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6"/>
  </p:notesMasterIdLst>
  <p:handoutMasterIdLst>
    <p:handoutMasterId r:id="rId146"/>
  </p:handoutMasterIdLst>
  <p:sldIdLst>
    <p:sldId id="778" r:id="rId4"/>
    <p:sldId id="256" r:id="rId5"/>
    <p:sldId id="315" r:id="rId7"/>
    <p:sldId id="316" r:id="rId8"/>
    <p:sldId id="317" r:id="rId9"/>
    <p:sldId id="257" r:id="rId10"/>
    <p:sldId id="318" r:id="rId11"/>
    <p:sldId id="258" r:id="rId12"/>
    <p:sldId id="259" r:id="rId13"/>
    <p:sldId id="260" r:id="rId14"/>
    <p:sldId id="319" r:id="rId15"/>
    <p:sldId id="320" r:id="rId16"/>
    <p:sldId id="373" r:id="rId17"/>
    <p:sldId id="261" r:id="rId18"/>
    <p:sldId id="777" r:id="rId19"/>
    <p:sldId id="262" r:id="rId20"/>
    <p:sldId id="263" r:id="rId21"/>
    <p:sldId id="264" r:id="rId22"/>
    <p:sldId id="399" r:id="rId23"/>
    <p:sldId id="400" r:id="rId24"/>
    <p:sldId id="265" r:id="rId25"/>
    <p:sldId id="266" r:id="rId26"/>
    <p:sldId id="267" r:id="rId27"/>
    <p:sldId id="268" r:id="rId28"/>
    <p:sldId id="269" r:id="rId29"/>
    <p:sldId id="270" r:id="rId30"/>
    <p:sldId id="271" r:id="rId31"/>
    <p:sldId id="321" r:id="rId32"/>
    <p:sldId id="663" r:id="rId33"/>
    <p:sldId id="666" r:id="rId34"/>
    <p:sldId id="272" r:id="rId35"/>
    <p:sldId id="273" r:id="rId36"/>
    <p:sldId id="325" r:id="rId37"/>
    <p:sldId id="274" r:id="rId38"/>
    <p:sldId id="275" r:id="rId39"/>
    <p:sldId id="276" r:id="rId40"/>
    <p:sldId id="327" r:id="rId41"/>
    <p:sldId id="333" r:id="rId42"/>
    <p:sldId id="334" r:id="rId43"/>
    <p:sldId id="277" r:id="rId44"/>
    <p:sldId id="331" r:id="rId45"/>
    <p:sldId id="335" r:id="rId46"/>
    <p:sldId id="332" r:id="rId47"/>
    <p:sldId id="329" r:id="rId48"/>
    <p:sldId id="330" r:id="rId49"/>
    <p:sldId id="281" r:id="rId50"/>
    <p:sldId id="401" r:id="rId51"/>
    <p:sldId id="402" r:id="rId52"/>
    <p:sldId id="336" r:id="rId53"/>
    <p:sldId id="337" r:id="rId54"/>
    <p:sldId id="338" r:id="rId55"/>
    <p:sldId id="664" r:id="rId56"/>
    <p:sldId id="406" r:id="rId57"/>
    <p:sldId id="407" r:id="rId58"/>
    <p:sldId id="339" r:id="rId59"/>
    <p:sldId id="340" r:id="rId60"/>
    <p:sldId id="341" r:id="rId61"/>
    <p:sldId id="283" r:id="rId62"/>
    <p:sldId id="404" r:id="rId63"/>
    <p:sldId id="405" r:id="rId64"/>
    <p:sldId id="374" r:id="rId65"/>
    <p:sldId id="284" r:id="rId66"/>
    <p:sldId id="286" r:id="rId67"/>
    <p:sldId id="285" r:id="rId68"/>
    <p:sldId id="342" r:id="rId69"/>
    <p:sldId id="343" r:id="rId70"/>
    <p:sldId id="344" r:id="rId71"/>
    <p:sldId id="345" r:id="rId72"/>
    <p:sldId id="346" r:id="rId73"/>
    <p:sldId id="347" r:id="rId74"/>
    <p:sldId id="348" r:id="rId75"/>
    <p:sldId id="287" r:id="rId76"/>
    <p:sldId id="322" r:id="rId77"/>
    <p:sldId id="662" r:id="rId78"/>
    <p:sldId id="288" r:id="rId79"/>
    <p:sldId id="408" r:id="rId80"/>
    <p:sldId id="362" r:id="rId81"/>
    <p:sldId id="361" r:id="rId82"/>
    <p:sldId id="289" r:id="rId83"/>
    <p:sldId id="290" r:id="rId84"/>
    <p:sldId id="375" r:id="rId85"/>
    <p:sldId id="291" r:id="rId86"/>
    <p:sldId id="353" r:id="rId87"/>
    <p:sldId id="292" r:id="rId88"/>
    <p:sldId id="293" r:id="rId89"/>
    <p:sldId id="294" r:id="rId90"/>
    <p:sldId id="376" r:id="rId91"/>
    <p:sldId id="295" r:id="rId92"/>
    <p:sldId id="296" r:id="rId93"/>
    <p:sldId id="377" r:id="rId94"/>
    <p:sldId id="297" r:id="rId95"/>
    <p:sldId id="378" r:id="rId96"/>
    <p:sldId id="380" r:id="rId97"/>
    <p:sldId id="298" r:id="rId98"/>
    <p:sldId id="299" r:id="rId99"/>
    <p:sldId id="354" r:id="rId100"/>
    <p:sldId id="301" r:id="rId101"/>
    <p:sldId id="302" r:id="rId102"/>
    <p:sldId id="303" r:id="rId103"/>
    <p:sldId id="357" r:id="rId104"/>
    <p:sldId id="379" r:id="rId105"/>
    <p:sldId id="304" r:id="rId106"/>
    <p:sldId id="356" r:id="rId107"/>
    <p:sldId id="306" r:id="rId108"/>
    <p:sldId id="359" r:id="rId109"/>
    <p:sldId id="307" r:id="rId110"/>
    <p:sldId id="308" r:id="rId111"/>
    <p:sldId id="309" r:id="rId112"/>
    <p:sldId id="310" r:id="rId113"/>
    <p:sldId id="311" r:id="rId114"/>
    <p:sldId id="312" r:id="rId115"/>
    <p:sldId id="313" r:id="rId116"/>
    <p:sldId id="398" r:id="rId117"/>
    <p:sldId id="397" r:id="rId118"/>
    <p:sldId id="660" r:id="rId119"/>
    <p:sldId id="410" r:id="rId120"/>
    <p:sldId id="324" r:id="rId121"/>
    <p:sldId id="367" r:id="rId122"/>
    <p:sldId id="368" r:id="rId123"/>
    <p:sldId id="369" r:id="rId124"/>
    <p:sldId id="370" r:id="rId125"/>
    <p:sldId id="382" r:id="rId126"/>
    <p:sldId id="383" r:id="rId127"/>
    <p:sldId id="384" r:id="rId128"/>
    <p:sldId id="385" r:id="rId129"/>
    <p:sldId id="386" r:id="rId130"/>
    <p:sldId id="387" r:id="rId131"/>
    <p:sldId id="388" r:id="rId132"/>
    <p:sldId id="389" r:id="rId133"/>
    <p:sldId id="390" r:id="rId134"/>
    <p:sldId id="396" r:id="rId135"/>
    <p:sldId id="391" r:id="rId136"/>
    <p:sldId id="392" r:id="rId137"/>
    <p:sldId id="395" r:id="rId138"/>
    <p:sldId id="661" r:id="rId139"/>
    <p:sldId id="411" r:id="rId140"/>
    <p:sldId id="412" r:id="rId141"/>
    <p:sldId id="413" r:id="rId142"/>
    <p:sldId id="658" r:id="rId143"/>
    <p:sldId id="659" r:id="rId144"/>
    <p:sldId id="921" r:id="rId145"/>
  </p:sldIdLst>
  <p:sldSz cx="9144000" cy="6858000" type="screen4x3"/>
  <p:notesSz cx="6797675" cy="9928225"/>
  <p:custDataLst>
    <p:tags r:id="rId150"/>
  </p:custDataLst>
  <p:defaultTextStyle>
    <a:defPPr>
      <a:defRPr lang="zh-CN"/>
    </a:defPPr>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4" userDrawn="1">
          <p15:clr>
            <a:srgbClr val="A4A3A4"/>
          </p15:clr>
        </p15:guide>
        <p15:guide id="2" pos="28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33CCCC"/>
    <a:srgbClr val="FFCC00"/>
    <a:srgbClr val="800000"/>
    <a:srgbClr val="CCECFF"/>
    <a:srgbClr val="66FFCC"/>
    <a:srgbClr val="0000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4863"/>
    <p:restoredTop sz="82758"/>
  </p:normalViewPr>
  <p:slideViewPr>
    <p:cSldViewPr showGuides="1">
      <p:cViewPr varScale="1">
        <p:scale>
          <a:sx n="54" d="100"/>
          <a:sy n="54" d="100"/>
        </p:scale>
        <p:origin x="1290" y="78"/>
      </p:cViewPr>
      <p:guideLst>
        <p:guide orient="horz" pos="2164"/>
        <p:guide pos="2834"/>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0" Type="http://schemas.openxmlformats.org/officeDocument/2006/relationships/tags" Target="tags/tag1.xml"/><Relationship Id="rId15" Type="http://schemas.openxmlformats.org/officeDocument/2006/relationships/slide" Target="slides/slide11.xml"/><Relationship Id="rId149" Type="http://schemas.openxmlformats.org/officeDocument/2006/relationships/tableStyles" Target="tableStyles.xml"/><Relationship Id="rId148" Type="http://schemas.openxmlformats.org/officeDocument/2006/relationships/viewProps" Target="viewProps.xml"/><Relationship Id="rId147" Type="http://schemas.openxmlformats.org/officeDocument/2006/relationships/presProps" Target="presProps.xml"/><Relationship Id="rId146" Type="http://schemas.openxmlformats.org/officeDocument/2006/relationships/handoutMaster" Target="handoutMasters/handoutMaster1.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defRPr kumimoji="1"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日期占位符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eaLnBrk="1" hangingPunct="1">
              <a:defRPr kumimoji="1" sz="1200"/>
            </a:lvl1pPr>
          </a:lstStyle>
          <a:p>
            <a:pPr marL="0" marR="0" lvl="0" indent="0" algn="r" defTabSz="914400" rtl="0" eaLnBrk="1" fontAlgn="base" latinLnBrk="0" hangingPunct="1">
              <a:lnSpc>
                <a:spcPct val="100000"/>
              </a:lnSpc>
              <a:spcBef>
                <a:spcPct val="0"/>
              </a:spcBef>
              <a:spcAft>
                <a:spcPct val="0"/>
              </a:spcAft>
              <a:buClrTx/>
              <a:buSzTx/>
              <a:buFontTx/>
              <a:buNone/>
              <a:defRPr/>
            </a:pPr>
            <a:fld id="{5AE50263-787F-44E7-8353-8000FC436208}" type="datetimeFigureOut">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eaLnBrk="1" hangingPunct="1">
              <a:defRPr kumimoji="1"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3"/>
          </p:nvPr>
        </p:nvSpPr>
        <p:spPr>
          <a:xfrm>
            <a:off x="3849688" y="9429750"/>
            <a:ext cx="2946400" cy="496888"/>
          </a:xfrm>
          <a:prstGeom prst="rect">
            <a:avLst/>
          </a:prstGeom>
        </p:spPr>
        <p:txBody>
          <a:bodyPr vert="horz" wrap="square" lIns="91440" tIns="45720" rIns="91440" bIns="45720" numCol="1" anchor="b" anchorCtr="0" compatLnSpc="1"/>
          <a:p>
            <a:pPr lvl="0" algn="r" eaLnBrk="1" fontAlgn="base" hangingPunct="1">
              <a:buNone/>
            </a:pPr>
            <a:fld id="{9A0DB2DC-4C9A-4742-B13C-FB6460FD3503}" type="slidenum">
              <a:rPr lang="zh-CN" altLang="en-US" sz="1200" strike="noStrike" noProof="1" dirty="0">
                <a:latin typeface="Times New Roman" panose="02020603050405020304" pitchFamily="18" charset="0"/>
                <a:ea typeface="宋体" panose="02010600030101010101" pitchFamily="2" charset="-122"/>
                <a:cs typeface="+mn-cs"/>
              </a:rPr>
            </a:fld>
            <a:endParaRPr lang="zh-CN" altLang="en-US" sz="1200" strike="noStrike" noProof="1"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defRPr kumimoji="1" sz="1200">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日期占位符 2"/>
          <p:cNvSpPr>
            <a:spLocks noGrp="1"/>
          </p:cNvSpPr>
          <p:nvPr>
            <p:ph type="dt" idx="1"/>
          </p:nvPr>
        </p:nvSpPr>
        <p:spPr>
          <a:xfrm>
            <a:off x="3849688" y="0"/>
            <a:ext cx="2946400" cy="496888"/>
          </a:xfrm>
          <a:prstGeom prst="rect">
            <a:avLst/>
          </a:prstGeom>
        </p:spPr>
        <p:txBody>
          <a:bodyPr vert="horz" lIns="91440" tIns="45720" rIns="91440" bIns="45720" rtlCol="0"/>
          <a:lstStyle>
            <a:lvl1pPr algn="r" eaLnBrk="1" hangingPunct="1">
              <a:defRPr kumimoji="1" sz="1200">
                <a:latin typeface="Times New Roman" panose="02020603050405020304" pitchFamily="18"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34EA083-F0E0-43F6-967C-F7AF5D71C210}" type="datetimeFigureOut">
              <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917575" y="744538"/>
            <a:ext cx="4962525" cy="3722688"/>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79450" y="4716463"/>
            <a:ext cx="5438775" cy="4467225"/>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eaLnBrk="1" hangingPunct="1">
              <a:defRPr kumimoji="1" sz="1200">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5"/>
          </p:nvPr>
        </p:nvSpPr>
        <p:spPr>
          <a:xfrm>
            <a:off x="3849688" y="9429750"/>
            <a:ext cx="2946400" cy="496888"/>
          </a:xfrm>
          <a:prstGeom prst="rect">
            <a:avLst/>
          </a:prstGeom>
        </p:spPr>
        <p:txBody>
          <a:bodyPr vert="horz" wrap="square" lIns="91440" tIns="45720" rIns="91440" bIns="45720" numCol="1" anchor="b" anchorCtr="0" compatLnSpc="1"/>
          <a:p>
            <a:pPr lvl="0" algn="r" eaLnBrk="1" fontAlgn="base" hangingPunct="1">
              <a:buNone/>
            </a:pPr>
            <a:fld id="{9A0DB2DC-4C9A-4742-B13C-FB6460FD3503}" type="slidenum">
              <a:rPr lang="zh-CN" altLang="en-US" sz="1200" strike="noStrike" noProof="1" dirty="0">
                <a:latin typeface="Times New Roman" panose="02020603050405020304" pitchFamily="18" charset="0"/>
                <a:ea typeface="宋体" panose="02010600030101010101" pitchFamily="2" charset="-122"/>
                <a:cs typeface="+mn-cs"/>
              </a:rPr>
            </a:fld>
            <a:endParaRPr lang="zh-CN" altLang="en-US" sz="1200" strike="noStrike" noProof="1"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7170"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r>
              <a:rPr lang="zh-CN" altLang="en-US" dirty="0"/>
              <a:t>和自上而下分析法对应一下</a:t>
            </a:r>
            <a:endParaRPr lang="en-US" altLang="zh-CN" dirty="0"/>
          </a:p>
          <a:p>
            <a:pPr lvl="0" eaLnBrk="1" hangingPunct="1">
              <a:spcBef>
                <a:spcPct val="0"/>
              </a:spcBef>
            </a:pPr>
            <a:endParaRPr lang="zh-CN" altLang="en-US" dirty="0"/>
          </a:p>
        </p:txBody>
      </p:sp>
      <p:sp>
        <p:nvSpPr>
          <p:cNvPr id="7171"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28674" name="备注占位符 2"/>
          <p:cNvSpPr>
            <a:spLocks noGrp="1"/>
          </p:cNvSpPr>
          <p:nvPr>
            <p:ph type="body"/>
          </p:nvPr>
        </p:nvSpPr>
        <p:spPr>
          <a:noFill/>
          <a:ln>
            <a:noFill/>
          </a:ln>
        </p:spPr>
        <p:txBody>
          <a:bodyPr wrap="square" lIns="91440" tIns="45720" rIns="91440" bIns="45720" anchor="t" anchorCtr="0"/>
          <a:p>
            <a:pPr lvl="0" algn="just" eaLnBrk="1" hangingPunct="1">
              <a:spcBef>
                <a:spcPct val="50000"/>
              </a:spcBef>
            </a:pPr>
            <a:r>
              <a:rPr lang="zh-CN" altLang="en-US" dirty="0"/>
              <a:t>句柄是当前可以规约的串（出现在栈顶），其他短语和直接短语是将来可以规约的串</a:t>
            </a:r>
            <a:endParaRPr lang="en-US" altLang="zh-CN" dirty="0"/>
          </a:p>
          <a:p>
            <a:pPr lvl="0" algn="just" eaLnBrk="1" hangingPunct="1">
              <a:spcBef>
                <a:spcPct val="50000"/>
              </a:spcBef>
            </a:pPr>
            <a:r>
              <a:rPr lang="zh-CN" altLang="en-US" dirty="0"/>
              <a:t>句柄是针对句型的，句型变化，句柄变化</a:t>
            </a:r>
            <a:endParaRPr lang="en-US" altLang="zh-CN" dirty="0"/>
          </a:p>
          <a:p>
            <a:pPr lvl="0" algn="just" eaLnBrk="1" hangingPunct="1">
              <a:spcBef>
                <a:spcPct val="50000"/>
              </a:spcBef>
            </a:pPr>
            <a:endParaRPr lang="en-US" altLang="zh-CN" dirty="0"/>
          </a:p>
          <a:p>
            <a:pPr lvl="0" algn="just" eaLnBrk="1" hangingPunct="1">
              <a:spcBef>
                <a:spcPct val="50000"/>
              </a:spcBef>
            </a:pPr>
            <a:endParaRPr lang="en-US" altLang="zh-CN" dirty="0"/>
          </a:p>
          <a:p>
            <a:pPr lvl="0" algn="just" eaLnBrk="1" hangingPunct="1">
              <a:spcBef>
                <a:spcPct val="50000"/>
              </a:spcBef>
            </a:pPr>
            <a:r>
              <a:rPr lang="zh-CN" altLang="en-US" dirty="0"/>
              <a:t>①简单优先分析法：按一定原则求出文法中所有符号（终结符和非终结符）的优先关系，按这种关系求出句柄。（规范归约</a:t>
            </a:r>
            <a:r>
              <a:rPr lang="en-US" altLang="zh-CN" dirty="0"/>
              <a:t>——</a:t>
            </a:r>
            <a:r>
              <a:rPr lang="zh-CN" altLang="en-US" dirty="0"/>
              <a:t>从左向右的规约）；</a:t>
            </a:r>
            <a:endParaRPr lang="zh-CN" altLang="en-US" dirty="0"/>
          </a:p>
          <a:p>
            <a:pPr lvl="0" eaLnBrk="1" hangingPunct="1">
              <a:spcBef>
                <a:spcPct val="50000"/>
              </a:spcBef>
            </a:pPr>
            <a:r>
              <a:rPr lang="zh-CN" altLang="en-US" dirty="0"/>
              <a:t>②算符优先分析法：只考虑算符（终结符）之间的优先关系，不考虑非终结符之间的优先关系。按这种关系求出最左素短语。（不规范归约）</a:t>
            </a:r>
            <a:endParaRPr lang="en-US" altLang="zh-CN" dirty="0"/>
          </a:p>
          <a:p>
            <a:pPr lvl="0" eaLnBrk="1" hangingPunct="1">
              <a:spcBef>
                <a:spcPct val="50000"/>
              </a:spcBef>
            </a:pPr>
            <a:endParaRPr lang="en-US" altLang="zh-CN" dirty="0"/>
          </a:p>
          <a:p>
            <a:pPr lvl="0" eaLnBrk="1" hangingPunct="1">
              <a:spcBef>
                <a:spcPct val="0"/>
              </a:spcBef>
            </a:pPr>
            <a:endParaRPr lang="zh-CN" altLang="en-US" dirty="0"/>
          </a:p>
        </p:txBody>
      </p:sp>
      <p:sp>
        <p:nvSpPr>
          <p:cNvPr id="28675"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31746" name="备注占位符 2"/>
          <p:cNvSpPr>
            <a:spLocks noGrp="1"/>
          </p:cNvSpPr>
          <p:nvPr>
            <p:ph type="body"/>
          </p:nvPr>
        </p:nvSpPr>
        <p:spPr>
          <a:noFill/>
          <a:ln>
            <a:noFill/>
          </a:ln>
        </p:spPr>
        <p:txBody>
          <a:bodyPr wrap="square" lIns="91440" tIns="45720" rIns="91440" bIns="45720" anchor="t" anchorCtr="0"/>
          <a:p>
            <a:pPr lvl="0" eaLnBrk="1" hangingPunct="1"/>
            <a:r>
              <a:rPr lang="zh-CN" altLang="en-US" dirty="0"/>
              <a:t>短语是针对句型的，当前句型的哪些部分可以规约到某个非终结符？可以用子树来看更</a:t>
            </a:r>
            <a:r>
              <a:rPr lang="zh-CN" altLang="en-US" dirty="0"/>
              <a:t>方便</a:t>
            </a:r>
            <a:endParaRPr lang="zh-CN" altLang="en-US" dirty="0"/>
          </a:p>
          <a:p>
            <a:pPr lvl="0" eaLnBrk="1" hangingPunct="1"/>
            <a:r>
              <a:rPr lang="zh-CN" altLang="en-US" dirty="0"/>
              <a:t>用定义去套</a:t>
            </a:r>
            <a:endParaRPr lang="zh-CN" altLang="en-US" dirty="0"/>
          </a:p>
          <a:p>
            <a:pPr lvl="0" eaLnBrk="1" hangingPunct="1"/>
            <a:endParaRPr lang="zh-CN" altLang="en-US" dirty="0"/>
          </a:p>
        </p:txBody>
      </p:sp>
      <p:sp>
        <p:nvSpPr>
          <p:cNvPr id="31747"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33794" name="备注占位符 2"/>
          <p:cNvSpPr>
            <a:spLocks noGrp="1"/>
          </p:cNvSpPr>
          <p:nvPr>
            <p:ph type="body"/>
          </p:nvPr>
        </p:nvSpPr>
        <p:spPr>
          <a:noFill/>
          <a:ln>
            <a:noFill/>
          </a:ln>
        </p:spPr>
        <p:txBody>
          <a:bodyPr wrap="square" lIns="91440" tIns="45720" rIns="91440" bIns="45720" anchor="t" anchorCtr="0"/>
          <a:p>
            <a:pPr lvl="0" eaLnBrk="1" hangingPunct="1"/>
            <a:r>
              <a:rPr lang="zh-CN" altLang="en-US" dirty="0"/>
              <a:t>用定义去套</a:t>
            </a:r>
            <a:endParaRPr lang="zh-CN" altLang="en-US" dirty="0"/>
          </a:p>
        </p:txBody>
      </p:sp>
      <p:sp>
        <p:nvSpPr>
          <p:cNvPr id="33795"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35842" name="备注占位符 2"/>
          <p:cNvSpPr>
            <a:spLocks noGrp="1"/>
          </p:cNvSpPr>
          <p:nvPr>
            <p:ph type="body"/>
          </p:nvPr>
        </p:nvSpPr>
        <p:spPr>
          <a:noFill/>
          <a:ln>
            <a:noFill/>
          </a:ln>
        </p:spPr>
        <p:txBody>
          <a:bodyPr wrap="square" lIns="91440" tIns="45720" rIns="91440" bIns="45720" anchor="t" anchorCtr="0"/>
          <a:p>
            <a:pPr lvl="0" eaLnBrk="1" hangingPunct="1"/>
            <a:r>
              <a:rPr lang="zh-CN" altLang="en-US" dirty="0"/>
              <a:t>当前句型的句柄来</a:t>
            </a:r>
            <a:r>
              <a:rPr lang="zh-CN" altLang="en-US" dirty="0"/>
              <a:t>规约</a:t>
            </a:r>
            <a:endParaRPr lang="zh-CN" altLang="en-US" dirty="0"/>
          </a:p>
        </p:txBody>
      </p:sp>
      <p:sp>
        <p:nvSpPr>
          <p:cNvPr id="35843"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39938" name="备注占位符 2"/>
          <p:cNvSpPr>
            <a:spLocks noGrp="1"/>
          </p:cNvSpPr>
          <p:nvPr>
            <p:ph type="body"/>
          </p:nvPr>
        </p:nvSpPr>
        <p:spPr>
          <a:noFill/>
          <a:ln>
            <a:noFill/>
          </a:ln>
        </p:spPr>
        <p:txBody>
          <a:bodyPr wrap="square" lIns="91440" tIns="45720" rIns="91440" bIns="45720" anchor="t" anchorCtr="0"/>
          <a:p>
            <a:pPr lvl="0" eaLnBrk="1" hangingPunct="1"/>
            <a:r>
              <a:rPr lang="zh-CN" altLang="en-US" dirty="0"/>
              <a:t>逆过程！</a:t>
            </a:r>
            <a:endParaRPr lang="zh-CN" altLang="en-US" dirty="0"/>
          </a:p>
        </p:txBody>
      </p:sp>
      <p:sp>
        <p:nvSpPr>
          <p:cNvPr id="39939"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41986" name="备注占位符 2"/>
          <p:cNvSpPr>
            <a:spLocks noGrp="1"/>
          </p:cNvSpPr>
          <p:nvPr>
            <p:ph type="body"/>
          </p:nvPr>
        </p:nvSpPr>
        <p:spPr>
          <a:noFill/>
          <a:ln>
            <a:noFill/>
          </a:ln>
        </p:spPr>
        <p:txBody>
          <a:bodyPr wrap="square" lIns="91440" tIns="45720" rIns="91440" bIns="45720" anchor="t" anchorCtr="0"/>
          <a:p>
            <a:pPr lvl="0" eaLnBrk="1" hangingPunct="1"/>
            <a:r>
              <a:rPr lang="zh-CN" altLang="en-US" dirty="0"/>
              <a:t>板书！！</a:t>
            </a:r>
            <a:endParaRPr lang="zh-CN" altLang="en-US" dirty="0"/>
          </a:p>
        </p:txBody>
      </p:sp>
      <p:sp>
        <p:nvSpPr>
          <p:cNvPr id="41987"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44034" name="备注占位符 2"/>
          <p:cNvSpPr>
            <a:spLocks noGrp="1"/>
          </p:cNvSpPr>
          <p:nvPr>
            <p:ph type="body"/>
          </p:nvPr>
        </p:nvSpPr>
        <p:spPr>
          <a:noFill/>
          <a:ln>
            <a:noFill/>
          </a:ln>
        </p:spPr>
        <p:txBody>
          <a:bodyPr wrap="square" lIns="91440" tIns="45720" rIns="91440" bIns="45720" anchor="t" anchorCtr="0"/>
          <a:p>
            <a:pPr lvl="0" eaLnBrk="1" hangingPunct="1"/>
            <a:r>
              <a:rPr lang="zh-CN" altLang="en-US" dirty="0">
                <a:solidFill>
                  <a:srgbClr val="990033"/>
                </a:solidFill>
              </a:rPr>
              <a:t>句柄的最左性和符号栈栈顶是相关的。</a:t>
            </a:r>
            <a:endParaRPr lang="zh-CN" altLang="en-US" dirty="0">
              <a:solidFill>
                <a:srgbClr val="990033"/>
              </a:solidFill>
            </a:endParaRPr>
          </a:p>
          <a:p>
            <a:pPr lvl="0" eaLnBrk="1" hangingPunct="1"/>
            <a:endParaRPr lang="zh-CN" altLang="en-US" dirty="0"/>
          </a:p>
        </p:txBody>
      </p:sp>
      <p:sp>
        <p:nvSpPr>
          <p:cNvPr id="44035"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48130" name="备注占位符 2"/>
          <p:cNvSpPr>
            <a:spLocks noGrp="1"/>
          </p:cNvSpPr>
          <p:nvPr>
            <p:ph type="body"/>
          </p:nvPr>
        </p:nvSpPr>
        <p:spPr>
          <a:noFill/>
          <a:ln>
            <a:noFill/>
          </a:ln>
        </p:spPr>
        <p:txBody>
          <a:bodyPr wrap="square" lIns="91440" tIns="45720" rIns="91440" bIns="45720" anchor="t" anchorCtr="0"/>
          <a:p>
            <a:pPr lvl="0" eaLnBrk="1" hangingPunct="1"/>
            <a:endParaRPr lang="zh-CN" altLang="en-US" dirty="0"/>
          </a:p>
        </p:txBody>
      </p:sp>
      <p:sp>
        <p:nvSpPr>
          <p:cNvPr id="48131"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50178" name="备注占位符 2"/>
          <p:cNvSpPr>
            <a:spLocks noGrp="1"/>
          </p:cNvSpPr>
          <p:nvPr>
            <p:ph type="body"/>
          </p:nvPr>
        </p:nvSpPr>
        <p:spPr>
          <a:noFill/>
          <a:ln>
            <a:noFill/>
          </a:ln>
        </p:spPr>
        <p:txBody>
          <a:bodyPr wrap="square" lIns="91440" tIns="45720" rIns="91440" bIns="45720" anchor="t" anchorCtr="0"/>
          <a:p>
            <a:pPr lvl="0" eaLnBrk="1" hangingPunct="1"/>
            <a:endParaRPr lang="zh-CN" altLang="en-US" dirty="0"/>
          </a:p>
        </p:txBody>
      </p:sp>
      <p:sp>
        <p:nvSpPr>
          <p:cNvPr id="50179"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53250"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53251"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0242"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10243"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56322"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r>
              <a:rPr lang="zh-CN" altLang="en-US" dirty="0"/>
              <a:t>不用于关系运算的原因是：算符优先只是按照终结符之间的出现顺序而定的</a:t>
            </a:r>
            <a:endParaRPr lang="en-US" altLang="zh-CN" dirty="0"/>
          </a:p>
          <a:p>
            <a:pPr lvl="0" eaLnBrk="1" hangingPunct="1">
              <a:spcBef>
                <a:spcPct val="0"/>
              </a:spcBef>
            </a:pPr>
            <a:r>
              <a:rPr lang="zh-CN" altLang="en-US" dirty="0"/>
              <a:t>只说明按照这个顺序，按照定义，可以得到一种顺序，反过来不一定</a:t>
            </a:r>
            <a:endParaRPr lang="en-US" altLang="zh-CN" dirty="0"/>
          </a:p>
          <a:p>
            <a:pPr lvl="0" eaLnBrk="1" hangingPunct="1">
              <a:spcBef>
                <a:spcPct val="0"/>
              </a:spcBef>
            </a:pPr>
            <a:r>
              <a:rPr lang="zh-CN" altLang="en-US" dirty="0"/>
              <a:t>表达式中：算符看作终结符，其它看作非终结符</a:t>
            </a:r>
            <a:endParaRPr lang="zh-CN" altLang="en-US" dirty="0"/>
          </a:p>
        </p:txBody>
      </p:sp>
      <p:sp>
        <p:nvSpPr>
          <p:cNvPr id="56323"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58370" name="备注占位符 2"/>
          <p:cNvSpPr>
            <a:spLocks noGrp="1"/>
          </p:cNvSpPr>
          <p:nvPr>
            <p:ph type="body"/>
          </p:nvPr>
        </p:nvSpPr>
        <p:spPr>
          <a:noFill/>
          <a:ln>
            <a:noFill/>
          </a:ln>
        </p:spPr>
        <p:txBody>
          <a:bodyPr wrap="square" lIns="91440" tIns="45720" rIns="91440" bIns="45720" anchor="t" anchorCtr="0"/>
          <a:p>
            <a:pPr lvl="0" eaLnBrk="1" hangingPunct="1"/>
            <a:r>
              <a:rPr lang="zh-CN" altLang="en-US" dirty="0"/>
              <a:t>对文法进行约束</a:t>
            </a:r>
            <a:endParaRPr lang="en-US" altLang="zh-CN" dirty="0"/>
          </a:p>
          <a:p>
            <a:pPr lvl="0" eaLnBrk="1" hangingPunct="1"/>
            <a:r>
              <a:rPr lang="zh-CN" altLang="en-US" dirty="0"/>
              <a:t>不允许连续非终结符，所以才能通过连续终结符的优先级来做规约</a:t>
            </a:r>
            <a:endParaRPr lang="en-US" altLang="zh-CN" dirty="0"/>
          </a:p>
          <a:p>
            <a:pPr lvl="0" eaLnBrk="1" hangingPunct="1"/>
            <a:r>
              <a:rPr lang="en-US" altLang="zh-CN" dirty="0"/>
              <a:t>(a,b)</a:t>
            </a:r>
            <a:r>
              <a:rPr lang="zh-CN" altLang="en-US" dirty="0"/>
              <a:t>和</a:t>
            </a:r>
            <a:r>
              <a:rPr lang="en-US" altLang="zh-CN" dirty="0"/>
              <a:t>(b,a)</a:t>
            </a:r>
            <a:r>
              <a:rPr lang="zh-CN" altLang="en-US" dirty="0"/>
              <a:t>不同</a:t>
            </a:r>
            <a:endParaRPr lang="zh-CN" altLang="en-US" dirty="0"/>
          </a:p>
        </p:txBody>
      </p:sp>
      <p:sp>
        <p:nvSpPr>
          <p:cNvPr id="58371"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61442" name="备注占位符 2"/>
          <p:cNvSpPr>
            <a:spLocks noGrp="1"/>
          </p:cNvSpPr>
          <p:nvPr>
            <p:ph type="body"/>
          </p:nvPr>
        </p:nvSpPr>
        <p:spPr>
          <a:noFill/>
          <a:ln>
            <a:noFill/>
          </a:ln>
        </p:spPr>
        <p:txBody>
          <a:bodyPr wrap="square" lIns="91440" tIns="45720" rIns="91440" bIns="45720" anchor="t" anchorCtr="0"/>
          <a:p>
            <a:pPr lvl="0" eaLnBrk="1" hangingPunct="1"/>
            <a:r>
              <a:rPr lang="zh-CN" altLang="en-US" dirty="0"/>
              <a:t>板书一些关系</a:t>
            </a:r>
            <a:endParaRPr lang="en-US" altLang="zh-CN" dirty="0"/>
          </a:p>
          <a:p>
            <a:pPr lvl="0" eaLnBrk="1" hangingPunct="1"/>
            <a:r>
              <a:rPr lang="zh-CN" altLang="en-US" dirty="0"/>
              <a:t>不能多个入口</a:t>
            </a:r>
            <a:endParaRPr lang="en-US" altLang="zh-CN" dirty="0"/>
          </a:p>
        </p:txBody>
      </p:sp>
      <p:sp>
        <p:nvSpPr>
          <p:cNvPr id="61443"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63490" name="备注占位符 2"/>
          <p:cNvSpPr>
            <a:spLocks noGrp="1"/>
          </p:cNvSpPr>
          <p:nvPr>
            <p:ph type="body"/>
          </p:nvPr>
        </p:nvSpPr>
        <p:spPr>
          <a:noFill/>
          <a:ln>
            <a:noFill/>
          </a:ln>
        </p:spPr>
        <p:txBody>
          <a:bodyPr wrap="square" lIns="91440" tIns="45720" rIns="91440" bIns="45720" anchor="t" anchorCtr="0"/>
          <a:p>
            <a:pPr lvl="0" eaLnBrk="1" hangingPunct="1"/>
            <a:r>
              <a:rPr lang="zh-CN" altLang="en-US" dirty="0"/>
              <a:t>手工构造太复杂，所以需要程序算法</a:t>
            </a:r>
            <a:endParaRPr lang="zh-CN" altLang="en-US" dirty="0"/>
          </a:p>
        </p:txBody>
      </p:sp>
      <p:sp>
        <p:nvSpPr>
          <p:cNvPr id="63491"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65538" name="备注占位符 2"/>
          <p:cNvSpPr>
            <a:spLocks noGrp="1"/>
          </p:cNvSpPr>
          <p:nvPr>
            <p:ph type="body"/>
          </p:nvPr>
        </p:nvSpPr>
        <p:spPr>
          <a:noFill/>
          <a:ln>
            <a:noFill/>
          </a:ln>
        </p:spPr>
        <p:txBody>
          <a:bodyPr wrap="square" lIns="91440" tIns="45720" rIns="91440" bIns="45720" anchor="t" anchorCtr="0"/>
          <a:p>
            <a:pPr lvl="0"/>
            <a:r>
              <a:rPr lang="en-US" altLang="zh-CN" dirty="0"/>
              <a:t>(1)(2)</a:t>
            </a:r>
            <a:r>
              <a:rPr lang="zh-CN" altLang="en-US" dirty="0"/>
              <a:t>基于不同产生式</a:t>
            </a:r>
            <a:endParaRPr lang="zh-CN" altLang="en-US" dirty="0"/>
          </a:p>
        </p:txBody>
      </p:sp>
      <p:sp>
        <p:nvSpPr>
          <p:cNvPr id="65539"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67586"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67587"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69634"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69635"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72706" name="备注占位符 2"/>
          <p:cNvSpPr>
            <a:spLocks noGrp="1"/>
          </p:cNvSpPr>
          <p:nvPr>
            <p:ph type="body"/>
          </p:nvPr>
        </p:nvSpPr>
        <p:spPr>
          <a:noFill/>
          <a:ln>
            <a:noFill/>
          </a:ln>
        </p:spPr>
        <p:txBody>
          <a:bodyPr wrap="square" lIns="91440" tIns="45720" rIns="91440" bIns="45720" anchor="t" anchorCtr="0"/>
          <a:p>
            <a:pPr lvl="0"/>
            <a:r>
              <a:rPr lang="zh-CN" altLang="en-US" dirty="0"/>
              <a:t>因为有多条产生式</a:t>
            </a:r>
            <a:endParaRPr lang="en-US" altLang="zh-CN" dirty="0"/>
          </a:p>
          <a:p>
            <a:pPr lvl="0"/>
            <a:r>
              <a:rPr lang="zh-CN" altLang="en-US" dirty="0"/>
              <a:t>方便实现</a:t>
            </a:r>
            <a:endParaRPr lang="zh-CN" altLang="en-US" dirty="0"/>
          </a:p>
        </p:txBody>
      </p:sp>
      <p:sp>
        <p:nvSpPr>
          <p:cNvPr id="72707"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75778"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75779"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77826" name="备注占位符 2"/>
          <p:cNvSpPr>
            <a:spLocks noGrp="1"/>
          </p:cNvSpPr>
          <p:nvPr>
            <p:ph type="body"/>
          </p:nvPr>
        </p:nvSpPr>
        <p:spPr>
          <a:noFill/>
          <a:ln>
            <a:noFill/>
          </a:ln>
        </p:spPr>
        <p:txBody>
          <a:bodyPr wrap="square" lIns="91440" tIns="45720" rIns="91440" bIns="45720" anchor="t" anchorCtr="0"/>
          <a:p>
            <a:pPr lvl="0"/>
            <a:r>
              <a:rPr lang="en-US" altLang="zh-CN" dirty="0"/>
              <a:t>Fistvt, lastvt</a:t>
            </a:r>
            <a:r>
              <a:rPr lang="zh-CN" altLang="en-US" dirty="0"/>
              <a:t>在这里用到了，每条规则并不</a:t>
            </a:r>
            <a:r>
              <a:rPr lang="zh-CN" altLang="en-US" dirty="0"/>
              <a:t>矛盾</a:t>
            </a:r>
            <a:endParaRPr lang="zh-CN" altLang="en-US" dirty="0"/>
          </a:p>
        </p:txBody>
      </p:sp>
      <p:sp>
        <p:nvSpPr>
          <p:cNvPr id="77827"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2290"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r>
              <a:rPr lang="zh-CN" altLang="en-US" dirty="0"/>
              <a:t>这是基本模型，有不同的寻找可规约串的方法（句柄，最左素短语）</a:t>
            </a:r>
            <a:endParaRPr lang="zh-CN" altLang="en-US" dirty="0"/>
          </a:p>
        </p:txBody>
      </p:sp>
      <p:sp>
        <p:nvSpPr>
          <p:cNvPr id="12291"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81922" name="备注占位符 2"/>
          <p:cNvSpPr>
            <a:spLocks noGrp="1"/>
          </p:cNvSpPr>
          <p:nvPr>
            <p:ph type="body"/>
          </p:nvPr>
        </p:nvSpPr>
        <p:spPr>
          <a:noFill/>
          <a:ln>
            <a:noFill/>
          </a:ln>
        </p:spPr>
        <p:txBody>
          <a:bodyPr wrap="square" lIns="91440" tIns="45720" rIns="91440" bIns="45720" anchor="t" anchorCtr="0"/>
          <a:p>
            <a:pPr lvl="0" eaLnBrk="1" hangingPunct="1"/>
            <a:r>
              <a:rPr lang="zh-CN" altLang="en-US" dirty="0"/>
              <a:t>基于</a:t>
            </a:r>
            <a:r>
              <a:rPr lang="en-US" altLang="zh-CN" dirty="0"/>
              <a:t>firstVT, lastVT</a:t>
            </a:r>
            <a:r>
              <a:rPr lang="zh-CN" altLang="en-US" dirty="0"/>
              <a:t>再构造一遍</a:t>
            </a:r>
            <a:endParaRPr lang="en-US" altLang="zh-CN" dirty="0"/>
          </a:p>
          <a:p>
            <a:pPr lvl="0" eaLnBrk="1" hangingPunct="1"/>
            <a:endParaRPr lang="en-US" altLang="zh-CN" dirty="0"/>
          </a:p>
          <a:p>
            <a:pPr lvl="0" eaLnBrk="1" hangingPunct="1"/>
            <a:r>
              <a:rPr lang="zh-CN" altLang="en-US" dirty="0"/>
              <a:t>不存在优先关系则有错误</a:t>
            </a:r>
            <a:endParaRPr lang="zh-CN" altLang="en-US" dirty="0"/>
          </a:p>
        </p:txBody>
      </p:sp>
      <p:sp>
        <p:nvSpPr>
          <p:cNvPr id="81923"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83970" name="备注占位符 2"/>
          <p:cNvSpPr>
            <a:spLocks noGrp="1"/>
          </p:cNvSpPr>
          <p:nvPr>
            <p:ph type="body"/>
          </p:nvPr>
        </p:nvSpPr>
        <p:spPr>
          <a:noFill/>
          <a:ln>
            <a:noFill/>
          </a:ln>
        </p:spPr>
        <p:txBody>
          <a:bodyPr wrap="square" lIns="91440" tIns="45720" rIns="91440" bIns="45720" anchor="t" anchorCtr="0"/>
          <a:p>
            <a:pPr lvl="0"/>
            <a:r>
              <a:rPr lang="zh-CN" altLang="en-US" dirty="0"/>
              <a:t>要能看出这种文法是一种算符文法！</a:t>
            </a:r>
            <a:endParaRPr lang="zh-CN" altLang="en-US" dirty="0"/>
          </a:p>
        </p:txBody>
      </p:sp>
      <p:sp>
        <p:nvSpPr>
          <p:cNvPr id="83971"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88066" name="备注占位符 2"/>
          <p:cNvSpPr>
            <a:spLocks noGrp="1"/>
          </p:cNvSpPr>
          <p:nvPr>
            <p:ph type="body"/>
          </p:nvPr>
        </p:nvSpPr>
        <p:spPr>
          <a:noFill/>
          <a:ln>
            <a:noFill/>
          </a:ln>
        </p:spPr>
        <p:txBody>
          <a:bodyPr wrap="square" lIns="91440" tIns="45720" rIns="91440" bIns="45720" anchor="t" anchorCtr="0"/>
          <a:p>
            <a:pPr lvl="0"/>
            <a:r>
              <a:rPr lang="zh-CN" altLang="en-US" dirty="0"/>
              <a:t>有了算符优先级的定义之后，可以来定义算符优先分析方法的可规约串：最左素短语</a:t>
            </a:r>
            <a:endParaRPr lang="en-US" altLang="zh-CN" dirty="0"/>
          </a:p>
          <a:p>
            <a:pPr lvl="0"/>
            <a:r>
              <a:rPr lang="zh-CN" altLang="en-US" dirty="0"/>
              <a:t>短语代表可能规约串，由于出现可规约串立即规约，所以最左的短语最先规约。</a:t>
            </a:r>
            <a:endParaRPr lang="zh-CN" altLang="en-US" dirty="0"/>
          </a:p>
        </p:txBody>
      </p:sp>
      <p:sp>
        <p:nvSpPr>
          <p:cNvPr id="88067"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90114" name="备注占位符 2"/>
          <p:cNvSpPr>
            <a:spLocks noGrp="1"/>
          </p:cNvSpPr>
          <p:nvPr>
            <p:ph type="body"/>
          </p:nvPr>
        </p:nvSpPr>
        <p:spPr>
          <a:noFill/>
          <a:ln>
            <a:noFill/>
          </a:ln>
        </p:spPr>
        <p:txBody>
          <a:bodyPr wrap="square" lIns="91440" tIns="45720" rIns="91440" bIns="45720" anchor="t" anchorCtr="0"/>
          <a:p>
            <a:pPr lvl="0"/>
            <a:r>
              <a:rPr lang="zh-CN" altLang="en-US" dirty="0"/>
              <a:t>因为</a:t>
            </a:r>
            <a:r>
              <a:rPr lang="en-US" altLang="zh-CN" dirty="0"/>
              <a:t>i, *</a:t>
            </a:r>
            <a:r>
              <a:rPr lang="zh-CN" altLang="en-US" dirty="0"/>
              <a:t>是终结符</a:t>
            </a:r>
            <a:endParaRPr lang="en-US" altLang="zh-CN" dirty="0"/>
          </a:p>
        </p:txBody>
      </p:sp>
      <p:sp>
        <p:nvSpPr>
          <p:cNvPr id="90115"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95234" name="备注占位符 2"/>
          <p:cNvSpPr>
            <a:spLocks noGrp="1"/>
          </p:cNvSpPr>
          <p:nvPr>
            <p:ph type="body"/>
          </p:nvPr>
        </p:nvSpPr>
        <p:spPr>
          <a:noFill/>
          <a:ln>
            <a:noFill/>
          </a:ln>
        </p:spPr>
        <p:txBody>
          <a:bodyPr wrap="square" lIns="91440" tIns="45720" rIns="91440" bIns="45720" anchor="t" anchorCtr="0"/>
          <a:p>
            <a:pPr lvl="0"/>
            <a:r>
              <a:rPr lang="zh-CN" altLang="en-US" dirty="0"/>
              <a:t>有了最左素短语，就可以来构造算法优先分析算法</a:t>
            </a:r>
            <a:endParaRPr lang="en-US" altLang="zh-CN" dirty="0"/>
          </a:p>
        </p:txBody>
      </p:sp>
      <p:sp>
        <p:nvSpPr>
          <p:cNvPr id="95235"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98306" name="备注占位符 2"/>
          <p:cNvSpPr>
            <a:spLocks noGrp="1"/>
          </p:cNvSpPr>
          <p:nvPr>
            <p:ph type="body"/>
          </p:nvPr>
        </p:nvSpPr>
        <p:spPr>
          <a:noFill/>
          <a:ln>
            <a:noFill/>
          </a:ln>
        </p:spPr>
        <p:txBody>
          <a:bodyPr wrap="square" lIns="91440" tIns="45720" rIns="91440" bIns="45720" anchor="t" anchorCtr="0"/>
          <a:p>
            <a:pPr lvl="0"/>
            <a:r>
              <a:rPr lang="zh-CN" altLang="en-US" dirty="0"/>
              <a:t>比较终结符的优先级关系</a:t>
            </a:r>
            <a:endParaRPr lang="en-US" altLang="zh-CN" dirty="0"/>
          </a:p>
          <a:p>
            <a:pPr lvl="0"/>
            <a:r>
              <a:rPr lang="en-US" altLang="zh-CN" dirty="0"/>
              <a:t>a+b*c  +&gt;*, </a:t>
            </a:r>
            <a:r>
              <a:rPr lang="zh-CN" altLang="en-US" dirty="0"/>
              <a:t>所以先规约</a:t>
            </a:r>
            <a:r>
              <a:rPr lang="en-US" altLang="zh-CN" dirty="0"/>
              <a:t>a+b</a:t>
            </a:r>
            <a:endParaRPr lang="zh-CN" altLang="en-US" dirty="0"/>
          </a:p>
        </p:txBody>
      </p:sp>
      <p:sp>
        <p:nvSpPr>
          <p:cNvPr id="98307"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01378"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101379"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05474" name="备注占位符 2"/>
          <p:cNvSpPr>
            <a:spLocks noGrp="1"/>
          </p:cNvSpPr>
          <p:nvPr>
            <p:ph type="body"/>
          </p:nvPr>
        </p:nvSpPr>
        <p:spPr>
          <a:noFill/>
          <a:ln>
            <a:noFill/>
          </a:ln>
        </p:spPr>
        <p:txBody>
          <a:bodyPr wrap="square" lIns="91440" tIns="45720" rIns="91440" bIns="45720" anchor="t" anchorCtr="0"/>
          <a:p>
            <a:pPr lvl="0"/>
            <a:r>
              <a:rPr lang="zh-CN" altLang="en-US" dirty="0"/>
              <a:t>实际实现算符优先算法的时候，一般不使用优先关系表，而使用优先函数</a:t>
            </a:r>
            <a:endParaRPr lang="en-US" altLang="zh-CN" dirty="0"/>
          </a:p>
          <a:p>
            <a:pPr lvl="0"/>
            <a:r>
              <a:rPr lang="zh-CN" altLang="en-US" dirty="0"/>
              <a:t>优先关系表的存储成本比较大</a:t>
            </a:r>
            <a:endParaRPr lang="en-US" altLang="zh-CN" dirty="0"/>
          </a:p>
          <a:p>
            <a:pPr lvl="0"/>
            <a:r>
              <a:rPr lang="en-US" altLang="zh-CN" dirty="0"/>
              <a:t>f(a)</a:t>
            </a:r>
            <a:r>
              <a:rPr lang="zh-CN" altLang="en-US" dirty="0"/>
              <a:t>、</a:t>
            </a:r>
            <a:r>
              <a:rPr lang="en-US" altLang="zh-CN" dirty="0"/>
              <a:t>g(b)</a:t>
            </a:r>
            <a:r>
              <a:rPr lang="zh-CN" altLang="en-US" dirty="0"/>
              <a:t>为优先函数，函数值用整数表示</a:t>
            </a:r>
            <a:endParaRPr lang="zh-CN" altLang="en-US" dirty="0"/>
          </a:p>
          <a:p>
            <a:pPr lvl="0"/>
            <a:endParaRPr lang="zh-CN" altLang="en-US" dirty="0"/>
          </a:p>
        </p:txBody>
      </p:sp>
      <p:sp>
        <p:nvSpPr>
          <p:cNvPr id="105475"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07522" name="备注占位符 2"/>
          <p:cNvSpPr>
            <a:spLocks noGrp="1"/>
          </p:cNvSpPr>
          <p:nvPr>
            <p:ph type="body"/>
          </p:nvPr>
        </p:nvSpPr>
        <p:spPr>
          <a:noFill/>
          <a:ln>
            <a:noFill/>
          </a:ln>
        </p:spPr>
        <p:txBody>
          <a:bodyPr wrap="square" lIns="91440" tIns="45720" rIns="91440" bIns="45720" anchor="t" anchorCtr="0"/>
          <a:p>
            <a:pPr lvl="0"/>
            <a:r>
              <a:rPr lang="zh-CN" altLang="en-US" dirty="0"/>
              <a:t>可以重复！！</a:t>
            </a:r>
            <a:endParaRPr lang="zh-CN" altLang="en-US" dirty="0"/>
          </a:p>
        </p:txBody>
      </p:sp>
      <p:sp>
        <p:nvSpPr>
          <p:cNvPr id="107523"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09570" name="备注占位符 2"/>
          <p:cNvSpPr>
            <a:spLocks noGrp="1"/>
          </p:cNvSpPr>
          <p:nvPr>
            <p:ph type="body"/>
          </p:nvPr>
        </p:nvSpPr>
        <p:spPr>
          <a:noFill/>
          <a:ln>
            <a:noFill/>
          </a:ln>
        </p:spPr>
        <p:txBody>
          <a:bodyPr wrap="square" lIns="91440" tIns="45720" rIns="91440" bIns="45720" anchor="t" anchorCtr="0"/>
          <a:p>
            <a:pPr lvl="0" eaLnBrk="1" hangingPunct="1"/>
            <a:r>
              <a:rPr lang="zh-CN" altLang="en-US" dirty="0"/>
              <a:t>基于优先函数再构造一遍！！</a:t>
            </a:r>
            <a:endParaRPr lang="en-US" altLang="zh-CN" dirty="0"/>
          </a:p>
          <a:p>
            <a:pPr lvl="0" eaLnBrk="1" hangingPunct="1"/>
            <a:r>
              <a:rPr lang="zh-CN" altLang="en-US" dirty="0"/>
              <a:t>可能多种！</a:t>
            </a:r>
            <a:endParaRPr lang="zh-CN" altLang="en-US" dirty="0"/>
          </a:p>
        </p:txBody>
      </p:sp>
      <p:sp>
        <p:nvSpPr>
          <p:cNvPr id="109571"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5362" name="备注占位符 2"/>
          <p:cNvSpPr>
            <a:spLocks noGrp="1"/>
          </p:cNvSpPr>
          <p:nvPr>
            <p:ph type="body"/>
          </p:nvPr>
        </p:nvSpPr>
        <p:spPr>
          <a:noFill/>
          <a:ln>
            <a:noFill/>
          </a:ln>
        </p:spPr>
        <p:txBody>
          <a:bodyPr wrap="square" lIns="91440" tIns="45720" rIns="91440" bIns="45720" anchor="t" anchorCtr="0"/>
          <a:p>
            <a:pPr lvl="0" eaLnBrk="1" hangingPunct="1"/>
            <a:r>
              <a:rPr lang="zh-CN" altLang="en-US" dirty="0"/>
              <a:t>板书这个表格</a:t>
            </a:r>
            <a:endParaRPr lang="zh-CN" altLang="en-US" dirty="0"/>
          </a:p>
        </p:txBody>
      </p:sp>
      <p:sp>
        <p:nvSpPr>
          <p:cNvPr id="15363"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19810"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119811"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22882" name="备注占位符 2"/>
          <p:cNvSpPr>
            <a:spLocks noGrp="1"/>
          </p:cNvSpPr>
          <p:nvPr>
            <p:ph type="body"/>
          </p:nvPr>
        </p:nvSpPr>
        <p:spPr>
          <a:noFill/>
          <a:ln>
            <a:noFill/>
          </a:ln>
        </p:spPr>
        <p:txBody>
          <a:bodyPr wrap="square" lIns="91440" tIns="45720" rIns="91440" bIns="45720" anchor="t" anchorCtr="0"/>
          <a:p>
            <a:pPr lvl="0" eaLnBrk="1" hangingPunct="1"/>
            <a:r>
              <a:rPr lang="zh-CN" altLang="en-US" dirty="0"/>
              <a:t>先是</a:t>
            </a:r>
            <a:r>
              <a:rPr lang="en-US" altLang="zh-CN" dirty="0"/>
              <a:t>LR</a:t>
            </a:r>
            <a:r>
              <a:rPr lang="zh-CN" altLang="en-US" dirty="0"/>
              <a:t>分析的基本思路，然后是</a:t>
            </a:r>
            <a:r>
              <a:rPr lang="en-US" altLang="zh-CN" dirty="0"/>
              <a:t>LR(0), SLR(1),…</a:t>
            </a:r>
            <a:endParaRPr lang="en-US" altLang="zh-CN" dirty="0"/>
          </a:p>
          <a:p>
            <a:pPr lvl="0" eaLnBrk="1" hangingPunct="1"/>
            <a:r>
              <a:rPr lang="en-US" altLang="zh-CN" dirty="0"/>
              <a:t>LR</a:t>
            </a:r>
            <a:r>
              <a:rPr lang="zh-CN" altLang="en-US" dirty="0"/>
              <a:t>比算符优先使用更广泛</a:t>
            </a:r>
            <a:endParaRPr lang="en-US" altLang="zh-CN" dirty="0"/>
          </a:p>
          <a:p>
            <a:pPr lvl="0" eaLnBrk="1" hangingPunct="1"/>
            <a:r>
              <a:rPr lang="zh-CN" altLang="en-US" dirty="0"/>
              <a:t>移进</a:t>
            </a:r>
            <a:r>
              <a:rPr lang="en-US" altLang="zh-CN" dirty="0"/>
              <a:t>-</a:t>
            </a:r>
            <a:r>
              <a:rPr lang="zh-CN" altLang="en-US" dirty="0"/>
              <a:t>规约是一个基本模型</a:t>
            </a:r>
            <a:endParaRPr lang="zh-CN" altLang="en-US" dirty="0"/>
          </a:p>
        </p:txBody>
      </p:sp>
      <p:sp>
        <p:nvSpPr>
          <p:cNvPr id="122883"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25954"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125955"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29026" name="备注占位符 2"/>
          <p:cNvSpPr>
            <a:spLocks noGrp="1"/>
          </p:cNvSpPr>
          <p:nvPr>
            <p:ph type="body"/>
          </p:nvPr>
        </p:nvSpPr>
        <p:spPr>
          <a:noFill/>
          <a:ln>
            <a:noFill/>
          </a:ln>
        </p:spPr>
        <p:txBody>
          <a:bodyPr wrap="square" lIns="91440" tIns="45720" rIns="91440" bIns="45720" anchor="t" anchorCtr="0"/>
          <a:p>
            <a:pPr lvl="0"/>
            <a:r>
              <a:rPr lang="zh-CN" altLang="en-US" dirty="0"/>
              <a:t>是前面“移进</a:t>
            </a:r>
            <a:r>
              <a:rPr lang="en-US" altLang="zh-CN" dirty="0"/>
              <a:t>-</a:t>
            </a:r>
            <a:r>
              <a:rPr lang="zh-CN" altLang="en-US" dirty="0"/>
              <a:t>规约”的一种具体实现</a:t>
            </a:r>
            <a:endParaRPr lang="en-US" altLang="zh-CN" dirty="0"/>
          </a:p>
        </p:txBody>
      </p:sp>
      <p:sp>
        <p:nvSpPr>
          <p:cNvPr id="129027"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3"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31074" name="备注占位符 2"/>
          <p:cNvSpPr>
            <a:spLocks noGrp="1"/>
          </p:cNvSpPr>
          <p:nvPr>
            <p:ph type="body"/>
          </p:nvPr>
        </p:nvSpPr>
        <p:spPr>
          <a:noFill/>
          <a:ln>
            <a:noFill/>
          </a:ln>
        </p:spPr>
        <p:txBody>
          <a:bodyPr wrap="square" lIns="91440" tIns="45720" rIns="91440" bIns="45720" anchor="t" anchorCtr="0"/>
          <a:p>
            <a:pPr lvl="0"/>
            <a:r>
              <a:rPr lang="zh-CN" altLang="en-US" dirty="0"/>
              <a:t>状态：历史</a:t>
            </a:r>
            <a:r>
              <a:rPr lang="en-US" altLang="zh-CN" dirty="0"/>
              <a:t>+</a:t>
            </a:r>
            <a:r>
              <a:rPr lang="zh-CN" altLang="en-US" dirty="0"/>
              <a:t>展望，只是</a:t>
            </a:r>
            <a:r>
              <a:rPr lang="en-US" altLang="zh-CN" dirty="0"/>
              <a:t>LR</a:t>
            </a:r>
            <a:r>
              <a:rPr lang="zh-CN" altLang="en-US" dirty="0"/>
              <a:t>（</a:t>
            </a:r>
            <a:r>
              <a:rPr lang="en-US" altLang="zh-CN" dirty="0"/>
              <a:t>0</a:t>
            </a:r>
            <a:r>
              <a:rPr lang="zh-CN" altLang="en-US" dirty="0"/>
              <a:t>）没有展望数据而已，而</a:t>
            </a:r>
            <a:r>
              <a:rPr lang="en-US" altLang="zh-CN" dirty="0"/>
              <a:t>SLR</a:t>
            </a:r>
            <a:r>
              <a:rPr lang="zh-CN" altLang="en-US" dirty="0"/>
              <a:t>（</a:t>
            </a:r>
            <a:r>
              <a:rPr lang="en-US" altLang="zh-CN" dirty="0"/>
              <a:t>1</a:t>
            </a:r>
            <a:r>
              <a:rPr lang="zh-CN" altLang="en-US" dirty="0"/>
              <a:t>）需要展望</a:t>
            </a:r>
            <a:endParaRPr lang="en-US" altLang="zh-CN" dirty="0"/>
          </a:p>
        </p:txBody>
      </p:sp>
      <p:sp>
        <p:nvSpPr>
          <p:cNvPr id="131075"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5"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34146" name="备注占位符 2"/>
          <p:cNvSpPr>
            <a:spLocks noGrp="1"/>
          </p:cNvSpPr>
          <p:nvPr>
            <p:ph type="body"/>
          </p:nvPr>
        </p:nvSpPr>
        <p:spPr>
          <a:noFill/>
          <a:ln>
            <a:noFill/>
          </a:ln>
        </p:spPr>
        <p:txBody>
          <a:bodyPr wrap="square" lIns="91440" tIns="45720" rIns="91440" bIns="45720" anchor="t" anchorCtr="0"/>
          <a:p>
            <a:pPr lvl="0"/>
            <a:r>
              <a:rPr lang="zh-CN" altLang="en-US" dirty="0"/>
              <a:t>不管什么分析表，总控程序都是一样工作的</a:t>
            </a:r>
            <a:endParaRPr lang="zh-CN" altLang="en-US" dirty="0"/>
          </a:p>
        </p:txBody>
      </p:sp>
      <p:sp>
        <p:nvSpPr>
          <p:cNvPr id="134147"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3"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36194"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136195"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38242" name="备注占位符 2"/>
          <p:cNvSpPr>
            <a:spLocks noGrp="1"/>
          </p:cNvSpPr>
          <p:nvPr>
            <p:ph type="body"/>
          </p:nvPr>
        </p:nvSpPr>
        <p:spPr>
          <a:noFill/>
          <a:ln>
            <a:noFill/>
          </a:ln>
        </p:spPr>
        <p:txBody>
          <a:bodyPr wrap="square" lIns="91440" tIns="45720" rIns="91440" bIns="45720" anchor="t" anchorCtr="0"/>
          <a:p>
            <a:pPr lvl="0"/>
            <a:r>
              <a:rPr lang="zh-CN" altLang="en-US" dirty="0"/>
              <a:t>关键是这张表，</a:t>
            </a:r>
            <a:endParaRPr lang="en-US" altLang="zh-CN" dirty="0"/>
          </a:p>
          <a:p>
            <a:pPr lvl="0"/>
            <a:r>
              <a:rPr lang="zh-CN" altLang="en-US" dirty="0"/>
              <a:t>数据结构：二维数组</a:t>
            </a:r>
            <a:endParaRPr lang="zh-CN" altLang="en-US" dirty="0"/>
          </a:p>
        </p:txBody>
      </p:sp>
      <p:sp>
        <p:nvSpPr>
          <p:cNvPr id="138243"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40290" name="备注占位符 2"/>
          <p:cNvSpPr>
            <a:spLocks noGrp="1"/>
          </p:cNvSpPr>
          <p:nvPr>
            <p:ph type="body"/>
          </p:nvPr>
        </p:nvSpPr>
        <p:spPr>
          <a:noFill/>
          <a:ln>
            <a:noFill/>
          </a:ln>
        </p:spPr>
        <p:txBody>
          <a:bodyPr wrap="square" lIns="91440" tIns="45720" rIns="91440" bIns="45720" anchor="t" anchorCtr="0"/>
          <a:p>
            <a:pPr lvl="0"/>
            <a:r>
              <a:rPr lang="zh-CN" altLang="en-US" dirty="0"/>
              <a:t>先构造分析表，后给出一个输入串进行分析</a:t>
            </a:r>
            <a:endParaRPr lang="en-US" altLang="zh-CN" dirty="0"/>
          </a:p>
          <a:p>
            <a:pPr lvl="0"/>
            <a:r>
              <a:rPr lang="zh-CN" altLang="en-US" dirty="0"/>
              <a:t>具体构造方法放在</a:t>
            </a:r>
            <a:r>
              <a:rPr lang="en-US" altLang="zh-CN" dirty="0"/>
              <a:t>LR</a:t>
            </a:r>
            <a:r>
              <a:rPr lang="zh-CN" altLang="en-US" dirty="0"/>
              <a:t>（</a:t>
            </a:r>
            <a:r>
              <a:rPr lang="en-US" altLang="zh-CN" dirty="0"/>
              <a:t>0</a:t>
            </a:r>
            <a:r>
              <a:rPr lang="zh-CN" altLang="en-US" dirty="0"/>
              <a:t>）和</a:t>
            </a:r>
            <a:r>
              <a:rPr lang="en-US" altLang="zh-CN" dirty="0"/>
              <a:t>SLR</a:t>
            </a:r>
            <a:r>
              <a:rPr lang="zh-CN" altLang="en-US" dirty="0"/>
              <a:t>（</a:t>
            </a:r>
            <a:r>
              <a:rPr lang="en-US" altLang="zh-CN" dirty="0"/>
              <a:t>1</a:t>
            </a:r>
            <a:r>
              <a:rPr lang="zh-CN" altLang="en-US" dirty="0"/>
              <a:t>）里面去讲</a:t>
            </a:r>
            <a:endParaRPr lang="en-US" altLang="zh-CN" dirty="0"/>
          </a:p>
          <a:p>
            <a:pPr lvl="0"/>
            <a:r>
              <a:rPr lang="zh-CN" altLang="en-US" dirty="0"/>
              <a:t>分析过程为格局变化过程</a:t>
            </a:r>
            <a:endParaRPr lang="zh-CN" altLang="en-US" dirty="0"/>
          </a:p>
        </p:txBody>
      </p:sp>
      <p:sp>
        <p:nvSpPr>
          <p:cNvPr id="140291"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7"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42338" name="备注占位符 2"/>
          <p:cNvSpPr>
            <a:spLocks noGrp="1"/>
          </p:cNvSpPr>
          <p:nvPr>
            <p:ph type="body"/>
          </p:nvPr>
        </p:nvSpPr>
        <p:spPr>
          <a:noFill/>
          <a:ln>
            <a:noFill/>
          </a:ln>
        </p:spPr>
        <p:txBody>
          <a:bodyPr wrap="square" lIns="91440" tIns="45720" rIns="91440" bIns="45720" anchor="t" anchorCtr="0"/>
          <a:p>
            <a:pPr lvl="0"/>
            <a:r>
              <a:rPr lang="zh-CN" altLang="en-US" dirty="0"/>
              <a:t>如何从文法构造</a:t>
            </a:r>
            <a:r>
              <a:rPr lang="en-US" altLang="zh-CN" dirty="0"/>
              <a:t>LR</a:t>
            </a:r>
            <a:r>
              <a:rPr lang="zh-CN" altLang="en-US" dirty="0"/>
              <a:t>分析表！！</a:t>
            </a:r>
            <a:endParaRPr lang="en-US" altLang="zh-CN" dirty="0"/>
          </a:p>
          <a:p>
            <a:pPr lvl="0"/>
            <a:endParaRPr lang="zh-CN" altLang="en-US" dirty="0"/>
          </a:p>
        </p:txBody>
      </p:sp>
      <p:sp>
        <p:nvSpPr>
          <p:cNvPr id="142339"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7410"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17411"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09"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45410" name="备注占位符 2"/>
          <p:cNvSpPr>
            <a:spLocks noGrp="1"/>
          </p:cNvSpPr>
          <p:nvPr>
            <p:ph type="body"/>
          </p:nvPr>
        </p:nvSpPr>
        <p:spPr>
          <a:noFill/>
          <a:ln>
            <a:noFill/>
          </a:ln>
        </p:spPr>
        <p:txBody>
          <a:bodyPr wrap="square" lIns="91440" tIns="45720" rIns="91440" bIns="45720" anchor="t" anchorCtr="0"/>
          <a:p>
            <a:pPr lvl="0"/>
            <a:r>
              <a:rPr lang="zh-CN" altLang="en-US" dirty="0"/>
              <a:t>该规约</a:t>
            </a:r>
            <a:r>
              <a:rPr lang="en-US" altLang="zh-CN" dirty="0"/>
              <a:t>iCtS</a:t>
            </a:r>
            <a:r>
              <a:rPr lang="zh-CN" altLang="en-US" dirty="0"/>
              <a:t>为</a:t>
            </a:r>
            <a:r>
              <a:rPr lang="en-US" altLang="zh-CN" dirty="0"/>
              <a:t>S</a:t>
            </a:r>
            <a:r>
              <a:rPr lang="zh-CN" altLang="en-US" dirty="0"/>
              <a:t>，还是移进</a:t>
            </a:r>
            <a:r>
              <a:rPr lang="en-US" altLang="zh-CN" dirty="0"/>
              <a:t>e</a:t>
            </a:r>
            <a:endParaRPr lang="zh-CN" altLang="en-US" dirty="0"/>
          </a:p>
        </p:txBody>
      </p:sp>
      <p:sp>
        <p:nvSpPr>
          <p:cNvPr id="145411"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5"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49506" name="备注占位符 2"/>
          <p:cNvSpPr>
            <a:spLocks noGrp="1"/>
          </p:cNvSpPr>
          <p:nvPr>
            <p:ph type="body"/>
          </p:nvPr>
        </p:nvSpPr>
        <p:spPr>
          <a:noFill/>
          <a:ln>
            <a:noFill/>
          </a:ln>
        </p:spPr>
        <p:txBody>
          <a:bodyPr wrap="square" lIns="91440" tIns="45720" rIns="91440" bIns="45720" anchor="t" anchorCtr="0"/>
          <a:p>
            <a:pPr lvl="0"/>
            <a:r>
              <a:rPr lang="zh-CN" altLang="en-US" dirty="0"/>
              <a:t>重要概念：活前缀</a:t>
            </a:r>
            <a:endParaRPr lang="en-US" altLang="zh-CN" dirty="0"/>
          </a:p>
          <a:p>
            <a:pPr lvl="0"/>
            <a:r>
              <a:rPr lang="zh-CN" altLang="en-US" dirty="0"/>
              <a:t>是规范句型的活前缀！！！因为在不断规约</a:t>
            </a:r>
            <a:endParaRPr lang="en-US" altLang="zh-CN" dirty="0"/>
          </a:p>
          <a:p>
            <a:pPr lvl="0"/>
            <a:r>
              <a:rPr lang="zh-CN" altLang="en-US" dirty="0"/>
              <a:t>识别文法的所有活前缀</a:t>
            </a:r>
            <a:endParaRPr lang="en-US" altLang="zh-CN" dirty="0"/>
          </a:p>
          <a:p>
            <a:pPr lvl="0"/>
            <a:endParaRPr lang="en-US" altLang="zh-CN" dirty="0"/>
          </a:p>
          <a:p>
            <a:pPr lvl="0"/>
            <a:r>
              <a:rPr lang="zh-CN" altLang="en-US" dirty="0"/>
              <a:t>因为从左不断的规约，就是前缀的变化过程，也就是状态的变化过程，所以构造自动机</a:t>
            </a:r>
            <a:endParaRPr lang="zh-CN" altLang="en-US" dirty="0"/>
          </a:p>
        </p:txBody>
      </p:sp>
      <p:sp>
        <p:nvSpPr>
          <p:cNvPr id="149507"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1"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53602" name="备注占位符 2"/>
          <p:cNvSpPr>
            <a:spLocks noGrp="1"/>
          </p:cNvSpPr>
          <p:nvPr>
            <p:ph type="body"/>
          </p:nvPr>
        </p:nvSpPr>
        <p:spPr>
          <a:noFill/>
          <a:ln>
            <a:noFill/>
          </a:ln>
        </p:spPr>
        <p:txBody>
          <a:bodyPr wrap="square" lIns="91440" tIns="45720" rIns="91440" bIns="45720" anchor="t" anchorCtr="0"/>
          <a:p>
            <a:pPr lvl="0"/>
            <a:r>
              <a:rPr lang="zh-CN" altLang="en-US" dirty="0"/>
              <a:t>状态 </a:t>
            </a:r>
            <a:r>
              <a:rPr lang="en-US" altLang="zh-CN" dirty="0"/>
              <a:t>-》 </a:t>
            </a:r>
            <a:r>
              <a:rPr lang="zh-CN" altLang="en-US" dirty="0"/>
              <a:t>项目 </a:t>
            </a:r>
            <a:r>
              <a:rPr lang="en-US" altLang="zh-CN" dirty="0"/>
              <a:t>-》 </a:t>
            </a:r>
            <a:r>
              <a:rPr lang="zh-CN" altLang="en-US" dirty="0"/>
              <a:t>活前缀</a:t>
            </a:r>
            <a:endParaRPr lang="zh-CN" altLang="en-US" dirty="0"/>
          </a:p>
        </p:txBody>
      </p:sp>
      <p:sp>
        <p:nvSpPr>
          <p:cNvPr id="153603"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49"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55650"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155651"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7"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57698" name="备注占位符 2"/>
          <p:cNvSpPr>
            <a:spLocks noGrp="1"/>
          </p:cNvSpPr>
          <p:nvPr>
            <p:ph type="body"/>
          </p:nvPr>
        </p:nvSpPr>
        <p:spPr>
          <a:noFill/>
          <a:ln>
            <a:noFill/>
          </a:ln>
        </p:spPr>
        <p:txBody>
          <a:bodyPr wrap="square" lIns="91440" tIns="45720" rIns="91440" bIns="45720" anchor="t" anchorCtr="0"/>
          <a:p>
            <a:pPr lvl="0"/>
            <a:r>
              <a:rPr lang="zh-CN" altLang="en-US" dirty="0"/>
              <a:t>输入串只有终结符，如果能够识别则移进，如果碰到非终结符，这个非终结符是前面规约得到的，如果当前不是句柄不能规约，那么就是等待规约，所以称为待规约。</a:t>
            </a:r>
            <a:endParaRPr lang="zh-CN" altLang="en-US" dirty="0"/>
          </a:p>
        </p:txBody>
      </p:sp>
      <p:sp>
        <p:nvSpPr>
          <p:cNvPr id="157699"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5"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59746" name="备注占位符 2"/>
          <p:cNvSpPr>
            <a:spLocks noGrp="1"/>
          </p:cNvSpPr>
          <p:nvPr>
            <p:ph type="body"/>
          </p:nvPr>
        </p:nvSpPr>
        <p:spPr>
          <a:noFill/>
          <a:ln>
            <a:noFill/>
          </a:ln>
        </p:spPr>
        <p:txBody>
          <a:bodyPr wrap="square" lIns="91440" tIns="45720" rIns="91440" bIns="45720" anchor="t" anchorCtr="0"/>
          <a:p>
            <a:pPr lvl="0"/>
            <a:r>
              <a:rPr lang="zh-CN" altLang="en-US" dirty="0"/>
              <a:t>书上</a:t>
            </a:r>
            <a:r>
              <a:rPr lang="en-US" altLang="zh-CN" dirty="0"/>
              <a:t>E-&gt;aB\bB</a:t>
            </a:r>
            <a:r>
              <a:rPr lang="zh-CN" altLang="en-US" dirty="0"/>
              <a:t>有错误</a:t>
            </a:r>
            <a:endParaRPr lang="en-US" altLang="zh-CN" dirty="0"/>
          </a:p>
          <a:p>
            <a:pPr lvl="0"/>
            <a:r>
              <a:rPr lang="zh-CN" altLang="en-US" dirty="0"/>
              <a:t>项目集</a:t>
            </a:r>
            <a:r>
              <a:rPr lang="en-US" altLang="zh-CN" dirty="0"/>
              <a:t>-》NFA -》DFA</a:t>
            </a:r>
            <a:endParaRPr lang="zh-CN" altLang="en-US" dirty="0"/>
          </a:p>
        </p:txBody>
      </p:sp>
      <p:sp>
        <p:nvSpPr>
          <p:cNvPr id="159747"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3"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61794"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161795"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5"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64866" name="备注占位符 2"/>
          <p:cNvSpPr>
            <a:spLocks noGrp="1"/>
          </p:cNvSpPr>
          <p:nvPr>
            <p:ph type="body"/>
          </p:nvPr>
        </p:nvSpPr>
        <p:spPr>
          <a:noFill/>
          <a:ln>
            <a:noFill/>
          </a:ln>
        </p:spPr>
        <p:txBody>
          <a:bodyPr wrap="square" lIns="91440" tIns="45720" rIns="91440" bIns="45720" anchor="t" anchorCtr="0"/>
          <a:p>
            <a:pPr lvl="0"/>
            <a:r>
              <a:rPr lang="zh-CN" altLang="en-US" dirty="0"/>
              <a:t>所有活前缀都在变迁上</a:t>
            </a:r>
            <a:endParaRPr lang="zh-CN" altLang="en-US" dirty="0"/>
          </a:p>
        </p:txBody>
      </p:sp>
      <p:sp>
        <p:nvSpPr>
          <p:cNvPr id="164867"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9458"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19459"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7"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67938" name="备注占位符 2"/>
          <p:cNvSpPr>
            <a:spLocks noGrp="1"/>
          </p:cNvSpPr>
          <p:nvPr>
            <p:ph type="body"/>
          </p:nvPr>
        </p:nvSpPr>
        <p:spPr>
          <a:noFill/>
          <a:ln>
            <a:noFill/>
          </a:ln>
        </p:spPr>
        <p:txBody>
          <a:bodyPr wrap="square" lIns="91440" tIns="45720" rIns="91440" bIns="45720" anchor="t" anchorCtr="0"/>
          <a:p>
            <a:pPr lvl="0"/>
            <a:r>
              <a:rPr lang="zh-CN" altLang="en-US" dirty="0"/>
              <a:t>通过构造项目集的闭包来构造</a:t>
            </a:r>
            <a:r>
              <a:rPr lang="en-US" altLang="zh-CN" dirty="0"/>
              <a:t>DFA</a:t>
            </a:r>
            <a:r>
              <a:rPr lang="zh-CN" altLang="en-US" dirty="0"/>
              <a:t>，相当于对多个状态合并</a:t>
            </a:r>
            <a:endParaRPr lang="zh-CN" altLang="en-US" dirty="0"/>
          </a:p>
        </p:txBody>
      </p:sp>
      <p:sp>
        <p:nvSpPr>
          <p:cNvPr id="167939"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1"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74082"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174083"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29"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76130" name="备注占位符 2"/>
          <p:cNvSpPr>
            <a:spLocks noGrp="1"/>
          </p:cNvSpPr>
          <p:nvPr>
            <p:ph type="body"/>
          </p:nvPr>
        </p:nvSpPr>
        <p:spPr>
          <a:noFill/>
          <a:ln>
            <a:noFill/>
          </a:ln>
        </p:spPr>
        <p:txBody>
          <a:bodyPr wrap="square" lIns="91440" tIns="45720" rIns="91440" bIns="45720" anchor="t" anchorCtr="0"/>
          <a:p>
            <a:pPr lvl="0"/>
            <a:r>
              <a:rPr lang="zh-CN" altLang="en-US" dirty="0"/>
              <a:t>例如：</a:t>
            </a:r>
            <a:r>
              <a:rPr lang="en-US" altLang="zh-CN" dirty="0"/>
              <a:t>0</a:t>
            </a:r>
            <a:r>
              <a:rPr lang="zh-CN" altLang="en-US" dirty="0"/>
              <a:t>到</a:t>
            </a:r>
            <a:r>
              <a:rPr lang="en-US" altLang="zh-CN" dirty="0"/>
              <a:t>2</a:t>
            </a:r>
            <a:r>
              <a:rPr lang="zh-CN" altLang="en-US" dirty="0"/>
              <a:t>状态，</a:t>
            </a:r>
            <a:r>
              <a:rPr lang="en-US" altLang="zh-CN" dirty="0"/>
              <a:t>E-&gt;.aA</a:t>
            </a:r>
            <a:r>
              <a:rPr lang="zh-CN" altLang="en-US" dirty="0"/>
              <a:t>属于能够识别</a:t>
            </a:r>
            <a:r>
              <a:rPr lang="en-US" altLang="zh-CN" dirty="0"/>
              <a:t>a</a:t>
            </a:r>
            <a:r>
              <a:rPr lang="zh-CN" altLang="en-US" dirty="0"/>
              <a:t>的项目，其它两个不属于。</a:t>
            </a:r>
            <a:r>
              <a:rPr lang="en-US" altLang="zh-CN" dirty="0"/>
              <a:t>E-&gt;.aA</a:t>
            </a:r>
            <a:r>
              <a:rPr lang="zh-CN" altLang="en-US" dirty="0"/>
              <a:t>识别</a:t>
            </a:r>
            <a:r>
              <a:rPr lang="en-US" altLang="zh-CN" dirty="0"/>
              <a:t>a</a:t>
            </a:r>
            <a:r>
              <a:rPr lang="zh-CN" altLang="en-US" dirty="0"/>
              <a:t>之后得到</a:t>
            </a:r>
            <a:r>
              <a:rPr lang="en-US" altLang="zh-CN" dirty="0"/>
              <a:t>E-&gt;a.A</a:t>
            </a:r>
            <a:r>
              <a:rPr lang="zh-CN" altLang="en-US" dirty="0"/>
              <a:t>，然后对其求闭包。</a:t>
            </a:r>
            <a:endParaRPr lang="zh-CN" altLang="en-US" dirty="0"/>
          </a:p>
        </p:txBody>
      </p:sp>
      <p:sp>
        <p:nvSpPr>
          <p:cNvPr id="176131"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7"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78178" name="备注占位符 2"/>
          <p:cNvSpPr>
            <a:spLocks noGrp="1"/>
          </p:cNvSpPr>
          <p:nvPr>
            <p:ph type="body"/>
          </p:nvPr>
        </p:nvSpPr>
        <p:spPr>
          <a:noFill/>
          <a:ln>
            <a:noFill/>
          </a:ln>
        </p:spPr>
        <p:txBody>
          <a:bodyPr wrap="square" lIns="91440" tIns="45720" rIns="91440" bIns="45720" anchor="t" anchorCtr="0"/>
          <a:p>
            <a:pPr lvl="0"/>
            <a:r>
              <a:rPr lang="zh-CN" altLang="en-US" dirty="0"/>
              <a:t>直接对应</a:t>
            </a:r>
            <a:r>
              <a:rPr lang="en-US" altLang="zh-CN" dirty="0"/>
              <a:t>DFA</a:t>
            </a:r>
            <a:r>
              <a:rPr lang="zh-CN" altLang="en-US" dirty="0"/>
              <a:t>，而不是</a:t>
            </a:r>
            <a:r>
              <a:rPr lang="en-US" altLang="zh-CN" dirty="0"/>
              <a:t>NFA</a:t>
            </a:r>
            <a:endParaRPr lang="en-US" altLang="zh-CN" dirty="0"/>
          </a:p>
          <a:p>
            <a:pPr lvl="0"/>
            <a:r>
              <a:rPr lang="en-US" altLang="zh-CN" dirty="0"/>
              <a:t>X</a:t>
            </a:r>
            <a:r>
              <a:rPr lang="zh-CN" altLang="en-US" dirty="0"/>
              <a:t>可以是终结符，可以是非终结符</a:t>
            </a:r>
            <a:endParaRPr lang="zh-CN" altLang="en-US" dirty="0"/>
          </a:p>
        </p:txBody>
      </p:sp>
      <p:sp>
        <p:nvSpPr>
          <p:cNvPr id="178179"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49"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81250" name="备注占位符 2"/>
          <p:cNvSpPr>
            <a:spLocks noGrp="1"/>
          </p:cNvSpPr>
          <p:nvPr>
            <p:ph type="body"/>
          </p:nvPr>
        </p:nvSpPr>
        <p:spPr>
          <a:noFill/>
          <a:ln>
            <a:noFill/>
          </a:ln>
        </p:spPr>
        <p:txBody>
          <a:bodyPr wrap="square" lIns="91440" tIns="45720" rIns="91440" bIns="45720" anchor="t" anchorCtr="0"/>
          <a:p>
            <a:pPr lvl="0"/>
            <a:r>
              <a:rPr lang="zh-CN" altLang="en-US" dirty="0"/>
              <a:t>也就是</a:t>
            </a:r>
            <a:r>
              <a:rPr lang="en-US" altLang="zh-CN" dirty="0"/>
              <a:t>5</a:t>
            </a:r>
            <a:r>
              <a:rPr lang="zh-CN" altLang="en-US" dirty="0"/>
              <a:t>状态是栈顶的时候，下一步是</a:t>
            </a:r>
            <a:r>
              <a:rPr lang="en-US" altLang="zh-CN" dirty="0"/>
              <a:t>B</a:t>
            </a:r>
            <a:r>
              <a:rPr lang="zh-CN" altLang="en-US" dirty="0"/>
              <a:t>还是</a:t>
            </a:r>
            <a:r>
              <a:rPr lang="en-US" altLang="zh-CN" dirty="0"/>
              <a:t>c</a:t>
            </a:r>
            <a:r>
              <a:rPr lang="zh-CN" altLang="en-US" dirty="0"/>
              <a:t>还是</a:t>
            </a:r>
            <a:r>
              <a:rPr lang="en-US" altLang="zh-CN" dirty="0"/>
              <a:t>d</a:t>
            </a:r>
            <a:r>
              <a:rPr lang="zh-CN" altLang="en-US" dirty="0"/>
              <a:t>，这个状态里面都有对应的状态变迁，从而依据当前栈顶（即状态</a:t>
            </a:r>
            <a:r>
              <a:rPr lang="en-US" altLang="zh-CN" dirty="0"/>
              <a:t>5</a:t>
            </a:r>
            <a:r>
              <a:rPr lang="zh-CN" altLang="en-US" dirty="0"/>
              <a:t>）以及输入串的当前字符即可判断下一步。</a:t>
            </a:r>
            <a:endParaRPr lang="zh-CN" altLang="en-US" dirty="0"/>
          </a:p>
        </p:txBody>
      </p:sp>
      <p:sp>
        <p:nvSpPr>
          <p:cNvPr id="181251"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5"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85346"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185347"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5"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90466"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190467"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3"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92514"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192515"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1"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194562" name="备注占位符 2"/>
          <p:cNvSpPr>
            <a:spLocks noGrp="1"/>
          </p:cNvSpPr>
          <p:nvPr>
            <p:ph type="body"/>
          </p:nvPr>
        </p:nvSpPr>
        <p:spPr>
          <a:noFill/>
          <a:ln>
            <a:noFill/>
          </a:ln>
        </p:spPr>
        <p:txBody>
          <a:bodyPr wrap="square" lIns="91440" tIns="45720" rIns="91440" bIns="45720" anchor="t" anchorCtr="0"/>
          <a:p>
            <a:pPr lvl="0"/>
            <a:r>
              <a:rPr lang="zh-CN" altLang="en-US" dirty="0"/>
              <a:t>不是看状态变迁！</a:t>
            </a:r>
            <a:endParaRPr lang="zh-CN" altLang="en-US" dirty="0"/>
          </a:p>
        </p:txBody>
      </p:sp>
      <p:sp>
        <p:nvSpPr>
          <p:cNvPr id="194563"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4017"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214018" name="备注占位符 2"/>
          <p:cNvSpPr>
            <a:spLocks noGrp="1"/>
          </p:cNvSpPr>
          <p:nvPr>
            <p:ph type="body"/>
          </p:nvPr>
        </p:nvSpPr>
        <p:spPr>
          <a:noFill/>
          <a:ln>
            <a:noFill/>
          </a:ln>
        </p:spPr>
        <p:txBody>
          <a:bodyPr wrap="square" lIns="91440" tIns="45720" rIns="91440" bIns="45720" anchor="t" anchorCtr="0"/>
          <a:p>
            <a:pPr lvl="0"/>
            <a:r>
              <a:rPr lang="zh-CN" altLang="en-US" dirty="0"/>
              <a:t>先构造分析表，后给出一个输入串进行分析</a:t>
            </a:r>
            <a:endParaRPr lang="en-US" altLang="zh-CN" dirty="0"/>
          </a:p>
          <a:p>
            <a:pPr lvl="0"/>
            <a:r>
              <a:rPr lang="zh-CN" altLang="en-US" dirty="0"/>
              <a:t>具体构造方法放在</a:t>
            </a:r>
            <a:r>
              <a:rPr lang="en-US" altLang="zh-CN" dirty="0"/>
              <a:t>LR</a:t>
            </a:r>
            <a:r>
              <a:rPr lang="zh-CN" altLang="en-US" dirty="0"/>
              <a:t>（</a:t>
            </a:r>
            <a:r>
              <a:rPr lang="en-US" altLang="zh-CN" dirty="0"/>
              <a:t>0</a:t>
            </a:r>
            <a:r>
              <a:rPr lang="zh-CN" altLang="en-US" dirty="0"/>
              <a:t>）和</a:t>
            </a:r>
            <a:r>
              <a:rPr lang="en-US" altLang="zh-CN" dirty="0"/>
              <a:t>SLR</a:t>
            </a:r>
            <a:r>
              <a:rPr lang="zh-CN" altLang="en-US" dirty="0"/>
              <a:t>（</a:t>
            </a:r>
            <a:r>
              <a:rPr lang="en-US" altLang="zh-CN" dirty="0"/>
              <a:t>1</a:t>
            </a:r>
            <a:r>
              <a:rPr lang="zh-CN" altLang="en-US" dirty="0"/>
              <a:t>）里面去讲</a:t>
            </a:r>
            <a:endParaRPr lang="en-US" altLang="zh-CN" dirty="0"/>
          </a:p>
          <a:p>
            <a:pPr lvl="0"/>
            <a:r>
              <a:rPr lang="zh-CN" altLang="en-US" dirty="0"/>
              <a:t>分析过程为格局变化过程</a:t>
            </a:r>
            <a:endParaRPr lang="zh-CN" altLang="en-US" dirty="0"/>
          </a:p>
        </p:txBody>
      </p:sp>
      <p:sp>
        <p:nvSpPr>
          <p:cNvPr id="214019"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22530" name="备注占位符 2"/>
          <p:cNvSpPr>
            <a:spLocks noGrp="1"/>
          </p:cNvSpPr>
          <p:nvPr>
            <p:ph type="body"/>
          </p:nvPr>
        </p:nvSpPr>
        <p:spPr>
          <a:noFill/>
          <a:ln>
            <a:noFill/>
          </a:ln>
        </p:spPr>
        <p:txBody>
          <a:bodyPr wrap="square" lIns="91440" tIns="45720" rIns="91440" bIns="45720" anchor="t" anchorCtr="0"/>
          <a:p>
            <a:pPr lvl="0" eaLnBrk="1" hangingPunct="1">
              <a:spcBef>
                <a:spcPct val="0"/>
              </a:spcBef>
            </a:pPr>
            <a:endParaRPr lang="zh-CN" altLang="en-US" dirty="0"/>
          </a:p>
        </p:txBody>
      </p:sp>
      <p:sp>
        <p:nvSpPr>
          <p:cNvPr id="22531"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6065"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216066"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16067"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8113"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218114"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18115"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2209"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222210"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22211"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latin typeface="Times New Roman" panose="02020603050405020304" pitchFamily="18" charset="0"/>
                <a:ea typeface="宋体" panose="02010600030101010101" pitchFamily="2" charset="-122"/>
              </a:rPr>
            </a:fld>
            <a:endParaRPr lang="zh-CN" altLang="en-US" sz="1200" dirty="0">
              <a:latin typeface="Times New Roman" panose="02020603050405020304" pitchFamily="18"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24578" name="备注占位符 2"/>
          <p:cNvSpPr>
            <a:spLocks noGrp="1"/>
          </p:cNvSpPr>
          <p:nvPr>
            <p:ph type="body"/>
          </p:nvPr>
        </p:nvSpPr>
        <p:spPr>
          <a:noFill/>
          <a:ln>
            <a:noFill/>
          </a:ln>
        </p:spPr>
        <p:txBody>
          <a:bodyPr wrap="square" lIns="91440" tIns="45720" rIns="91440" bIns="45720" anchor="t" anchorCtr="0"/>
          <a:p>
            <a:pPr lvl="0" eaLnBrk="1" hangingPunct="1"/>
            <a:r>
              <a:rPr lang="en-US" altLang="zh-CN" dirty="0"/>
              <a:t>LR</a:t>
            </a:r>
            <a:r>
              <a:rPr lang="zh-CN" altLang="en-US" dirty="0"/>
              <a:t>分析我们主要讲</a:t>
            </a:r>
            <a:r>
              <a:rPr lang="en-US" altLang="zh-CN" dirty="0"/>
              <a:t>LR(0)</a:t>
            </a:r>
            <a:r>
              <a:rPr lang="zh-CN" altLang="en-US" dirty="0"/>
              <a:t>、</a:t>
            </a:r>
            <a:r>
              <a:rPr lang="en-US" altLang="zh-CN" dirty="0"/>
              <a:t>SLR</a:t>
            </a:r>
            <a:r>
              <a:rPr lang="zh-CN" altLang="en-US" dirty="0"/>
              <a:t>（</a:t>
            </a:r>
            <a:r>
              <a:rPr lang="en-US" altLang="zh-CN" dirty="0"/>
              <a:t>1</a:t>
            </a:r>
            <a:r>
              <a:rPr lang="zh-CN" altLang="en-US" dirty="0"/>
              <a:t>）</a:t>
            </a:r>
            <a:endParaRPr lang="en-US" altLang="zh-CN" dirty="0"/>
          </a:p>
          <a:p>
            <a:pPr lvl="0" eaLnBrk="1" hangingPunct="1"/>
            <a:r>
              <a:rPr lang="zh-CN" altLang="en-US" dirty="0"/>
              <a:t>规范规约也可称为简单优先</a:t>
            </a:r>
            <a:endParaRPr lang="en-US" altLang="zh-CN" dirty="0"/>
          </a:p>
          <a:p>
            <a:pPr lvl="0" eaLnBrk="1" hangingPunct="1"/>
            <a:endParaRPr lang="en-US" altLang="zh-CN" dirty="0"/>
          </a:p>
          <a:p>
            <a:pPr lvl="0" eaLnBrk="1" hangingPunct="1"/>
            <a:r>
              <a:rPr lang="zh-CN" altLang="en-US" dirty="0"/>
              <a:t>规范规约是一个基本方法</a:t>
            </a:r>
            <a:endParaRPr lang="zh-CN" altLang="en-US" dirty="0"/>
          </a:p>
        </p:txBody>
      </p:sp>
      <p:sp>
        <p:nvSpPr>
          <p:cNvPr id="24579"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幻灯片图像占位符 1"/>
          <p:cNvSpPr>
            <a:spLocks noGrp="1" noRot="1" noChangeAspect="1" noTextEdit="1"/>
          </p:cNvSpPr>
          <p:nvPr>
            <p:ph type="sldImg"/>
          </p:nvPr>
        </p:nvSpPr>
        <p:spPr>
          <a:xfrm>
            <a:off x="917575" y="744538"/>
            <a:ext cx="4962525" cy="3722687"/>
          </a:xfrm>
          <a:ln>
            <a:solidFill>
              <a:srgbClr val="000000"/>
            </a:solidFill>
            <a:miter/>
          </a:ln>
        </p:spPr>
      </p:sp>
      <p:sp>
        <p:nvSpPr>
          <p:cNvPr id="26626" name="备注占位符 2"/>
          <p:cNvSpPr>
            <a:spLocks noGrp="1"/>
          </p:cNvSpPr>
          <p:nvPr>
            <p:ph type="body"/>
          </p:nvPr>
        </p:nvSpPr>
        <p:spPr>
          <a:noFill/>
          <a:ln>
            <a:noFill/>
          </a:ln>
        </p:spPr>
        <p:txBody>
          <a:bodyPr wrap="square" lIns="91440" tIns="45720" rIns="91440" bIns="45720" anchor="t" anchorCtr="0"/>
          <a:p>
            <a:pPr lvl="0"/>
            <a:endParaRPr lang="zh-CN" altLang="en-US" dirty="0"/>
          </a:p>
        </p:txBody>
      </p:sp>
      <p:sp>
        <p:nvSpPr>
          <p:cNvPr id="26627" name="灯片编号占位符 3"/>
          <p:cNvSpPr txBox="1">
            <a:spLocks noGrp="1"/>
          </p:cNvSpPr>
          <p:nvPr>
            <p:ph type="sldNum" sz="quarter"/>
          </p:nvPr>
        </p:nvSpPr>
        <p:spPr>
          <a:xfrm>
            <a:off x="3849688" y="9429750"/>
            <a:ext cx="2946400" cy="496888"/>
          </a:xfrm>
          <a:prstGeom prst="rect">
            <a:avLst/>
          </a:prstGeom>
          <a:noFill/>
          <a:ln w="9525">
            <a:noFill/>
          </a:ln>
        </p:spPr>
        <p:txBody>
          <a:bodyPr vert="horz" wrap="square" lIns="91440" tIns="45720" rIns="91440" bIns="45720" anchor="b" anchorCtr="0"/>
          <a:p>
            <a:pPr lvl="0" algn="r"/>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85800" y="609600"/>
            <a:ext cx="5676900" cy="54864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85800" y="1981200"/>
            <a:ext cx="3810000" cy="4114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剪贴画占位符 3"/>
          <p:cNvSpPr>
            <a:spLocks noGrp="1"/>
          </p:cNvSpPr>
          <p:nvPr>
            <p:ph type="clipArt" sz="half" idx="2"/>
          </p:nvPr>
        </p:nvSpPr>
        <p:spPr>
          <a:xfrm>
            <a:off x="4648200" y="1981200"/>
            <a:ext cx="38100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685800" y="609600"/>
            <a:ext cx="5676900" cy="54864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85800" y="1981200"/>
            <a:ext cx="3810000" cy="41148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剪贴画占位符 3"/>
          <p:cNvSpPr>
            <a:spLocks noGrp="1"/>
          </p:cNvSpPr>
          <p:nvPr>
            <p:ph type="clipArt" sz="half" idx="2"/>
          </p:nvPr>
        </p:nvSpPr>
        <p:spPr>
          <a:xfrm>
            <a:off x="4648200" y="1981200"/>
            <a:ext cx="38100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685800" y="609600"/>
            <a:ext cx="77724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Rectangle 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lstStyle>
            <a:lvl1pPr eaLnBrk="1" hangingPunct="1">
              <a:defRPr kumimoji="1" sz="1400">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eaLnBrk="1" hangingPunct="1">
              <a:defRPr kumimoji="1" sz="1400">
                <a:latin typeface="Times New Roman" panose="02020603050405020304" pitchFamily="18"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a:defRPr sz="1400"/>
            </a:lvl1pPr>
          </a:lstStyle>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p:cNvSpPr>
          <p:nvPr>
            <p:ph type="title"/>
          </p:nvPr>
        </p:nvSpPr>
        <p:spPr>
          <a:xfrm>
            <a:off x="685800" y="609600"/>
            <a:ext cx="77724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051" name="Rectangle 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lstStyle>
            <a:lvl1pPr eaLnBrk="1" hangingPunct="1">
              <a:defRPr kumimoji="1" sz="1400">
                <a:latin typeface="Times New Roman" panose="02020603050405020304" pitchFamily="18"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eaLnBrk="1" hangingPunct="1">
              <a:defRPr kumimoji="1" sz="1400">
                <a:latin typeface="Times New Roman" panose="02020603050405020304" pitchFamily="18"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a:defRPr sz="1400"/>
            </a:lvl1pPr>
          </a:lstStyle>
          <a:p>
            <a:pPr lvl="0" eaLnBrk="1" fontAlgn="base" hangingPunct="1">
              <a:buNone/>
            </a:pPr>
            <a:fld id="{9A0DB2DC-4C9A-4742-B13C-FB6460FD3503}" type="slidenum">
              <a:rPr lang="en-US" altLang="zh-CN" strike="noStrike" noProof="1" dirty="0">
                <a:latin typeface="Times New Roman" panose="02020603050405020304" pitchFamily="18" charset="0"/>
                <a:ea typeface="宋体" panose="02010600030101010101" pitchFamily="2" charset="-122"/>
                <a:cs typeface="+mn-cs"/>
              </a:rPr>
            </a:fld>
            <a:endParaRPr lang="en-US" altLang="zh-CN" strike="noStrike" noProof="1" dirty="0">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8.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1" name="图片 3"/>
          <p:cNvPicPr>
            <a:picLocks noChangeAspect="1"/>
          </p:cNvPicPr>
          <p:nvPr/>
        </p:nvPicPr>
        <p:blipFill>
          <a:blip r:embed="rId1"/>
          <a:stretch>
            <a:fillRect/>
          </a:stretch>
        </p:blipFill>
        <p:spPr>
          <a:xfrm>
            <a:off x="815975" y="188913"/>
            <a:ext cx="7731125" cy="6462712"/>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Rectangle 2"/>
          <p:cNvSpPr>
            <a:spLocks noGrp="1"/>
          </p:cNvSpPr>
          <p:nvPr>
            <p:ph type="title"/>
          </p:nvPr>
        </p:nvSpPr>
        <p:spPr>
          <a:xfrm>
            <a:off x="685800" y="609600"/>
            <a:ext cx="7772400" cy="533400"/>
          </a:xfrm>
        </p:spPr>
        <p:txBody>
          <a:bodyPr vert="horz" wrap="square" lIns="91440" tIns="45720" rIns="91440" bIns="45720" anchor="ctr" anchorCtr="0"/>
          <a:p>
            <a:pPr eaLnBrk="1" hangingPunct="1"/>
            <a:r>
              <a:rPr lang="en-US" altLang="zh-CN" sz="3600" u="sng" dirty="0">
                <a:solidFill>
                  <a:srgbClr val="FF0000"/>
                </a:solidFill>
              </a:rPr>
              <a:t>5.1.1 </a:t>
            </a:r>
            <a:r>
              <a:rPr lang="zh-CN" altLang="en-US" sz="3600" u="sng" dirty="0">
                <a:solidFill>
                  <a:srgbClr val="FF0000"/>
                </a:solidFill>
              </a:rPr>
              <a:t>规约 （</a:t>
            </a:r>
            <a:r>
              <a:rPr lang="en-US" altLang="zh-CN" sz="3600" u="sng" dirty="0">
                <a:solidFill>
                  <a:srgbClr val="FF0000"/>
                </a:solidFill>
              </a:rPr>
              <a:t>4</a:t>
            </a:r>
            <a:r>
              <a:rPr lang="zh-CN" altLang="en-US" sz="3600" u="sng" dirty="0">
                <a:solidFill>
                  <a:srgbClr val="FF0000"/>
                </a:solidFill>
              </a:rPr>
              <a:t>）移进－规约法</a:t>
            </a:r>
            <a:endParaRPr lang="zh-CN" altLang="en-US" sz="3600" u="sng" dirty="0">
              <a:solidFill>
                <a:srgbClr val="FF0000"/>
              </a:solidFill>
            </a:endParaRPr>
          </a:p>
        </p:txBody>
      </p:sp>
      <p:sp>
        <p:nvSpPr>
          <p:cNvPr id="20482" name="Rectangle 3"/>
          <p:cNvSpPr>
            <a:spLocks noGrp="1"/>
          </p:cNvSpPr>
          <p:nvPr>
            <p:ph idx="1"/>
          </p:nvPr>
        </p:nvSpPr>
        <p:spPr>
          <a:xfrm>
            <a:off x="152400" y="1295400"/>
            <a:ext cx="2895600" cy="5105400"/>
          </a:xfrm>
          <a:ln>
            <a:solidFill>
              <a:srgbClr val="3366FF"/>
            </a:solidFill>
            <a:miter/>
          </a:ln>
        </p:spPr>
        <p:txBody>
          <a:bodyPr vert="horz" wrap="square" lIns="91440" tIns="45720" rIns="91440" bIns="45720" anchor="t" anchorCtr="0"/>
          <a:p>
            <a:pPr eaLnBrk="1" hangingPunct="1">
              <a:buNone/>
            </a:pPr>
            <a:r>
              <a:rPr lang="zh-CN" altLang="en-US" sz="2400" dirty="0"/>
              <a:t>移进－规约法</a:t>
            </a:r>
            <a:endParaRPr lang="zh-CN" altLang="en-US" sz="2400" dirty="0"/>
          </a:p>
          <a:p>
            <a:pPr eaLnBrk="1" hangingPunct="1">
              <a:buNone/>
            </a:pPr>
            <a:r>
              <a:rPr lang="zh-CN" altLang="en-US" sz="2400" dirty="0"/>
              <a:t>    </a:t>
            </a:r>
            <a:r>
              <a:rPr lang="zh-CN" altLang="en-US" sz="2400" dirty="0">
                <a:solidFill>
                  <a:srgbClr val="000099"/>
                </a:solidFill>
              </a:rPr>
              <a:t>将输入符号顺序</a:t>
            </a:r>
            <a:r>
              <a:rPr lang="zh-CN" altLang="en-US" sz="2400" dirty="0">
                <a:solidFill>
                  <a:srgbClr val="FF0000"/>
                </a:solidFill>
              </a:rPr>
              <a:t>移进</a:t>
            </a:r>
            <a:r>
              <a:rPr lang="zh-CN" altLang="en-US" sz="2400" dirty="0">
                <a:solidFill>
                  <a:srgbClr val="000099"/>
                </a:solidFill>
              </a:rPr>
              <a:t>符号栈，当符号栈</a:t>
            </a:r>
            <a:r>
              <a:rPr lang="zh-CN" altLang="en-US" sz="2400" dirty="0">
                <a:solidFill>
                  <a:srgbClr val="FF0000"/>
                </a:solidFill>
              </a:rPr>
              <a:t>自顶向底</a:t>
            </a:r>
            <a:r>
              <a:rPr lang="zh-CN" altLang="en-US" sz="2400" dirty="0">
                <a:solidFill>
                  <a:srgbClr val="000099"/>
                </a:solidFill>
              </a:rPr>
              <a:t>形成产生式的候选式时，用左部符号替换连续元素，该过程称为</a:t>
            </a:r>
            <a:r>
              <a:rPr lang="zh-CN" altLang="en-US" sz="2400" dirty="0">
                <a:solidFill>
                  <a:srgbClr val="FF0000"/>
                </a:solidFill>
              </a:rPr>
              <a:t>规约</a:t>
            </a:r>
            <a:r>
              <a:rPr lang="zh-CN" altLang="en-US" sz="2400" dirty="0">
                <a:solidFill>
                  <a:srgbClr val="000099"/>
                </a:solidFill>
              </a:rPr>
              <a:t>。</a:t>
            </a:r>
            <a:endParaRPr lang="zh-CN" altLang="en-US" sz="2400" dirty="0">
              <a:solidFill>
                <a:srgbClr val="000099"/>
              </a:solidFill>
            </a:endParaRPr>
          </a:p>
          <a:p>
            <a:pPr eaLnBrk="1" hangingPunct="1">
              <a:buNone/>
            </a:pPr>
            <a:r>
              <a:rPr lang="zh-CN" altLang="en-US" sz="2400" dirty="0">
                <a:solidFill>
                  <a:srgbClr val="000099"/>
                </a:solidFill>
              </a:rPr>
              <a:t>    规约采用的栈顶符号串（产生式的候选式），称为</a:t>
            </a:r>
            <a:r>
              <a:rPr lang="zh-CN" altLang="en-US" sz="2400" dirty="0">
                <a:solidFill>
                  <a:srgbClr val="FF0000"/>
                </a:solidFill>
              </a:rPr>
              <a:t>可规约串</a:t>
            </a:r>
            <a:r>
              <a:rPr lang="zh-CN" altLang="en-US" sz="2400" dirty="0">
                <a:solidFill>
                  <a:srgbClr val="000099"/>
                </a:solidFill>
              </a:rPr>
              <a:t>。</a:t>
            </a:r>
            <a:r>
              <a:rPr lang="zh-CN" altLang="en-US" sz="2400" dirty="0"/>
              <a:t>    </a:t>
            </a:r>
            <a:endParaRPr lang="zh-CN" altLang="en-US" sz="2400" dirty="0"/>
          </a:p>
        </p:txBody>
      </p:sp>
      <p:sp>
        <p:nvSpPr>
          <p:cNvPr id="20483" name="Text Box 4"/>
          <p:cNvSpPr txBox="1"/>
          <p:nvPr/>
        </p:nvSpPr>
        <p:spPr>
          <a:xfrm>
            <a:off x="5580063" y="1514475"/>
            <a:ext cx="430212" cy="457200"/>
          </a:xfrm>
          <a:prstGeom prst="rect">
            <a:avLst/>
          </a:prstGeom>
          <a:noFill/>
          <a:ln w="9525">
            <a:noFill/>
          </a:ln>
        </p:spPr>
        <p:txBody>
          <a:bodyPr anchor="t" anchorCtr="0">
            <a:spAutoFit/>
          </a:bodyPr>
          <a:p>
            <a:r>
              <a:rPr lang="en-US" altLang="zh-CN" dirty="0">
                <a:latin typeface="Times New Roman" panose="02020603050405020304" pitchFamily="18" charset="0"/>
                <a:ea typeface="宋体" panose="02010600030101010101" pitchFamily="2" charset="-122"/>
              </a:rPr>
              <a:t>S</a:t>
            </a:r>
            <a:endParaRPr lang="en-US" altLang="zh-CN" dirty="0">
              <a:latin typeface="Times New Roman" panose="02020603050405020304" pitchFamily="18" charset="0"/>
              <a:ea typeface="宋体" panose="02010600030101010101" pitchFamily="2" charset="-122"/>
            </a:endParaRPr>
          </a:p>
        </p:txBody>
      </p:sp>
      <p:sp>
        <p:nvSpPr>
          <p:cNvPr id="20484" name="Text Box 5"/>
          <p:cNvSpPr txBox="1"/>
          <p:nvPr/>
        </p:nvSpPr>
        <p:spPr>
          <a:xfrm>
            <a:off x="8343900" y="2914650"/>
            <a:ext cx="381000" cy="457200"/>
          </a:xfrm>
          <a:prstGeom prst="rect">
            <a:avLst/>
          </a:prstGeom>
          <a:noFill/>
          <a:ln w="9525">
            <a:noFill/>
          </a:ln>
        </p:spPr>
        <p:txBody>
          <a:bodyPr anchor="t" anchorCtr="0">
            <a:spAutoFit/>
          </a:bodyPr>
          <a:p>
            <a:r>
              <a:rPr lang="en-US" altLang="zh-CN" dirty="0">
                <a:solidFill>
                  <a:srgbClr val="FF0000"/>
                </a:solidFill>
                <a:latin typeface="Times New Roman" panose="02020603050405020304" pitchFamily="18" charset="0"/>
                <a:ea typeface="宋体" panose="02010600030101010101" pitchFamily="2" charset="-122"/>
              </a:rPr>
              <a:t>e</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20485" name="Text Box 6"/>
          <p:cNvSpPr txBox="1"/>
          <p:nvPr/>
        </p:nvSpPr>
        <p:spPr>
          <a:xfrm>
            <a:off x="7153275" y="2914650"/>
            <a:ext cx="381000" cy="457200"/>
          </a:xfrm>
          <a:prstGeom prst="rect">
            <a:avLst/>
          </a:prstGeom>
          <a:noFill/>
          <a:ln w="9525">
            <a:noFill/>
          </a:ln>
        </p:spPr>
        <p:txBody>
          <a:bodyPr anchor="t" anchorCtr="0">
            <a:spAutoFit/>
          </a:bodyPr>
          <a:p>
            <a:r>
              <a:rPr lang="en-US" altLang="zh-CN" dirty="0">
                <a:latin typeface="Times New Roman" panose="02020603050405020304" pitchFamily="18" charset="0"/>
                <a:ea typeface="宋体" panose="02010600030101010101" pitchFamily="2" charset="-122"/>
              </a:rPr>
              <a:t>B</a:t>
            </a:r>
            <a:endParaRPr lang="en-US" altLang="zh-CN" dirty="0">
              <a:latin typeface="Times New Roman" panose="02020603050405020304" pitchFamily="18" charset="0"/>
              <a:ea typeface="宋体" panose="02010600030101010101" pitchFamily="2" charset="-122"/>
            </a:endParaRPr>
          </a:p>
        </p:txBody>
      </p:sp>
      <p:sp>
        <p:nvSpPr>
          <p:cNvPr id="20486" name="Text Box 7"/>
          <p:cNvSpPr txBox="1"/>
          <p:nvPr/>
        </p:nvSpPr>
        <p:spPr>
          <a:xfrm>
            <a:off x="5934075" y="2914650"/>
            <a:ext cx="304800" cy="457200"/>
          </a:xfrm>
          <a:prstGeom prst="rect">
            <a:avLst/>
          </a:prstGeom>
          <a:noFill/>
          <a:ln w="9525">
            <a:noFill/>
          </a:ln>
        </p:spPr>
        <p:txBody>
          <a:bodyPr anchor="t" anchorCtr="0">
            <a:spAutoFit/>
          </a:bodyPr>
          <a:p>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20487" name="Text Box 8"/>
          <p:cNvSpPr txBox="1"/>
          <p:nvPr/>
        </p:nvSpPr>
        <p:spPr>
          <a:xfrm>
            <a:off x="4491038" y="2914650"/>
            <a:ext cx="381000" cy="457200"/>
          </a:xfrm>
          <a:prstGeom prst="rect">
            <a:avLst/>
          </a:prstGeom>
          <a:noFill/>
          <a:ln w="9525">
            <a:noFill/>
          </a:ln>
        </p:spPr>
        <p:txBody>
          <a:bodyPr anchor="t" anchorCtr="0">
            <a:spAutoFit/>
          </a:bodyPr>
          <a:p>
            <a:r>
              <a:rPr lang="en-US" altLang="zh-CN" dirty="0">
                <a:latin typeface="Times New Roman" panose="02020603050405020304" pitchFamily="18" charset="0"/>
                <a:ea typeface="宋体" panose="02010600030101010101" pitchFamily="2" charset="-122"/>
              </a:rPr>
              <a:t>A</a:t>
            </a:r>
            <a:endParaRPr lang="en-US" altLang="zh-CN" dirty="0">
              <a:latin typeface="Times New Roman" panose="02020603050405020304" pitchFamily="18" charset="0"/>
              <a:ea typeface="宋体" panose="02010600030101010101" pitchFamily="2" charset="-122"/>
            </a:endParaRPr>
          </a:p>
        </p:txBody>
      </p:sp>
      <p:sp>
        <p:nvSpPr>
          <p:cNvPr id="20488" name="Text Box 9"/>
          <p:cNvSpPr txBox="1"/>
          <p:nvPr/>
        </p:nvSpPr>
        <p:spPr>
          <a:xfrm>
            <a:off x="3167063" y="2914650"/>
            <a:ext cx="304800" cy="457200"/>
          </a:xfrm>
          <a:prstGeom prst="rect">
            <a:avLst/>
          </a:prstGeom>
          <a:noFill/>
          <a:ln w="9525">
            <a:noFill/>
          </a:ln>
        </p:spPr>
        <p:txBody>
          <a:bodyPr anchor="t" anchorCtr="0">
            <a:spAutoFit/>
          </a:bodyPr>
          <a:p>
            <a:r>
              <a:rPr lang="en-US" altLang="zh-CN" dirty="0">
                <a:solidFill>
                  <a:srgbClr val="FF0000"/>
                </a:solidFill>
                <a:latin typeface="Times New Roman" panose="02020603050405020304" pitchFamily="18" charset="0"/>
                <a:ea typeface="宋体" panose="02010600030101010101" pitchFamily="2" charset="-122"/>
              </a:rPr>
              <a:t>a</a:t>
            </a:r>
            <a:endParaRPr lang="en-US" altLang="zh-CN" dirty="0">
              <a:solidFill>
                <a:srgbClr val="FF0000"/>
              </a:solidFill>
              <a:latin typeface="Times New Roman" panose="02020603050405020304" pitchFamily="18" charset="0"/>
              <a:ea typeface="宋体" panose="02010600030101010101" pitchFamily="2" charset="-122"/>
            </a:endParaRPr>
          </a:p>
        </p:txBody>
      </p:sp>
      <p:cxnSp>
        <p:nvCxnSpPr>
          <p:cNvPr id="20489" name="AutoShape 10"/>
          <p:cNvCxnSpPr>
            <a:stCxn id="20483" idx="2"/>
            <a:endCxn id="20488" idx="0"/>
          </p:cNvCxnSpPr>
          <p:nvPr/>
        </p:nvCxnSpPr>
        <p:spPr>
          <a:xfrm flipH="1">
            <a:off x="3319463" y="1971675"/>
            <a:ext cx="2476500" cy="942975"/>
          </a:xfrm>
          <a:prstGeom prst="straightConnector1">
            <a:avLst/>
          </a:prstGeom>
          <a:ln w="9525" cap="flat" cmpd="sng">
            <a:solidFill>
              <a:schemeClr val="tx1"/>
            </a:solidFill>
            <a:prstDash val="solid"/>
            <a:round/>
            <a:headEnd type="none" w="med" len="med"/>
            <a:tailEnd type="none" w="med" len="med"/>
          </a:ln>
        </p:spPr>
      </p:cxnSp>
      <p:cxnSp>
        <p:nvCxnSpPr>
          <p:cNvPr id="20490" name="AutoShape 11"/>
          <p:cNvCxnSpPr>
            <a:stCxn id="20483" idx="2"/>
            <a:endCxn id="20487" idx="0"/>
          </p:cNvCxnSpPr>
          <p:nvPr/>
        </p:nvCxnSpPr>
        <p:spPr>
          <a:xfrm flipH="1">
            <a:off x="4681538" y="1971675"/>
            <a:ext cx="1114425" cy="942975"/>
          </a:xfrm>
          <a:prstGeom prst="straightConnector1">
            <a:avLst/>
          </a:prstGeom>
          <a:ln w="9525" cap="flat" cmpd="sng">
            <a:solidFill>
              <a:schemeClr val="tx1"/>
            </a:solidFill>
            <a:prstDash val="solid"/>
            <a:round/>
            <a:headEnd type="none" w="med" len="med"/>
            <a:tailEnd type="none" w="med" len="med"/>
          </a:ln>
        </p:spPr>
      </p:cxnSp>
      <p:cxnSp>
        <p:nvCxnSpPr>
          <p:cNvPr id="20491" name="AutoShape 12"/>
          <p:cNvCxnSpPr>
            <a:stCxn id="20483" idx="2"/>
            <a:endCxn id="20486" idx="0"/>
          </p:cNvCxnSpPr>
          <p:nvPr/>
        </p:nvCxnSpPr>
        <p:spPr>
          <a:xfrm>
            <a:off x="5795963" y="1971675"/>
            <a:ext cx="290512" cy="942975"/>
          </a:xfrm>
          <a:prstGeom prst="straightConnector1">
            <a:avLst/>
          </a:prstGeom>
          <a:ln w="9525" cap="flat" cmpd="sng">
            <a:solidFill>
              <a:schemeClr val="tx1"/>
            </a:solidFill>
            <a:prstDash val="solid"/>
            <a:round/>
            <a:headEnd type="none" w="med" len="med"/>
            <a:tailEnd type="none" w="med" len="med"/>
          </a:ln>
        </p:spPr>
      </p:cxnSp>
      <p:cxnSp>
        <p:nvCxnSpPr>
          <p:cNvPr id="20492" name="AutoShape 13"/>
          <p:cNvCxnSpPr>
            <a:stCxn id="20483" idx="2"/>
            <a:endCxn id="20485" idx="0"/>
          </p:cNvCxnSpPr>
          <p:nvPr/>
        </p:nvCxnSpPr>
        <p:spPr>
          <a:xfrm>
            <a:off x="5795963" y="1971675"/>
            <a:ext cx="1547812" cy="942975"/>
          </a:xfrm>
          <a:prstGeom prst="straightConnector1">
            <a:avLst/>
          </a:prstGeom>
          <a:ln w="9525" cap="flat" cmpd="sng">
            <a:solidFill>
              <a:schemeClr val="tx1"/>
            </a:solidFill>
            <a:prstDash val="solid"/>
            <a:round/>
            <a:headEnd type="none" w="med" len="med"/>
            <a:tailEnd type="none" w="med" len="med"/>
          </a:ln>
        </p:spPr>
      </p:cxnSp>
      <p:cxnSp>
        <p:nvCxnSpPr>
          <p:cNvPr id="20493" name="AutoShape 14"/>
          <p:cNvCxnSpPr>
            <a:stCxn id="20483" idx="2"/>
            <a:endCxn id="20484" idx="0"/>
          </p:cNvCxnSpPr>
          <p:nvPr/>
        </p:nvCxnSpPr>
        <p:spPr>
          <a:xfrm>
            <a:off x="5795963" y="1971675"/>
            <a:ext cx="2738437" cy="942975"/>
          </a:xfrm>
          <a:prstGeom prst="straightConnector1">
            <a:avLst/>
          </a:prstGeom>
          <a:ln w="9525" cap="flat" cmpd="sng">
            <a:solidFill>
              <a:schemeClr val="tx1"/>
            </a:solidFill>
            <a:prstDash val="solid"/>
            <a:round/>
            <a:headEnd type="none" w="med" len="med"/>
            <a:tailEnd type="none" w="med" len="med"/>
          </a:ln>
        </p:spPr>
      </p:cxnSp>
      <p:sp>
        <p:nvSpPr>
          <p:cNvPr id="20494" name="Text Box 15"/>
          <p:cNvSpPr txBox="1"/>
          <p:nvPr/>
        </p:nvSpPr>
        <p:spPr>
          <a:xfrm>
            <a:off x="4014788" y="4062413"/>
            <a:ext cx="4572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A</a:t>
            </a:r>
            <a:endParaRPr lang="en-US" altLang="zh-CN" dirty="0">
              <a:latin typeface="Times New Roman" panose="02020603050405020304" pitchFamily="18" charset="0"/>
              <a:ea typeface="宋体" panose="02010600030101010101" pitchFamily="2" charset="-122"/>
            </a:endParaRPr>
          </a:p>
        </p:txBody>
      </p:sp>
      <p:sp>
        <p:nvSpPr>
          <p:cNvPr id="20495" name="Text Box 16"/>
          <p:cNvSpPr txBox="1"/>
          <p:nvPr/>
        </p:nvSpPr>
        <p:spPr>
          <a:xfrm>
            <a:off x="4710113" y="4114800"/>
            <a:ext cx="4572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20496" name="Text Box 17"/>
          <p:cNvSpPr txBox="1"/>
          <p:nvPr/>
        </p:nvSpPr>
        <p:spPr>
          <a:xfrm>
            <a:off x="7110413" y="4062413"/>
            <a:ext cx="4572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20497" name="Text Box 18"/>
          <p:cNvSpPr txBox="1"/>
          <p:nvPr/>
        </p:nvSpPr>
        <p:spPr>
          <a:xfrm>
            <a:off x="4024313" y="5410200"/>
            <a:ext cx="4572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cxnSp>
        <p:nvCxnSpPr>
          <p:cNvPr id="20498" name="AutoShape 19"/>
          <p:cNvCxnSpPr>
            <a:stCxn id="20487" idx="2"/>
            <a:endCxn id="20494" idx="0"/>
          </p:cNvCxnSpPr>
          <p:nvPr/>
        </p:nvCxnSpPr>
        <p:spPr>
          <a:xfrm flipH="1">
            <a:off x="4243388" y="3371850"/>
            <a:ext cx="438150" cy="690563"/>
          </a:xfrm>
          <a:prstGeom prst="straightConnector1">
            <a:avLst/>
          </a:prstGeom>
          <a:ln w="9525" cap="flat" cmpd="sng">
            <a:solidFill>
              <a:schemeClr val="tx1"/>
            </a:solidFill>
            <a:prstDash val="solid"/>
            <a:round/>
            <a:headEnd type="none" w="med" len="med"/>
            <a:tailEnd type="none" w="med" len="med"/>
          </a:ln>
        </p:spPr>
      </p:cxnSp>
      <p:cxnSp>
        <p:nvCxnSpPr>
          <p:cNvPr id="20499" name="AutoShape 20"/>
          <p:cNvCxnSpPr>
            <a:stCxn id="20487" idx="2"/>
            <a:endCxn id="20495" idx="0"/>
          </p:cNvCxnSpPr>
          <p:nvPr/>
        </p:nvCxnSpPr>
        <p:spPr>
          <a:xfrm>
            <a:off x="4681538" y="3371850"/>
            <a:ext cx="257175" cy="742950"/>
          </a:xfrm>
          <a:prstGeom prst="straightConnector1">
            <a:avLst/>
          </a:prstGeom>
          <a:ln w="9525" cap="flat" cmpd="sng">
            <a:solidFill>
              <a:schemeClr val="tx1"/>
            </a:solidFill>
            <a:prstDash val="solid"/>
            <a:round/>
            <a:headEnd type="none" w="med" len="med"/>
            <a:tailEnd type="none" w="med" len="med"/>
          </a:ln>
        </p:spPr>
      </p:cxnSp>
      <p:cxnSp>
        <p:nvCxnSpPr>
          <p:cNvPr id="20500" name="AutoShape 21"/>
          <p:cNvCxnSpPr>
            <a:stCxn id="20485" idx="2"/>
            <a:endCxn id="20496" idx="0"/>
          </p:cNvCxnSpPr>
          <p:nvPr/>
        </p:nvCxnSpPr>
        <p:spPr>
          <a:xfrm flipH="1">
            <a:off x="7339013" y="3371850"/>
            <a:ext cx="4762" cy="690563"/>
          </a:xfrm>
          <a:prstGeom prst="straightConnector1">
            <a:avLst/>
          </a:prstGeom>
          <a:ln w="9525" cap="flat" cmpd="sng">
            <a:solidFill>
              <a:schemeClr val="tx1"/>
            </a:solidFill>
            <a:prstDash val="solid"/>
            <a:round/>
            <a:headEnd type="none" w="med" len="med"/>
            <a:tailEnd type="none" w="med" len="med"/>
          </a:ln>
        </p:spPr>
      </p:cxnSp>
      <p:cxnSp>
        <p:nvCxnSpPr>
          <p:cNvPr id="20501" name="AutoShape 22"/>
          <p:cNvCxnSpPr>
            <a:stCxn id="20494" idx="2"/>
            <a:endCxn id="20497" idx="0"/>
          </p:cNvCxnSpPr>
          <p:nvPr/>
        </p:nvCxnSpPr>
        <p:spPr>
          <a:xfrm>
            <a:off x="4243388" y="4519613"/>
            <a:ext cx="9525" cy="890587"/>
          </a:xfrm>
          <a:prstGeom prst="straightConnector1">
            <a:avLst/>
          </a:prstGeom>
          <a:ln w="9525" cap="flat" cmpd="sng">
            <a:solidFill>
              <a:schemeClr val="tx1"/>
            </a:solidFill>
            <a:prstDash val="solid"/>
            <a:round/>
            <a:headEnd type="none" w="med" len="med"/>
            <a:tailEnd type="none" w="med" len="med"/>
          </a:ln>
        </p:spPr>
      </p:cxnSp>
      <p:cxnSp>
        <p:nvCxnSpPr>
          <p:cNvPr id="20502" name="AutoShape 23"/>
          <p:cNvCxnSpPr>
            <a:stCxn id="20488" idx="2"/>
            <a:endCxn id="20497" idx="1"/>
          </p:cNvCxnSpPr>
          <p:nvPr/>
        </p:nvCxnSpPr>
        <p:spPr>
          <a:xfrm rot="-5400000" flipH="1">
            <a:off x="2538413" y="4152900"/>
            <a:ext cx="2266950" cy="704850"/>
          </a:xfrm>
          <a:prstGeom prst="curvedConnector2">
            <a:avLst/>
          </a:prstGeom>
          <a:ln w="9525" cap="flat" cmpd="sng">
            <a:solidFill>
              <a:srgbClr val="3366FF"/>
            </a:solidFill>
            <a:prstDash val="dash"/>
            <a:round/>
            <a:headEnd type="none" w="med" len="med"/>
            <a:tailEnd type="none" w="med" len="med"/>
          </a:ln>
        </p:spPr>
      </p:cxnSp>
      <p:cxnSp>
        <p:nvCxnSpPr>
          <p:cNvPr id="20503" name="AutoShape 24"/>
          <p:cNvCxnSpPr>
            <a:stCxn id="20497" idx="2"/>
            <a:endCxn id="20495" idx="1"/>
          </p:cNvCxnSpPr>
          <p:nvPr/>
        </p:nvCxnSpPr>
        <p:spPr>
          <a:xfrm rot="5400000" flipH="1" flipV="1">
            <a:off x="3719513" y="4876800"/>
            <a:ext cx="1524000" cy="457200"/>
          </a:xfrm>
          <a:prstGeom prst="curvedConnector4">
            <a:avLst>
              <a:gd name="adj1" fmla="val -15000"/>
              <a:gd name="adj2" fmla="val 75000"/>
            </a:avLst>
          </a:prstGeom>
          <a:ln w="9525" cap="flat" cmpd="sng">
            <a:solidFill>
              <a:srgbClr val="3366FF"/>
            </a:solidFill>
            <a:prstDash val="dash"/>
            <a:round/>
            <a:headEnd type="none" w="med" len="med"/>
            <a:tailEnd type="none" w="med" len="med"/>
          </a:ln>
        </p:spPr>
      </p:cxnSp>
      <p:cxnSp>
        <p:nvCxnSpPr>
          <p:cNvPr id="20504" name="AutoShape 25"/>
          <p:cNvCxnSpPr>
            <a:stCxn id="20495" idx="2"/>
            <a:endCxn id="20486" idx="1"/>
          </p:cNvCxnSpPr>
          <p:nvPr/>
        </p:nvCxnSpPr>
        <p:spPr>
          <a:xfrm rot="5400000" flipH="1" flipV="1">
            <a:off x="4719638" y="3357563"/>
            <a:ext cx="1428750" cy="995362"/>
          </a:xfrm>
          <a:prstGeom prst="curvedConnector4">
            <a:avLst>
              <a:gd name="adj1" fmla="val -16000"/>
              <a:gd name="adj2" fmla="val 61565"/>
            </a:avLst>
          </a:prstGeom>
          <a:ln w="9525" cap="flat" cmpd="sng">
            <a:solidFill>
              <a:srgbClr val="3366FF"/>
            </a:solidFill>
            <a:prstDash val="dash"/>
            <a:round/>
            <a:headEnd type="none" w="med" len="med"/>
            <a:tailEnd type="none" w="med" len="med"/>
          </a:ln>
        </p:spPr>
      </p:cxnSp>
      <p:cxnSp>
        <p:nvCxnSpPr>
          <p:cNvPr id="20505" name="AutoShape 26"/>
          <p:cNvCxnSpPr>
            <a:stCxn id="20486" idx="2"/>
            <a:endCxn id="20496" idx="1"/>
          </p:cNvCxnSpPr>
          <p:nvPr/>
        </p:nvCxnSpPr>
        <p:spPr>
          <a:xfrm rot="-5400000" flipH="1">
            <a:off x="6138863" y="3319463"/>
            <a:ext cx="919162" cy="1023937"/>
          </a:xfrm>
          <a:prstGeom prst="curvedConnector2">
            <a:avLst/>
          </a:prstGeom>
          <a:ln w="9525" cap="flat" cmpd="sng">
            <a:solidFill>
              <a:srgbClr val="3366FF"/>
            </a:solidFill>
            <a:prstDash val="dash"/>
            <a:round/>
            <a:headEnd type="none" w="med" len="med"/>
            <a:tailEnd type="none" w="med" len="med"/>
          </a:ln>
        </p:spPr>
      </p:cxnSp>
      <p:cxnSp>
        <p:nvCxnSpPr>
          <p:cNvPr id="20506" name="AutoShape 27"/>
          <p:cNvCxnSpPr>
            <a:stCxn id="20496" idx="2"/>
            <a:endCxn id="20484" idx="1"/>
          </p:cNvCxnSpPr>
          <p:nvPr/>
        </p:nvCxnSpPr>
        <p:spPr>
          <a:xfrm rot="5400000" flipH="1" flipV="1">
            <a:off x="7153275" y="3328988"/>
            <a:ext cx="1376363" cy="1004887"/>
          </a:xfrm>
          <a:prstGeom prst="curvedConnector4">
            <a:avLst>
              <a:gd name="adj1" fmla="val -16611"/>
              <a:gd name="adj2" fmla="val 61454"/>
            </a:avLst>
          </a:prstGeom>
          <a:ln w="9525" cap="flat" cmpd="sng">
            <a:solidFill>
              <a:srgbClr val="3366FF"/>
            </a:solidFill>
            <a:prstDash val="dash"/>
            <a:round/>
            <a:headEnd type="none" w="med" len="med"/>
            <a:tailEnd type="none" w="med" len="med"/>
          </a:ln>
        </p:spPr>
      </p:cxnSp>
      <p:sp>
        <p:nvSpPr>
          <p:cNvPr id="20507" name="AutoShape 39"/>
          <p:cNvSpPr/>
          <p:nvPr/>
        </p:nvSpPr>
        <p:spPr>
          <a:xfrm rot="10764824">
            <a:off x="5557838" y="4667250"/>
            <a:ext cx="1905000" cy="1598613"/>
          </a:xfrm>
          <a:prstGeom prst="wedgeRoundRectCallout">
            <a:avLst>
              <a:gd name="adj1" fmla="val 58769"/>
              <a:gd name="adj2" fmla="val 63611"/>
              <a:gd name="adj3" fmla="val 16667"/>
            </a:avLst>
          </a:prstGeom>
          <a:solidFill>
            <a:schemeClr val="hlink"/>
          </a:solidFill>
          <a:ln w="9525" cap="flat" cmpd="sng">
            <a:solidFill>
              <a:schemeClr val="folHlink"/>
            </a:solidFill>
            <a:prstDash val="solid"/>
            <a:miter/>
            <a:headEnd type="none" w="med" len="med"/>
            <a:tailEnd type="none" w="med" len="med"/>
          </a:ln>
        </p:spPr>
        <p:txBody>
          <a:bodyPr rot="10800000" anchor="t" anchorCtr="0"/>
          <a:p>
            <a:pPr>
              <a:lnSpc>
                <a:spcPct val="90000"/>
              </a:lnSpc>
              <a:spcBef>
                <a:spcPct val="20000"/>
              </a:spcBef>
            </a:pPr>
            <a:r>
              <a:rPr lang="en-US" altLang="zh-CN" sz="2000" dirty="0">
                <a:solidFill>
                  <a:schemeClr val="tx2"/>
                </a:solidFill>
                <a:latin typeface="Times New Roman" panose="02020603050405020304" pitchFamily="18" charset="0"/>
                <a:ea typeface="宋体" panose="02010600030101010101" pitchFamily="2" charset="-122"/>
              </a:rPr>
              <a:t> </a:t>
            </a:r>
            <a:r>
              <a:rPr lang="en-US" altLang="zh-CN" dirty="0">
                <a:solidFill>
                  <a:schemeClr val="tx2"/>
                </a:solidFill>
                <a:latin typeface="Times New Roman" panose="02020603050405020304" pitchFamily="18" charset="0"/>
                <a:ea typeface="宋体" panose="02010600030101010101" pitchFamily="2" charset="-122"/>
              </a:rPr>
              <a:t>S </a:t>
            </a:r>
            <a:r>
              <a:rPr lang="en-US" altLang="zh-CN" dirty="0">
                <a:solidFill>
                  <a:srgbClr val="0066FF"/>
                </a:solidFill>
                <a:latin typeface="Times New Roman" panose="02020603050405020304" pitchFamily="18" charset="0"/>
                <a:ea typeface="宋体" panose="02010600030101010101" pitchFamily="2" charset="-122"/>
              </a:rPr>
              <a:t>→</a:t>
            </a:r>
            <a:r>
              <a:rPr lang="en-US" altLang="zh-CN" dirty="0">
                <a:solidFill>
                  <a:schemeClr val="tx2"/>
                </a:solidFill>
                <a:latin typeface="Times New Roman" panose="02020603050405020304" pitchFamily="18" charset="0"/>
                <a:ea typeface="宋体" panose="02010600030101010101" pitchFamily="2" charset="-122"/>
              </a:rPr>
              <a:t> aAcBe</a:t>
            </a:r>
            <a:endParaRPr lang="en-US" altLang="zh-CN" dirty="0">
              <a:solidFill>
                <a:schemeClr val="tx2"/>
              </a:solidFill>
              <a:latin typeface="Times New Roman" panose="02020603050405020304" pitchFamily="18" charset="0"/>
              <a:ea typeface="宋体" panose="02010600030101010101" pitchFamily="2" charset="-122"/>
            </a:endParaRPr>
          </a:p>
          <a:p>
            <a:pPr>
              <a:lnSpc>
                <a:spcPct val="90000"/>
              </a:lnSpc>
              <a:spcBef>
                <a:spcPct val="20000"/>
              </a:spcBef>
            </a:pPr>
            <a:r>
              <a:rPr lang="en-US" altLang="zh-CN" dirty="0">
                <a:solidFill>
                  <a:schemeClr val="tx2"/>
                </a:solidFill>
                <a:latin typeface="Times New Roman" panose="02020603050405020304" pitchFamily="18" charset="0"/>
                <a:ea typeface="宋体" panose="02010600030101010101" pitchFamily="2" charset="-122"/>
              </a:rPr>
              <a:t> </a:t>
            </a:r>
            <a:r>
              <a:rPr lang="en-US" altLang="zh-CN" dirty="0">
                <a:solidFill>
                  <a:srgbClr val="FF33CC"/>
                </a:solidFill>
                <a:latin typeface="Times New Roman" panose="02020603050405020304" pitchFamily="18" charset="0"/>
                <a:ea typeface="宋体" panose="02010600030101010101" pitchFamily="2" charset="-122"/>
              </a:rPr>
              <a:t>A→ b</a:t>
            </a:r>
            <a:endParaRPr lang="en-US" altLang="zh-CN" dirty="0">
              <a:solidFill>
                <a:srgbClr val="FF33CC"/>
              </a:solidFill>
              <a:latin typeface="Times New Roman" panose="02020603050405020304" pitchFamily="18" charset="0"/>
              <a:ea typeface="宋体" panose="02010600030101010101" pitchFamily="2" charset="-122"/>
            </a:endParaRPr>
          </a:p>
          <a:p>
            <a:pPr>
              <a:lnSpc>
                <a:spcPct val="90000"/>
              </a:lnSpc>
              <a:spcBef>
                <a:spcPct val="20000"/>
              </a:spcBef>
            </a:pPr>
            <a:r>
              <a:rPr lang="en-US" altLang="zh-CN" dirty="0">
                <a:solidFill>
                  <a:schemeClr val="tx2"/>
                </a:solidFill>
                <a:latin typeface="Times New Roman" panose="02020603050405020304" pitchFamily="18" charset="0"/>
                <a:ea typeface="宋体" panose="02010600030101010101" pitchFamily="2" charset="-122"/>
              </a:rPr>
              <a:t> A</a:t>
            </a:r>
            <a:r>
              <a:rPr lang="en-US" altLang="zh-CN" dirty="0">
                <a:solidFill>
                  <a:srgbClr val="0066FF"/>
                </a:solidFill>
                <a:latin typeface="Times New Roman" panose="02020603050405020304" pitchFamily="18" charset="0"/>
                <a:ea typeface="宋体" panose="02010600030101010101" pitchFamily="2" charset="-122"/>
              </a:rPr>
              <a:t>→</a:t>
            </a:r>
            <a:r>
              <a:rPr lang="en-US" altLang="zh-CN" dirty="0">
                <a:solidFill>
                  <a:schemeClr val="tx2"/>
                </a:solidFill>
                <a:latin typeface="Times New Roman" panose="02020603050405020304" pitchFamily="18" charset="0"/>
                <a:ea typeface="宋体" panose="02010600030101010101" pitchFamily="2" charset="-122"/>
              </a:rPr>
              <a:t> Ab</a:t>
            </a:r>
            <a:endParaRPr lang="en-US" altLang="zh-CN" dirty="0">
              <a:solidFill>
                <a:schemeClr val="tx2"/>
              </a:solidFill>
              <a:latin typeface="Times New Roman" panose="02020603050405020304" pitchFamily="18" charset="0"/>
              <a:ea typeface="宋体" panose="02010600030101010101" pitchFamily="2" charset="-122"/>
            </a:endParaRPr>
          </a:p>
          <a:p>
            <a:pPr>
              <a:lnSpc>
                <a:spcPct val="90000"/>
              </a:lnSpc>
              <a:spcBef>
                <a:spcPct val="20000"/>
              </a:spcBef>
            </a:pPr>
            <a:r>
              <a:rPr lang="en-US" altLang="zh-CN" dirty="0">
                <a:solidFill>
                  <a:schemeClr val="tx2"/>
                </a:solidFill>
                <a:latin typeface="Times New Roman" panose="02020603050405020304" pitchFamily="18" charset="0"/>
                <a:ea typeface="宋体" panose="02010600030101010101" pitchFamily="2" charset="-122"/>
              </a:rPr>
              <a:t> B</a:t>
            </a:r>
            <a:r>
              <a:rPr lang="en-US" altLang="zh-CN" dirty="0">
                <a:solidFill>
                  <a:srgbClr val="0066FF"/>
                </a:solidFill>
                <a:latin typeface="Times New Roman" panose="02020603050405020304" pitchFamily="18" charset="0"/>
                <a:ea typeface="宋体" panose="02010600030101010101" pitchFamily="2" charset="-122"/>
              </a:rPr>
              <a:t>→</a:t>
            </a:r>
            <a:r>
              <a:rPr lang="en-US" altLang="zh-CN" dirty="0">
                <a:solidFill>
                  <a:schemeClr val="tx2"/>
                </a:solidFill>
                <a:latin typeface="Times New Roman" panose="02020603050405020304" pitchFamily="18" charset="0"/>
                <a:ea typeface="宋体" panose="02010600030101010101" pitchFamily="2" charset="-122"/>
              </a:rPr>
              <a:t> d</a:t>
            </a:r>
            <a:endParaRPr lang="en-US" altLang="zh-CN" sz="2000" dirty="0">
              <a:latin typeface="Times New Roman" panose="02020603050405020304" pitchFamily="18" charset="0"/>
              <a:ea typeface="宋体" panose="02010600030101010101" pitchFamily="2" charset="-122"/>
            </a:endParaRPr>
          </a:p>
        </p:txBody>
      </p:sp>
      <p:sp>
        <p:nvSpPr>
          <p:cNvPr id="20508" name="Text Box 40"/>
          <p:cNvSpPr txBox="1"/>
          <p:nvPr/>
        </p:nvSpPr>
        <p:spPr>
          <a:xfrm>
            <a:off x="5029200" y="4114800"/>
            <a:ext cx="457200" cy="457200"/>
          </a:xfrm>
          <a:prstGeom prst="rect">
            <a:avLst/>
          </a:prstGeom>
          <a:noFill/>
          <a:ln w="9525">
            <a:noFill/>
          </a:ln>
        </p:spPr>
        <p:txBody>
          <a:bodyPr anchor="t" anchorCtr="0">
            <a:spAutoFit/>
          </a:bodyPr>
          <a:p>
            <a:pPr>
              <a:spcBef>
                <a:spcPct val="50000"/>
              </a:spcBef>
            </a:pPr>
            <a:r>
              <a:rPr lang="en-US" altLang="zh-CN" dirty="0">
                <a:solidFill>
                  <a:srgbClr val="FF33CC"/>
                </a:solidFill>
                <a:latin typeface="Times New Roman" panose="02020603050405020304" pitchFamily="18" charset="0"/>
                <a:ea typeface="宋体" panose="02010600030101010101" pitchFamily="2" charset="-122"/>
              </a:rPr>
              <a:t>A</a:t>
            </a:r>
            <a:endParaRPr lang="en-US" altLang="zh-CN" dirty="0">
              <a:solidFill>
                <a:srgbClr val="FF33CC"/>
              </a:solidFill>
              <a:latin typeface="Times New Roman" panose="02020603050405020304" pitchFamily="18" charset="0"/>
              <a:ea typeface="宋体" panose="02010600030101010101" pitchFamily="2" charset="-122"/>
            </a:endParaRPr>
          </a:p>
        </p:txBody>
      </p:sp>
      <p:sp>
        <p:nvSpPr>
          <p:cNvPr id="20509" name="Text Box 41"/>
          <p:cNvSpPr txBox="1"/>
          <p:nvPr/>
        </p:nvSpPr>
        <p:spPr>
          <a:xfrm>
            <a:off x="5033963" y="5486400"/>
            <a:ext cx="457200" cy="457200"/>
          </a:xfrm>
          <a:prstGeom prst="rect">
            <a:avLst/>
          </a:prstGeom>
          <a:noFill/>
          <a:ln w="9525">
            <a:noFill/>
          </a:ln>
        </p:spPr>
        <p:txBody>
          <a:bodyPr anchor="t" anchorCtr="0">
            <a:spAutoFit/>
          </a:bodyPr>
          <a:p>
            <a:pPr>
              <a:spcBef>
                <a:spcPct val="50000"/>
              </a:spcBef>
            </a:pPr>
            <a:r>
              <a:rPr lang="en-US" altLang="zh-CN" dirty="0">
                <a:solidFill>
                  <a:srgbClr val="FF33CC"/>
                </a:solidFill>
                <a:latin typeface="Times New Roman" panose="02020603050405020304" pitchFamily="18" charset="0"/>
                <a:ea typeface="宋体" panose="02010600030101010101" pitchFamily="2" charset="-122"/>
              </a:rPr>
              <a:t>b</a:t>
            </a:r>
            <a:endParaRPr lang="en-US" altLang="zh-CN" dirty="0">
              <a:solidFill>
                <a:srgbClr val="FF33CC"/>
              </a:solidFill>
              <a:latin typeface="Times New Roman" panose="02020603050405020304" pitchFamily="18" charset="0"/>
              <a:ea typeface="宋体" panose="02010600030101010101" pitchFamily="2" charset="-122"/>
            </a:endParaRPr>
          </a:p>
        </p:txBody>
      </p:sp>
      <p:cxnSp>
        <p:nvCxnSpPr>
          <p:cNvPr id="20510" name="AutoShape 42"/>
          <p:cNvCxnSpPr>
            <a:stCxn id="20508" idx="2"/>
            <a:endCxn id="20509" idx="0"/>
          </p:cNvCxnSpPr>
          <p:nvPr/>
        </p:nvCxnSpPr>
        <p:spPr>
          <a:xfrm>
            <a:off x="5257800" y="4572000"/>
            <a:ext cx="4763" cy="914400"/>
          </a:xfrm>
          <a:prstGeom prst="straightConnector1">
            <a:avLst/>
          </a:prstGeom>
          <a:ln w="9525" cap="flat" cmpd="sng">
            <a:solidFill>
              <a:srgbClr val="FF33CC"/>
            </a:solidFill>
            <a:prstDash val="solid"/>
            <a:round/>
            <a:headEnd type="none" w="med" len="med"/>
            <a:tailEnd type="none" w="med" len="med"/>
          </a:ln>
        </p:spPr>
      </p:cxnSp>
      <p:cxnSp>
        <p:nvCxnSpPr>
          <p:cNvPr id="20511" name="AutoShape 44"/>
          <p:cNvCxnSpPr>
            <a:stCxn id="20487" idx="2"/>
            <a:endCxn id="20508" idx="0"/>
          </p:cNvCxnSpPr>
          <p:nvPr/>
        </p:nvCxnSpPr>
        <p:spPr>
          <a:xfrm>
            <a:off x="4681538" y="3371850"/>
            <a:ext cx="576262" cy="742950"/>
          </a:xfrm>
          <a:prstGeom prst="straightConnector1">
            <a:avLst/>
          </a:prstGeom>
          <a:ln w="9525" cap="flat" cmpd="sng">
            <a:solidFill>
              <a:srgbClr val="FF33CC"/>
            </a:solidFill>
            <a:prstDash val="solid"/>
            <a:round/>
            <a:headEnd type="none" w="med" len="med"/>
            <a:tailEnd type="none" w="med" len="med"/>
          </a:ln>
        </p:spPr>
      </p:cxn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1" name="Rectangle 2"/>
          <p:cNvSpPr>
            <a:spLocks noGrp="1"/>
          </p:cNvSpPr>
          <p:nvPr>
            <p:ph type="title"/>
          </p:nvPr>
        </p:nvSpPr>
        <p:spPr>
          <a:xfrm>
            <a:off x="366713" y="157163"/>
            <a:ext cx="8305800" cy="1143000"/>
          </a:xfrm>
        </p:spPr>
        <p:txBody>
          <a:bodyPr vert="horz" wrap="square" lIns="91440" tIns="45720" rIns="91440" bIns="45720" anchor="ctr" anchorCtr="0"/>
          <a:p>
            <a:pPr eaLnBrk="1" hangingPunct="1"/>
            <a:r>
              <a:rPr lang="en-US" altLang="zh-CN" sz="3200" u="sng" dirty="0">
                <a:solidFill>
                  <a:srgbClr val="FF0000"/>
                </a:solidFill>
              </a:rPr>
              <a:t>5.3.2 LR(0)</a:t>
            </a:r>
            <a:r>
              <a:rPr lang="zh-CN" altLang="en-US" sz="3200" u="sng" dirty="0">
                <a:solidFill>
                  <a:srgbClr val="FF0000"/>
                </a:solidFill>
              </a:rPr>
              <a:t>项目集族和</a:t>
            </a:r>
            <a:r>
              <a:rPr lang="en-US" altLang="zh-CN" sz="3200" u="sng" dirty="0">
                <a:solidFill>
                  <a:srgbClr val="FF0000"/>
                </a:solidFill>
              </a:rPr>
              <a:t>LR(0)</a:t>
            </a:r>
            <a:r>
              <a:rPr lang="zh-CN" altLang="en-US" sz="3200" u="sng" dirty="0">
                <a:solidFill>
                  <a:srgbClr val="FF0000"/>
                </a:solidFill>
              </a:rPr>
              <a:t>分析表的构造</a:t>
            </a:r>
            <a:r>
              <a:rPr lang="en-US" altLang="zh-CN" sz="3200" u="sng" dirty="0">
                <a:solidFill>
                  <a:srgbClr val="FF0000"/>
                </a:solidFill>
              </a:rPr>
              <a:t>(9)</a:t>
            </a:r>
            <a:br>
              <a:rPr lang="en-US" altLang="zh-CN" sz="3200" u="sng" dirty="0">
                <a:solidFill>
                  <a:srgbClr val="FF0000"/>
                </a:solidFill>
              </a:rPr>
            </a:br>
            <a:r>
              <a:rPr lang="en-US" altLang="zh-CN" sz="3200" u="sng" dirty="0">
                <a:solidFill>
                  <a:srgbClr val="FF0000"/>
                </a:solidFill>
              </a:rPr>
              <a:t> </a:t>
            </a:r>
            <a:r>
              <a:rPr lang="en-US" altLang="zh-CN" sz="3200" dirty="0">
                <a:solidFill>
                  <a:srgbClr val="000099"/>
                </a:solidFill>
              </a:rPr>
              <a:t>(</a:t>
            </a:r>
            <a:r>
              <a:rPr lang="zh-CN" altLang="en-US" sz="3200" dirty="0">
                <a:solidFill>
                  <a:srgbClr val="000099"/>
                </a:solidFill>
              </a:rPr>
              <a:t>一</a:t>
            </a:r>
            <a:r>
              <a:rPr lang="en-US" altLang="zh-CN" sz="3200" dirty="0">
                <a:solidFill>
                  <a:srgbClr val="000099"/>
                </a:solidFill>
              </a:rPr>
              <a:t>) </a:t>
            </a:r>
            <a:r>
              <a:rPr lang="zh-CN" altLang="en-US" sz="3200" dirty="0">
                <a:solidFill>
                  <a:srgbClr val="000099"/>
                </a:solidFill>
              </a:rPr>
              <a:t>构造识别</a:t>
            </a:r>
            <a:r>
              <a:rPr lang="en-US" altLang="zh-CN" sz="3200" dirty="0">
                <a:solidFill>
                  <a:srgbClr val="000099"/>
                </a:solidFill>
              </a:rPr>
              <a:t>G</a:t>
            </a:r>
            <a:r>
              <a:rPr lang="zh-CN" altLang="en-US" sz="3200" dirty="0">
                <a:solidFill>
                  <a:srgbClr val="000099"/>
                </a:solidFill>
              </a:rPr>
              <a:t>所有活前缀的有限自动机</a:t>
            </a:r>
            <a:r>
              <a:rPr lang="en-US" altLang="zh-CN" sz="3200" dirty="0">
                <a:solidFill>
                  <a:srgbClr val="000099"/>
                </a:solidFill>
              </a:rPr>
              <a:t>(8)</a:t>
            </a:r>
            <a:endParaRPr lang="en-US" altLang="zh-CN" sz="3200" dirty="0">
              <a:solidFill>
                <a:srgbClr val="000099"/>
              </a:solidFill>
            </a:endParaRPr>
          </a:p>
        </p:txBody>
      </p:sp>
      <p:sp>
        <p:nvSpPr>
          <p:cNvPr id="163842" name="Rectangle 4"/>
          <p:cNvSpPr/>
          <p:nvPr/>
        </p:nvSpPr>
        <p:spPr>
          <a:xfrm>
            <a:off x="296863" y="1447800"/>
            <a:ext cx="1989137" cy="2341563"/>
          </a:xfrm>
          <a:prstGeom prst="rect">
            <a:avLst/>
          </a:prstGeom>
          <a:solidFill>
            <a:srgbClr val="CCECFF"/>
          </a:solidFill>
          <a:ln w="9525" cap="flat" cmpd="sng">
            <a:solidFill>
              <a:srgbClr val="000099"/>
            </a:solidFill>
            <a:prstDash val="solid"/>
            <a:miter/>
            <a:headEnd type="none" w="med" len="med"/>
            <a:tailEnd type="none" w="med" len="med"/>
          </a:ln>
        </p:spPr>
        <p:txBody>
          <a:bodyPr anchor="t" anchorCtr="0">
            <a:spAutoFit/>
          </a:bodyPr>
          <a:p>
            <a:pPr>
              <a:spcBef>
                <a:spcPct val="20000"/>
              </a:spcBef>
            </a:pPr>
            <a:r>
              <a:rPr lang="en-US" altLang="zh-CN" sz="3200" u="sng" dirty="0">
                <a:solidFill>
                  <a:srgbClr val="800000"/>
                </a:solidFill>
                <a:latin typeface="Times New Roman" panose="02020603050405020304" pitchFamily="18" charset="0"/>
                <a:ea typeface="宋体" panose="02010600030101010101" pitchFamily="2" charset="-122"/>
              </a:rPr>
              <a:t>S’→E</a:t>
            </a:r>
            <a:r>
              <a:rPr lang="en-US" altLang="zh-CN" sz="3200" dirty="0">
                <a:solidFill>
                  <a:srgbClr val="800000"/>
                </a:solidFill>
                <a:latin typeface="Times New Roman" panose="02020603050405020304" pitchFamily="18" charset="0"/>
                <a:ea typeface="宋体" panose="02010600030101010101" pitchFamily="2" charset="-122"/>
              </a:rPr>
              <a:t>   </a:t>
            </a:r>
            <a:endParaRPr lang="en-US" altLang="zh-CN" sz="3200" dirty="0">
              <a:solidFill>
                <a:srgbClr val="800000"/>
              </a:solidFill>
              <a:latin typeface="Times New Roman" panose="02020603050405020304" pitchFamily="18" charset="0"/>
              <a:ea typeface="宋体" panose="02010600030101010101" pitchFamily="2" charset="-122"/>
            </a:endParaRPr>
          </a:p>
          <a:p>
            <a:pPr>
              <a:spcBef>
                <a:spcPct val="20000"/>
              </a:spcBef>
            </a:pPr>
            <a:r>
              <a:rPr lang="en-US" altLang="zh-CN" sz="3200" u="sng" dirty="0">
                <a:solidFill>
                  <a:srgbClr val="800000"/>
                </a:solidFill>
                <a:latin typeface="Times New Roman" panose="02020603050405020304" pitchFamily="18" charset="0"/>
                <a:ea typeface="宋体" panose="02010600030101010101" pitchFamily="2" charset="-122"/>
              </a:rPr>
              <a:t>E→aA|bB</a:t>
            </a:r>
            <a:r>
              <a:rPr lang="en-US" altLang="zh-CN" sz="3200" dirty="0">
                <a:solidFill>
                  <a:srgbClr val="800000"/>
                </a:solidFill>
                <a:latin typeface="Times New Roman" panose="02020603050405020304" pitchFamily="18" charset="0"/>
                <a:ea typeface="宋体" panose="02010600030101010101" pitchFamily="2" charset="-122"/>
              </a:rPr>
              <a:t>   </a:t>
            </a:r>
            <a:endParaRPr lang="en-US" altLang="zh-CN" sz="3200" dirty="0">
              <a:solidFill>
                <a:srgbClr val="800000"/>
              </a:solidFill>
              <a:latin typeface="Times New Roman" panose="02020603050405020304" pitchFamily="18" charset="0"/>
              <a:ea typeface="宋体" panose="02010600030101010101" pitchFamily="2" charset="-122"/>
            </a:endParaRPr>
          </a:p>
          <a:p>
            <a:pPr>
              <a:spcBef>
                <a:spcPct val="20000"/>
              </a:spcBef>
            </a:pPr>
            <a:r>
              <a:rPr lang="en-US" altLang="zh-CN" sz="3200" u="sng" dirty="0">
                <a:solidFill>
                  <a:srgbClr val="800000"/>
                </a:solidFill>
                <a:latin typeface="Times New Roman" panose="02020603050405020304" pitchFamily="18" charset="0"/>
                <a:ea typeface="宋体" panose="02010600030101010101" pitchFamily="2" charset="-122"/>
              </a:rPr>
              <a:t>A→cA|d</a:t>
            </a:r>
            <a:r>
              <a:rPr lang="en-US" altLang="zh-CN" sz="3200" dirty="0">
                <a:solidFill>
                  <a:srgbClr val="800000"/>
                </a:solidFill>
                <a:latin typeface="Times New Roman" panose="02020603050405020304" pitchFamily="18" charset="0"/>
                <a:ea typeface="宋体" panose="02010600030101010101" pitchFamily="2" charset="-122"/>
              </a:rPr>
              <a:t>  </a:t>
            </a:r>
            <a:endParaRPr lang="en-US" altLang="zh-CN" sz="3200" dirty="0">
              <a:solidFill>
                <a:srgbClr val="800000"/>
              </a:solidFill>
              <a:latin typeface="Times New Roman" panose="02020603050405020304" pitchFamily="18" charset="0"/>
              <a:ea typeface="宋体" panose="02010600030101010101" pitchFamily="2" charset="-122"/>
            </a:endParaRPr>
          </a:p>
          <a:p>
            <a:pPr>
              <a:spcBef>
                <a:spcPct val="20000"/>
              </a:spcBef>
            </a:pPr>
            <a:r>
              <a:rPr lang="en-US" altLang="zh-CN" sz="3200" u="sng" dirty="0">
                <a:solidFill>
                  <a:srgbClr val="800000"/>
                </a:solidFill>
                <a:latin typeface="Times New Roman" panose="02020603050405020304" pitchFamily="18" charset="0"/>
                <a:ea typeface="宋体" panose="02010600030101010101" pitchFamily="2" charset="-122"/>
              </a:rPr>
              <a:t>B→cB|d</a:t>
            </a:r>
            <a:r>
              <a:rPr lang="en-US" altLang="zh-CN" sz="3200" dirty="0">
                <a:latin typeface="Times New Roman" panose="02020603050405020304" pitchFamily="18" charset="0"/>
                <a:ea typeface="宋体" panose="02010600030101010101" pitchFamily="2" charset="-122"/>
              </a:rPr>
              <a:t> </a:t>
            </a:r>
            <a:endParaRPr lang="en-US" altLang="zh-CN" sz="3200" dirty="0">
              <a:latin typeface="Times New Roman" panose="02020603050405020304" pitchFamily="18" charset="0"/>
              <a:ea typeface="宋体" panose="02010600030101010101" pitchFamily="2" charset="-122"/>
            </a:endParaRPr>
          </a:p>
        </p:txBody>
      </p:sp>
      <p:sp>
        <p:nvSpPr>
          <p:cNvPr id="163843" name="Rectangle 5"/>
          <p:cNvSpPr/>
          <p:nvPr/>
        </p:nvSpPr>
        <p:spPr>
          <a:xfrm>
            <a:off x="2590800" y="3429000"/>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solidFill>
                  <a:schemeClr val="tx2"/>
                </a:solidFill>
                <a:latin typeface="Times New Roman" panose="02020603050405020304" pitchFamily="18" charset="0"/>
                <a:ea typeface="宋体" panose="02010600030101010101" pitchFamily="2" charset="-122"/>
              </a:rPr>
              <a:t>S’→·E  </a:t>
            </a:r>
            <a:r>
              <a:rPr lang="en-US" altLang="zh-CN" sz="2000" b="1" dirty="0">
                <a:solidFill>
                  <a:srgbClr val="FF0000"/>
                </a:solidFill>
                <a:latin typeface="Times New Roman" panose="02020603050405020304" pitchFamily="18" charset="0"/>
                <a:ea typeface="宋体" panose="02010600030101010101" pitchFamily="2" charset="-122"/>
              </a:rPr>
              <a:t> 0</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solidFill>
                  <a:schemeClr val="tx2"/>
                </a:solidFill>
                <a:latin typeface="Times New Roman" panose="02020603050405020304" pitchFamily="18" charset="0"/>
                <a:ea typeface="宋体" panose="02010600030101010101" pitchFamily="2" charset="-122"/>
              </a:rPr>
              <a:t>E →·aA</a:t>
            </a:r>
            <a:endParaRPr lang="en-US" altLang="zh-CN" sz="2000" b="1" dirty="0">
              <a:solidFill>
                <a:schemeClr val="tx2"/>
              </a:solidFill>
              <a:latin typeface="Times New Roman" panose="02020603050405020304" pitchFamily="18" charset="0"/>
              <a:ea typeface="宋体" panose="02010600030101010101" pitchFamily="2" charset="-122"/>
            </a:endParaRPr>
          </a:p>
          <a:p>
            <a:r>
              <a:rPr lang="en-US" altLang="zh-CN" sz="2000" b="1" dirty="0">
                <a:solidFill>
                  <a:schemeClr val="tx2"/>
                </a:solidFill>
                <a:latin typeface="Times New Roman" panose="02020603050405020304" pitchFamily="18" charset="0"/>
                <a:ea typeface="宋体" panose="02010600030101010101" pitchFamily="2" charset="-122"/>
              </a:rPr>
              <a:t>E →·bB</a:t>
            </a:r>
            <a:endParaRPr lang="en-US" altLang="zh-CN" sz="2000" b="1" dirty="0">
              <a:solidFill>
                <a:schemeClr val="tx2"/>
              </a:solidFill>
              <a:latin typeface="Times New Roman" panose="02020603050405020304" pitchFamily="18" charset="0"/>
              <a:ea typeface="宋体" panose="02010600030101010101" pitchFamily="2" charset="-122"/>
            </a:endParaRPr>
          </a:p>
        </p:txBody>
      </p:sp>
      <p:sp>
        <p:nvSpPr>
          <p:cNvPr id="163844" name="Rectangle 7"/>
          <p:cNvSpPr/>
          <p:nvPr/>
        </p:nvSpPr>
        <p:spPr>
          <a:xfrm>
            <a:off x="4495800" y="1395413"/>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A →c·A </a:t>
            </a:r>
            <a:r>
              <a:rPr lang="en-US" altLang="zh-CN" sz="2000" b="1" dirty="0">
                <a:solidFill>
                  <a:srgbClr val="FF0000"/>
                </a:solidFill>
                <a:latin typeface="Times New Roman" panose="02020603050405020304" pitchFamily="18" charset="0"/>
                <a:ea typeface="宋体" panose="02010600030101010101" pitchFamily="2" charset="-122"/>
              </a:rPr>
              <a:t>4</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A →·cA</a:t>
            </a:r>
            <a:endParaRPr lang="en-US" altLang="zh-CN" sz="2000" b="1" dirty="0">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A →·d</a:t>
            </a:r>
            <a:endParaRPr lang="en-US" altLang="zh-CN" sz="2000" b="1" dirty="0">
              <a:latin typeface="Times New Roman" panose="02020603050405020304" pitchFamily="18" charset="0"/>
              <a:ea typeface="宋体" panose="02010600030101010101" pitchFamily="2" charset="-122"/>
            </a:endParaRPr>
          </a:p>
        </p:txBody>
      </p:sp>
      <p:sp>
        <p:nvSpPr>
          <p:cNvPr id="163845" name="Rectangle 8"/>
          <p:cNvSpPr/>
          <p:nvPr/>
        </p:nvSpPr>
        <p:spPr>
          <a:xfrm>
            <a:off x="4495800" y="2514600"/>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E →a·A </a:t>
            </a:r>
            <a:r>
              <a:rPr lang="en-US" altLang="zh-CN" sz="2000" b="1" dirty="0">
                <a:solidFill>
                  <a:srgbClr val="FF0000"/>
                </a:solidFill>
                <a:latin typeface="Times New Roman" panose="02020603050405020304" pitchFamily="18" charset="0"/>
                <a:ea typeface="宋体" panose="02010600030101010101" pitchFamily="2" charset="-122"/>
              </a:rPr>
              <a:t>2</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A →·cA</a:t>
            </a:r>
            <a:endParaRPr lang="en-US" altLang="zh-CN" sz="2000" b="1" dirty="0">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A →·d</a:t>
            </a:r>
            <a:endParaRPr lang="en-US" altLang="zh-CN" sz="2000" b="1" dirty="0">
              <a:latin typeface="Times New Roman" panose="02020603050405020304" pitchFamily="18" charset="0"/>
              <a:ea typeface="宋体" panose="02010600030101010101" pitchFamily="2" charset="-122"/>
            </a:endParaRPr>
          </a:p>
        </p:txBody>
      </p:sp>
      <p:sp>
        <p:nvSpPr>
          <p:cNvPr id="163846" name="Rectangle 9"/>
          <p:cNvSpPr/>
          <p:nvPr/>
        </p:nvSpPr>
        <p:spPr>
          <a:xfrm>
            <a:off x="4495800" y="4419600"/>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E →b·B </a:t>
            </a:r>
            <a:r>
              <a:rPr lang="en-US" altLang="zh-CN" sz="2000" b="1" dirty="0">
                <a:solidFill>
                  <a:srgbClr val="FF0000"/>
                </a:solidFill>
                <a:latin typeface="Times New Roman" panose="02020603050405020304" pitchFamily="18" charset="0"/>
                <a:ea typeface="宋体" panose="02010600030101010101" pitchFamily="2" charset="-122"/>
              </a:rPr>
              <a:t>3</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B →·cB</a:t>
            </a:r>
            <a:endParaRPr lang="en-US" altLang="zh-CN" sz="2000" b="1" dirty="0">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B →·d</a:t>
            </a:r>
            <a:endParaRPr lang="en-US" altLang="zh-CN" sz="2000" b="1" dirty="0">
              <a:latin typeface="Times New Roman" panose="02020603050405020304" pitchFamily="18" charset="0"/>
              <a:ea typeface="宋体" panose="02010600030101010101" pitchFamily="2" charset="-122"/>
            </a:endParaRPr>
          </a:p>
        </p:txBody>
      </p:sp>
      <p:sp>
        <p:nvSpPr>
          <p:cNvPr id="163847" name="Rectangle 10"/>
          <p:cNvSpPr/>
          <p:nvPr/>
        </p:nvSpPr>
        <p:spPr>
          <a:xfrm>
            <a:off x="4495800" y="5638800"/>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B →c·B </a:t>
            </a:r>
            <a:r>
              <a:rPr lang="en-US" altLang="zh-CN" sz="2000" b="1" dirty="0">
                <a:solidFill>
                  <a:srgbClr val="FF0000"/>
                </a:solidFill>
                <a:latin typeface="Times New Roman" panose="02020603050405020304" pitchFamily="18" charset="0"/>
                <a:ea typeface="宋体" panose="02010600030101010101" pitchFamily="2" charset="-122"/>
              </a:rPr>
              <a:t>5</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B →·cB</a:t>
            </a:r>
            <a:endParaRPr lang="en-US" altLang="zh-CN" sz="2000" b="1" dirty="0">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E →·d</a:t>
            </a:r>
            <a:endParaRPr lang="en-US" altLang="zh-CN" sz="2000" b="1" dirty="0">
              <a:latin typeface="Times New Roman" panose="02020603050405020304" pitchFamily="18" charset="0"/>
              <a:ea typeface="宋体" panose="02010600030101010101" pitchFamily="2" charset="-122"/>
            </a:endParaRPr>
          </a:p>
        </p:txBody>
      </p:sp>
      <p:sp>
        <p:nvSpPr>
          <p:cNvPr id="163848" name="Rectangle 11"/>
          <p:cNvSpPr/>
          <p:nvPr/>
        </p:nvSpPr>
        <p:spPr>
          <a:xfrm>
            <a:off x="4495800" y="3738563"/>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S’→E·   </a:t>
            </a:r>
            <a:r>
              <a:rPr lang="en-US" altLang="zh-CN" sz="2000" b="1" dirty="0">
                <a:solidFill>
                  <a:srgbClr val="FF0000"/>
                </a:solidFill>
                <a:latin typeface="Times New Roman" panose="02020603050405020304" pitchFamily="18" charset="0"/>
                <a:ea typeface="宋体" panose="02010600030101010101" pitchFamily="2" charset="-122"/>
              </a:rPr>
              <a:t>1</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63849" name="Rectangle 14"/>
          <p:cNvSpPr/>
          <p:nvPr/>
        </p:nvSpPr>
        <p:spPr>
          <a:xfrm>
            <a:off x="6553200" y="1371600"/>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A →cA· </a:t>
            </a:r>
            <a:r>
              <a:rPr lang="en-US" altLang="zh-CN" sz="2000" b="1" dirty="0">
                <a:solidFill>
                  <a:srgbClr val="FF0000"/>
                </a:solidFill>
                <a:latin typeface="Times New Roman" panose="02020603050405020304" pitchFamily="18" charset="0"/>
                <a:ea typeface="宋体" panose="02010600030101010101" pitchFamily="2" charset="-122"/>
              </a:rPr>
              <a:t>8</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63850" name="Rectangle 15"/>
          <p:cNvSpPr/>
          <p:nvPr/>
        </p:nvSpPr>
        <p:spPr>
          <a:xfrm>
            <a:off x="6553200" y="2209800"/>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A →d· </a:t>
            </a:r>
            <a:r>
              <a:rPr lang="en-US" altLang="zh-CN" sz="2000" b="1" dirty="0">
                <a:solidFill>
                  <a:srgbClr val="FF0000"/>
                </a:solidFill>
                <a:latin typeface="Times New Roman" panose="02020603050405020304" pitchFamily="18" charset="0"/>
                <a:ea typeface="宋体" panose="02010600030101010101" pitchFamily="2" charset="-122"/>
              </a:rPr>
              <a:t>10</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63851" name="Rectangle 16"/>
          <p:cNvSpPr/>
          <p:nvPr/>
        </p:nvSpPr>
        <p:spPr>
          <a:xfrm>
            <a:off x="6553200" y="3048000"/>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E →aA· </a:t>
            </a:r>
            <a:r>
              <a:rPr lang="en-US" altLang="zh-CN" sz="2000" b="1" dirty="0">
                <a:solidFill>
                  <a:srgbClr val="FF0000"/>
                </a:solidFill>
                <a:latin typeface="Times New Roman" panose="02020603050405020304" pitchFamily="18" charset="0"/>
                <a:ea typeface="宋体" panose="02010600030101010101" pitchFamily="2" charset="-122"/>
              </a:rPr>
              <a:t> 6</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63852" name="Rectangle 17"/>
          <p:cNvSpPr/>
          <p:nvPr/>
        </p:nvSpPr>
        <p:spPr>
          <a:xfrm>
            <a:off x="6553200" y="4419600"/>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E →bB·</a:t>
            </a:r>
            <a:r>
              <a:rPr lang="en-US" altLang="zh-CN" sz="2000" b="1" dirty="0">
                <a:solidFill>
                  <a:srgbClr val="FF0000"/>
                </a:solidFill>
                <a:latin typeface="Times New Roman" panose="02020603050405020304" pitchFamily="18" charset="0"/>
                <a:ea typeface="宋体" panose="02010600030101010101" pitchFamily="2" charset="-122"/>
              </a:rPr>
              <a:t>7</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63853" name="Rectangle 18"/>
          <p:cNvSpPr/>
          <p:nvPr/>
        </p:nvSpPr>
        <p:spPr>
          <a:xfrm>
            <a:off x="6553200" y="5257800"/>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B →d· </a:t>
            </a:r>
            <a:r>
              <a:rPr lang="en-US" altLang="zh-CN" sz="2000" b="1" dirty="0">
                <a:solidFill>
                  <a:srgbClr val="FF0000"/>
                </a:solidFill>
                <a:latin typeface="Times New Roman" panose="02020603050405020304" pitchFamily="18" charset="0"/>
                <a:ea typeface="宋体" panose="02010600030101010101" pitchFamily="2" charset="-122"/>
              </a:rPr>
              <a:t>11</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63854" name="Rectangle 19"/>
          <p:cNvSpPr/>
          <p:nvPr/>
        </p:nvSpPr>
        <p:spPr>
          <a:xfrm>
            <a:off x="6553200" y="6096000"/>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B →cB· </a:t>
            </a:r>
            <a:r>
              <a:rPr lang="en-US" altLang="zh-CN" sz="2000" b="1" dirty="0">
                <a:solidFill>
                  <a:srgbClr val="FF0000"/>
                </a:solidFill>
                <a:latin typeface="Times New Roman" panose="02020603050405020304" pitchFamily="18" charset="0"/>
                <a:ea typeface="宋体" panose="02010600030101010101" pitchFamily="2" charset="-122"/>
              </a:rPr>
              <a:t>9</a:t>
            </a:r>
            <a:endParaRPr lang="en-US" altLang="zh-CN" sz="2000" b="1" dirty="0">
              <a:solidFill>
                <a:srgbClr val="FF0000"/>
              </a:solidFill>
              <a:latin typeface="Times New Roman" panose="02020603050405020304" pitchFamily="18" charset="0"/>
              <a:ea typeface="宋体" panose="02010600030101010101" pitchFamily="2" charset="-122"/>
            </a:endParaRPr>
          </a:p>
        </p:txBody>
      </p:sp>
      <p:cxnSp>
        <p:nvCxnSpPr>
          <p:cNvPr id="163855" name="AutoShape 20"/>
          <p:cNvCxnSpPr>
            <a:stCxn id="163843" idx="3"/>
            <a:endCxn id="163848" idx="1"/>
          </p:cNvCxnSpPr>
          <p:nvPr/>
        </p:nvCxnSpPr>
        <p:spPr>
          <a:xfrm>
            <a:off x="3733800" y="3886200"/>
            <a:ext cx="762000" cy="4763"/>
          </a:xfrm>
          <a:prstGeom prst="curvedConnector3">
            <a:avLst>
              <a:gd name="adj1" fmla="val 50000"/>
            </a:avLst>
          </a:prstGeom>
          <a:ln w="9525" cap="flat" cmpd="sng">
            <a:solidFill>
              <a:schemeClr val="tx1"/>
            </a:solidFill>
            <a:prstDash val="solid"/>
            <a:round/>
            <a:headEnd type="none" w="med" len="med"/>
            <a:tailEnd type="triangle" w="med" len="med"/>
          </a:ln>
        </p:spPr>
      </p:cxnSp>
      <p:cxnSp>
        <p:nvCxnSpPr>
          <p:cNvPr id="163856" name="AutoShape 21"/>
          <p:cNvCxnSpPr>
            <a:stCxn id="163845" idx="1"/>
            <a:endCxn id="163844" idx="1"/>
          </p:cNvCxnSpPr>
          <p:nvPr/>
        </p:nvCxnSpPr>
        <p:spPr>
          <a:xfrm rot="-10800000" flipH="1">
            <a:off x="4495800" y="1852613"/>
            <a:ext cx="1588" cy="1119187"/>
          </a:xfrm>
          <a:prstGeom prst="bentConnector3">
            <a:avLst>
              <a:gd name="adj1" fmla="val -14400000"/>
            </a:avLst>
          </a:prstGeom>
          <a:ln w="9525" cap="flat" cmpd="sng">
            <a:solidFill>
              <a:schemeClr val="tx1"/>
            </a:solidFill>
            <a:prstDash val="solid"/>
            <a:miter/>
            <a:headEnd type="none" w="med" len="med"/>
            <a:tailEnd type="triangle" w="med" len="med"/>
          </a:ln>
        </p:spPr>
      </p:cxnSp>
      <p:cxnSp>
        <p:nvCxnSpPr>
          <p:cNvPr id="163857" name="AutoShape 22"/>
          <p:cNvCxnSpPr>
            <a:stCxn id="163843" idx="3"/>
            <a:endCxn id="163845" idx="1"/>
          </p:cNvCxnSpPr>
          <p:nvPr/>
        </p:nvCxnSpPr>
        <p:spPr>
          <a:xfrm flipV="1">
            <a:off x="3733800" y="2971800"/>
            <a:ext cx="762000" cy="914400"/>
          </a:xfrm>
          <a:prstGeom prst="straightConnector1">
            <a:avLst/>
          </a:prstGeom>
          <a:ln w="9525" cap="flat" cmpd="sng">
            <a:solidFill>
              <a:schemeClr val="tx1"/>
            </a:solidFill>
            <a:prstDash val="solid"/>
            <a:round/>
            <a:headEnd type="none" w="med" len="med"/>
            <a:tailEnd type="triangle" w="med" len="med"/>
          </a:ln>
        </p:spPr>
      </p:cxnSp>
      <p:cxnSp>
        <p:nvCxnSpPr>
          <p:cNvPr id="163858" name="AutoShape 23"/>
          <p:cNvCxnSpPr>
            <a:stCxn id="163843" idx="3"/>
            <a:endCxn id="163846" idx="1"/>
          </p:cNvCxnSpPr>
          <p:nvPr/>
        </p:nvCxnSpPr>
        <p:spPr>
          <a:xfrm>
            <a:off x="3733800" y="3886200"/>
            <a:ext cx="762000" cy="990600"/>
          </a:xfrm>
          <a:prstGeom prst="straightConnector1">
            <a:avLst/>
          </a:prstGeom>
          <a:ln w="9525" cap="flat" cmpd="sng">
            <a:solidFill>
              <a:schemeClr val="tx1"/>
            </a:solidFill>
            <a:prstDash val="solid"/>
            <a:round/>
            <a:headEnd type="none" w="med" len="med"/>
            <a:tailEnd type="triangle" w="med" len="med"/>
          </a:ln>
        </p:spPr>
      </p:cxnSp>
      <p:cxnSp>
        <p:nvCxnSpPr>
          <p:cNvPr id="163859" name="AutoShape 24"/>
          <p:cNvCxnSpPr>
            <a:stCxn id="163846" idx="1"/>
            <a:endCxn id="163847" idx="1"/>
          </p:cNvCxnSpPr>
          <p:nvPr/>
        </p:nvCxnSpPr>
        <p:spPr>
          <a:xfrm rot="10800000" flipH="1" flipV="1">
            <a:off x="4495800" y="4876800"/>
            <a:ext cx="1588" cy="1219200"/>
          </a:xfrm>
          <a:prstGeom prst="bentConnector3">
            <a:avLst>
              <a:gd name="adj1" fmla="val -14400000"/>
            </a:avLst>
          </a:prstGeom>
          <a:ln w="9525" cap="flat" cmpd="sng">
            <a:solidFill>
              <a:schemeClr val="tx1"/>
            </a:solidFill>
            <a:prstDash val="solid"/>
            <a:miter/>
            <a:headEnd type="none" w="med" len="med"/>
            <a:tailEnd type="triangle" w="med" len="med"/>
          </a:ln>
        </p:spPr>
      </p:cxnSp>
      <p:cxnSp>
        <p:nvCxnSpPr>
          <p:cNvPr id="163860" name="AutoShape 25"/>
          <p:cNvCxnSpPr>
            <a:stCxn id="163844" idx="3"/>
            <a:endCxn id="163849" idx="1"/>
          </p:cNvCxnSpPr>
          <p:nvPr/>
        </p:nvCxnSpPr>
        <p:spPr>
          <a:xfrm flipV="1">
            <a:off x="5638800" y="1524000"/>
            <a:ext cx="914400" cy="328613"/>
          </a:xfrm>
          <a:prstGeom prst="straightConnector1">
            <a:avLst/>
          </a:prstGeom>
          <a:ln w="9525" cap="flat" cmpd="sng">
            <a:solidFill>
              <a:schemeClr val="tx1"/>
            </a:solidFill>
            <a:prstDash val="solid"/>
            <a:round/>
            <a:headEnd type="none" w="med" len="med"/>
            <a:tailEnd type="triangle" w="med" len="med"/>
          </a:ln>
        </p:spPr>
      </p:cxnSp>
      <p:cxnSp>
        <p:nvCxnSpPr>
          <p:cNvPr id="163861" name="AutoShape 26"/>
          <p:cNvCxnSpPr>
            <a:stCxn id="163844" idx="3"/>
            <a:endCxn id="163850" idx="1"/>
          </p:cNvCxnSpPr>
          <p:nvPr/>
        </p:nvCxnSpPr>
        <p:spPr>
          <a:xfrm>
            <a:off x="5638800" y="1852613"/>
            <a:ext cx="914400" cy="509587"/>
          </a:xfrm>
          <a:prstGeom prst="straightConnector1">
            <a:avLst/>
          </a:prstGeom>
          <a:ln w="9525" cap="flat" cmpd="sng">
            <a:solidFill>
              <a:schemeClr val="tx1"/>
            </a:solidFill>
            <a:prstDash val="solid"/>
            <a:round/>
            <a:headEnd type="none" w="med" len="med"/>
            <a:tailEnd type="triangle" w="med" len="med"/>
          </a:ln>
        </p:spPr>
      </p:cxnSp>
      <p:cxnSp>
        <p:nvCxnSpPr>
          <p:cNvPr id="163862" name="AutoShape 27"/>
          <p:cNvCxnSpPr>
            <a:stCxn id="163845" idx="3"/>
            <a:endCxn id="163850" idx="1"/>
          </p:cNvCxnSpPr>
          <p:nvPr/>
        </p:nvCxnSpPr>
        <p:spPr>
          <a:xfrm flipV="1">
            <a:off x="5638800" y="2362200"/>
            <a:ext cx="914400" cy="609600"/>
          </a:xfrm>
          <a:prstGeom prst="straightConnector1">
            <a:avLst/>
          </a:prstGeom>
          <a:ln w="9525" cap="flat" cmpd="sng">
            <a:solidFill>
              <a:schemeClr val="tx1"/>
            </a:solidFill>
            <a:prstDash val="solid"/>
            <a:round/>
            <a:headEnd type="none" w="med" len="med"/>
            <a:tailEnd type="triangle" w="med" len="med"/>
          </a:ln>
        </p:spPr>
      </p:cxnSp>
      <p:cxnSp>
        <p:nvCxnSpPr>
          <p:cNvPr id="163863" name="AutoShape 28"/>
          <p:cNvCxnSpPr>
            <a:stCxn id="163845" idx="3"/>
            <a:endCxn id="163851" idx="1"/>
          </p:cNvCxnSpPr>
          <p:nvPr/>
        </p:nvCxnSpPr>
        <p:spPr>
          <a:xfrm>
            <a:off x="5638800" y="2971800"/>
            <a:ext cx="914400" cy="228600"/>
          </a:xfrm>
          <a:prstGeom prst="straightConnector1">
            <a:avLst/>
          </a:prstGeom>
          <a:ln w="9525" cap="flat" cmpd="sng">
            <a:solidFill>
              <a:schemeClr val="tx1"/>
            </a:solidFill>
            <a:prstDash val="solid"/>
            <a:round/>
            <a:headEnd type="none" w="med" len="med"/>
            <a:tailEnd type="triangle" w="med" len="med"/>
          </a:ln>
        </p:spPr>
      </p:cxnSp>
      <p:cxnSp>
        <p:nvCxnSpPr>
          <p:cNvPr id="163864" name="AutoShape 29"/>
          <p:cNvCxnSpPr>
            <a:stCxn id="163846" idx="3"/>
            <a:endCxn id="163852" idx="1"/>
          </p:cNvCxnSpPr>
          <p:nvPr/>
        </p:nvCxnSpPr>
        <p:spPr>
          <a:xfrm flipV="1">
            <a:off x="5638800" y="4572000"/>
            <a:ext cx="914400" cy="304800"/>
          </a:xfrm>
          <a:prstGeom prst="straightConnector1">
            <a:avLst/>
          </a:prstGeom>
          <a:ln w="9525" cap="flat" cmpd="sng">
            <a:solidFill>
              <a:schemeClr val="tx1"/>
            </a:solidFill>
            <a:prstDash val="solid"/>
            <a:round/>
            <a:headEnd type="none" w="med" len="med"/>
            <a:tailEnd type="triangle" w="med" len="med"/>
          </a:ln>
        </p:spPr>
      </p:cxnSp>
      <p:cxnSp>
        <p:nvCxnSpPr>
          <p:cNvPr id="163865" name="AutoShape 30"/>
          <p:cNvCxnSpPr>
            <a:stCxn id="163846" idx="3"/>
            <a:endCxn id="163853" idx="1"/>
          </p:cNvCxnSpPr>
          <p:nvPr/>
        </p:nvCxnSpPr>
        <p:spPr>
          <a:xfrm>
            <a:off x="5638800" y="4876800"/>
            <a:ext cx="914400" cy="533400"/>
          </a:xfrm>
          <a:prstGeom prst="straightConnector1">
            <a:avLst/>
          </a:prstGeom>
          <a:ln w="9525" cap="flat" cmpd="sng">
            <a:solidFill>
              <a:schemeClr val="tx1"/>
            </a:solidFill>
            <a:prstDash val="solid"/>
            <a:round/>
            <a:headEnd type="none" w="med" len="med"/>
            <a:tailEnd type="triangle" w="med" len="med"/>
          </a:ln>
        </p:spPr>
      </p:cxnSp>
      <p:cxnSp>
        <p:nvCxnSpPr>
          <p:cNvPr id="163866" name="AutoShape 31"/>
          <p:cNvCxnSpPr>
            <a:stCxn id="163847" idx="3"/>
            <a:endCxn id="163853" idx="1"/>
          </p:cNvCxnSpPr>
          <p:nvPr/>
        </p:nvCxnSpPr>
        <p:spPr>
          <a:xfrm flipV="1">
            <a:off x="5638800" y="5410200"/>
            <a:ext cx="914400" cy="685800"/>
          </a:xfrm>
          <a:prstGeom prst="straightConnector1">
            <a:avLst/>
          </a:prstGeom>
          <a:ln w="9525" cap="flat" cmpd="sng">
            <a:solidFill>
              <a:schemeClr val="tx1"/>
            </a:solidFill>
            <a:prstDash val="solid"/>
            <a:round/>
            <a:headEnd type="none" w="med" len="med"/>
            <a:tailEnd type="triangle" w="med" len="med"/>
          </a:ln>
        </p:spPr>
      </p:cxnSp>
      <p:cxnSp>
        <p:nvCxnSpPr>
          <p:cNvPr id="163867" name="AutoShape 32"/>
          <p:cNvCxnSpPr>
            <a:stCxn id="163847" idx="3"/>
            <a:endCxn id="163854" idx="1"/>
          </p:cNvCxnSpPr>
          <p:nvPr/>
        </p:nvCxnSpPr>
        <p:spPr>
          <a:xfrm>
            <a:off x="5638800" y="6096000"/>
            <a:ext cx="914400" cy="152400"/>
          </a:xfrm>
          <a:prstGeom prst="straightConnector1">
            <a:avLst/>
          </a:prstGeom>
          <a:ln w="9525" cap="flat" cmpd="sng">
            <a:solidFill>
              <a:schemeClr val="tx1"/>
            </a:solidFill>
            <a:prstDash val="solid"/>
            <a:round/>
            <a:headEnd type="none" w="med" len="med"/>
            <a:tailEnd type="triangle" w="med" len="med"/>
          </a:ln>
        </p:spPr>
      </p:cxnSp>
      <p:sp>
        <p:nvSpPr>
          <p:cNvPr id="163868" name="Text Box 33"/>
          <p:cNvSpPr txBox="1"/>
          <p:nvPr/>
        </p:nvSpPr>
        <p:spPr>
          <a:xfrm>
            <a:off x="3810000" y="3124200"/>
            <a:ext cx="304800" cy="519113"/>
          </a:xfrm>
          <a:prstGeom prst="rect">
            <a:avLst/>
          </a:prstGeom>
          <a:noFill/>
          <a:ln w="9525">
            <a:noFill/>
          </a:ln>
        </p:spPr>
        <p:txBody>
          <a:bodyPr anchor="t" anchorCtr="0">
            <a:spAutoFit/>
          </a:bodyPr>
          <a:p>
            <a:pPr>
              <a:spcBef>
                <a:spcPct val="50000"/>
              </a:spcBef>
            </a:pP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163869" name="Text Box 34"/>
          <p:cNvSpPr txBox="1"/>
          <p:nvPr/>
        </p:nvSpPr>
        <p:spPr>
          <a:xfrm>
            <a:off x="3990975" y="3500438"/>
            <a:ext cx="381000" cy="457200"/>
          </a:xfrm>
          <a:prstGeom prst="rect">
            <a:avLst/>
          </a:prstGeom>
          <a:noFill/>
          <a:ln w="9525">
            <a:noFill/>
          </a:ln>
        </p:spPr>
        <p:txBody>
          <a:bodyPr anchor="t" anchorCtr="0">
            <a:spAutoFit/>
          </a:bodyPr>
          <a:p>
            <a:pPr algn="ctr">
              <a:spcBef>
                <a:spcPct val="50000"/>
              </a:spcBef>
            </a:pPr>
            <a:r>
              <a:rPr lang="en-US" altLang="zh-CN" dirty="0">
                <a:solidFill>
                  <a:srgbClr val="FF0000"/>
                </a:solidFill>
                <a:latin typeface="Times New Roman" panose="02020603050405020304" pitchFamily="18" charset="0"/>
                <a:ea typeface="宋体" panose="02010600030101010101" pitchFamily="2" charset="-122"/>
              </a:rPr>
              <a:t>E</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3870" name="Text Box 35"/>
          <p:cNvSpPr txBox="1"/>
          <p:nvPr/>
        </p:nvSpPr>
        <p:spPr>
          <a:xfrm>
            <a:off x="3886200" y="4205288"/>
            <a:ext cx="3048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3871" name="Text Box 36"/>
          <p:cNvSpPr txBox="1"/>
          <p:nvPr/>
        </p:nvSpPr>
        <p:spPr>
          <a:xfrm>
            <a:off x="3962400" y="5181600"/>
            <a:ext cx="5334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3872" name="Text Box 37"/>
          <p:cNvSpPr txBox="1"/>
          <p:nvPr/>
        </p:nvSpPr>
        <p:spPr>
          <a:xfrm>
            <a:off x="5867400" y="129540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A</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3873" name="Text Box 38"/>
          <p:cNvSpPr txBox="1"/>
          <p:nvPr/>
        </p:nvSpPr>
        <p:spPr>
          <a:xfrm>
            <a:off x="6019800" y="175260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3874" name="Text Box 39"/>
          <p:cNvSpPr txBox="1"/>
          <p:nvPr/>
        </p:nvSpPr>
        <p:spPr>
          <a:xfrm>
            <a:off x="5715000" y="236220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3875" name="Text Box 40"/>
          <p:cNvSpPr txBox="1"/>
          <p:nvPr/>
        </p:nvSpPr>
        <p:spPr>
          <a:xfrm>
            <a:off x="6019800" y="480060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3876" name="Text Box 41"/>
          <p:cNvSpPr txBox="1"/>
          <p:nvPr/>
        </p:nvSpPr>
        <p:spPr>
          <a:xfrm>
            <a:off x="5715000" y="548640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3877" name="Text Box 42"/>
          <p:cNvSpPr txBox="1"/>
          <p:nvPr/>
        </p:nvSpPr>
        <p:spPr>
          <a:xfrm>
            <a:off x="5943600" y="426720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3878" name="Text Box 43"/>
          <p:cNvSpPr txBox="1"/>
          <p:nvPr/>
        </p:nvSpPr>
        <p:spPr>
          <a:xfrm>
            <a:off x="6096000" y="579120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3879" name="Text Box 44"/>
          <p:cNvSpPr txBox="1"/>
          <p:nvPr/>
        </p:nvSpPr>
        <p:spPr>
          <a:xfrm>
            <a:off x="3962400" y="2133600"/>
            <a:ext cx="304800" cy="519113"/>
          </a:xfrm>
          <a:prstGeom prst="rect">
            <a:avLst/>
          </a:prstGeom>
          <a:noFill/>
          <a:ln w="9525">
            <a:noFill/>
          </a:ln>
        </p:spPr>
        <p:txBody>
          <a:bodyPr anchor="t" anchorCtr="0">
            <a:spAutoFit/>
          </a:bodyPr>
          <a:p>
            <a:pPr>
              <a:spcBef>
                <a:spcPct val="50000"/>
              </a:spcBef>
            </a:pPr>
            <a:r>
              <a:rPr lang="en-US" altLang="zh-CN" sz="2800" dirty="0">
                <a:solidFill>
                  <a:srgbClr val="FF0000"/>
                </a:solidFill>
                <a:latin typeface="Times New Roman" panose="02020603050405020304" pitchFamily="18" charset="0"/>
                <a:ea typeface="宋体" panose="02010600030101010101" pitchFamily="2" charset="-122"/>
              </a:rPr>
              <a:t>c</a:t>
            </a:r>
            <a:endParaRPr lang="en-US" altLang="zh-CN" sz="2800" dirty="0">
              <a:solidFill>
                <a:srgbClr val="FF0000"/>
              </a:solidFill>
              <a:latin typeface="Times New Roman" panose="02020603050405020304" pitchFamily="18" charset="0"/>
              <a:ea typeface="宋体" panose="02010600030101010101" pitchFamily="2" charset="-122"/>
            </a:endParaRPr>
          </a:p>
        </p:txBody>
      </p:sp>
      <p:cxnSp>
        <p:nvCxnSpPr>
          <p:cNvPr id="163880" name="AutoShape 45"/>
          <p:cNvCxnSpPr>
            <a:stCxn id="163844" idx="0"/>
            <a:endCxn id="163844" idx="1"/>
          </p:cNvCxnSpPr>
          <p:nvPr/>
        </p:nvCxnSpPr>
        <p:spPr>
          <a:xfrm rot="-5400000" flipH="1" flipV="1">
            <a:off x="4552950" y="1338263"/>
            <a:ext cx="457200" cy="571500"/>
          </a:xfrm>
          <a:prstGeom prst="curvedConnector4">
            <a:avLst>
              <a:gd name="adj1" fmla="val -50000"/>
              <a:gd name="adj2" fmla="val 140000"/>
            </a:avLst>
          </a:prstGeom>
          <a:ln w="9525" cap="flat" cmpd="sng">
            <a:solidFill>
              <a:schemeClr val="tx1"/>
            </a:solidFill>
            <a:prstDash val="solid"/>
            <a:round/>
            <a:headEnd type="none" w="med" len="med"/>
            <a:tailEnd type="triangle" w="med" len="med"/>
          </a:ln>
        </p:spPr>
      </p:cxnSp>
      <p:sp>
        <p:nvSpPr>
          <p:cNvPr id="163881" name="Text Box 46"/>
          <p:cNvSpPr txBox="1"/>
          <p:nvPr/>
        </p:nvSpPr>
        <p:spPr>
          <a:xfrm>
            <a:off x="4114800" y="990600"/>
            <a:ext cx="304800" cy="519113"/>
          </a:xfrm>
          <a:prstGeom prst="rect">
            <a:avLst/>
          </a:prstGeom>
          <a:noFill/>
          <a:ln w="9525">
            <a:noFill/>
          </a:ln>
        </p:spPr>
        <p:txBody>
          <a:bodyPr anchor="t" anchorCtr="0">
            <a:spAutoFit/>
          </a:bodyPr>
          <a:p>
            <a:pPr>
              <a:spcBef>
                <a:spcPct val="50000"/>
              </a:spcBef>
            </a:pPr>
            <a:r>
              <a:rPr lang="en-US" altLang="zh-CN" sz="2800" dirty="0">
                <a:solidFill>
                  <a:srgbClr val="FF0000"/>
                </a:solidFill>
                <a:latin typeface="Times New Roman" panose="02020603050405020304" pitchFamily="18" charset="0"/>
                <a:ea typeface="宋体" panose="02010600030101010101" pitchFamily="2" charset="-122"/>
              </a:rPr>
              <a:t>c</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163882" name="Text Box 47"/>
          <p:cNvSpPr txBox="1"/>
          <p:nvPr/>
        </p:nvSpPr>
        <p:spPr>
          <a:xfrm>
            <a:off x="4129088" y="6443663"/>
            <a:ext cx="3048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p:txBody>
      </p:sp>
      <p:cxnSp>
        <p:nvCxnSpPr>
          <p:cNvPr id="163883" name="AutoShape 48"/>
          <p:cNvCxnSpPr>
            <a:stCxn id="163847" idx="2"/>
            <a:endCxn id="163847" idx="1"/>
          </p:cNvCxnSpPr>
          <p:nvPr/>
        </p:nvCxnSpPr>
        <p:spPr>
          <a:xfrm rot="-5400000" flipV="1">
            <a:off x="4552950" y="6038850"/>
            <a:ext cx="457200" cy="571500"/>
          </a:xfrm>
          <a:prstGeom prst="curvedConnector4">
            <a:avLst>
              <a:gd name="adj1" fmla="val -50000"/>
              <a:gd name="adj2" fmla="val 140000"/>
            </a:avLst>
          </a:prstGeom>
          <a:ln w="9525" cap="flat" cmpd="sng">
            <a:solidFill>
              <a:schemeClr val="tx1"/>
            </a:solidFill>
            <a:prstDash val="solid"/>
            <a:round/>
            <a:headEnd type="none" w="med" len="med"/>
            <a:tailEnd type="triangle" w="med" len="med"/>
          </a:ln>
        </p:spPr>
      </p:cxnSp>
      <p:sp>
        <p:nvSpPr>
          <p:cNvPr id="163884" name="Rectangle 49"/>
          <p:cNvSpPr/>
          <p:nvPr/>
        </p:nvSpPr>
        <p:spPr>
          <a:xfrm>
            <a:off x="152400" y="4495800"/>
            <a:ext cx="3657600" cy="2209800"/>
          </a:xfrm>
          <a:prstGeom prst="rect">
            <a:avLst/>
          </a:prstGeom>
          <a:solidFill>
            <a:schemeClr val="hlink"/>
          </a:solidFill>
          <a:ln w="9525" cap="flat" cmpd="sng">
            <a:solidFill>
              <a:srgbClr val="000099"/>
            </a:solidFill>
            <a:prstDash val="solid"/>
            <a:miter/>
            <a:headEnd type="none" w="med" len="med"/>
            <a:tailEnd type="none" w="med" len="med"/>
          </a:ln>
        </p:spPr>
        <p:txBody>
          <a:bodyPr anchor="t" anchorCtr="0">
            <a:spAutoFit/>
          </a:bodyPr>
          <a:p>
            <a:pPr>
              <a:spcBef>
                <a:spcPct val="20000"/>
              </a:spcBef>
            </a:pPr>
            <a:r>
              <a:rPr lang="en-US" altLang="zh-CN" sz="2800" dirty="0">
                <a:solidFill>
                  <a:srgbClr val="000099"/>
                </a:solidFill>
                <a:latin typeface="Times New Roman" panose="02020603050405020304" pitchFamily="18" charset="0"/>
                <a:ea typeface="宋体" panose="02010600030101010101" pitchFamily="2" charset="-122"/>
              </a:rPr>
              <a:t>A→ </a:t>
            </a:r>
            <a:r>
              <a:rPr lang="en-US" altLang="zh-CN" sz="2800" dirty="0">
                <a:solidFill>
                  <a:srgbClr val="000099"/>
                </a:solidFill>
                <a:latin typeface="Times New Roman" panose="02020603050405020304" pitchFamily="18" charset="0"/>
                <a:ea typeface="MingLiU" pitchFamily="49" charset="-120"/>
                <a:sym typeface="Symbol" panose="05050102010706020507" pitchFamily="18" charset="2"/>
              </a:rPr>
              <a:t></a:t>
            </a:r>
            <a:r>
              <a:rPr lang="en-US" altLang="zh-CN" sz="2800" dirty="0">
                <a:solidFill>
                  <a:srgbClr val="000099"/>
                </a:solidFill>
                <a:latin typeface="Times New Roman" panose="02020603050405020304" pitchFamily="18" charset="0"/>
                <a:ea typeface="宋体" panose="02010600030101010101" pitchFamily="2" charset="-122"/>
              </a:rPr>
              <a:t> ·         </a:t>
            </a:r>
            <a:r>
              <a:rPr lang="zh-CN" altLang="en-US" sz="2800" dirty="0">
                <a:solidFill>
                  <a:srgbClr val="000099"/>
                </a:solidFill>
                <a:latin typeface="Times New Roman" panose="02020603050405020304" pitchFamily="18" charset="0"/>
                <a:ea typeface="宋体" panose="02010600030101010101" pitchFamily="2" charset="-122"/>
              </a:rPr>
              <a:t>规约项目</a:t>
            </a:r>
            <a:endParaRPr lang="zh-CN" altLang="en-US" sz="2800" dirty="0">
              <a:solidFill>
                <a:srgbClr val="000099"/>
              </a:solidFill>
              <a:latin typeface="Times New Roman" panose="02020603050405020304" pitchFamily="18" charset="0"/>
              <a:ea typeface="宋体" panose="02010600030101010101" pitchFamily="2" charset="-122"/>
            </a:endParaRPr>
          </a:p>
          <a:p>
            <a:pPr>
              <a:spcBef>
                <a:spcPct val="20000"/>
              </a:spcBef>
            </a:pPr>
            <a:r>
              <a:rPr lang="en-US" altLang="zh-CN" sz="2800" dirty="0">
                <a:solidFill>
                  <a:srgbClr val="000099"/>
                </a:solidFill>
                <a:latin typeface="Times New Roman" panose="02020603050405020304" pitchFamily="18" charset="0"/>
                <a:ea typeface="宋体" panose="02010600030101010101" pitchFamily="2" charset="-122"/>
              </a:rPr>
              <a:t>S’→</a:t>
            </a:r>
            <a:r>
              <a:rPr lang="en-US" altLang="zh-CN" sz="2800" dirty="0">
                <a:solidFill>
                  <a:srgbClr val="000099"/>
                </a:solidFill>
                <a:latin typeface="Times New Roman" panose="02020603050405020304" pitchFamily="18" charset="0"/>
                <a:ea typeface="MingLiU" pitchFamily="49" charset="-120"/>
                <a:sym typeface="Symbol" panose="05050102010706020507" pitchFamily="18" charset="2"/>
              </a:rPr>
              <a:t></a:t>
            </a:r>
            <a:r>
              <a:rPr lang="en-US" altLang="zh-CN" sz="2800" dirty="0">
                <a:solidFill>
                  <a:srgbClr val="000099"/>
                </a:solidFill>
                <a:latin typeface="Times New Roman" panose="02020603050405020304" pitchFamily="18" charset="0"/>
                <a:ea typeface="宋体" panose="02010600030101010101" pitchFamily="2" charset="-122"/>
              </a:rPr>
              <a:t> ·         </a:t>
            </a:r>
            <a:r>
              <a:rPr lang="zh-CN" altLang="en-US" sz="2800" dirty="0">
                <a:solidFill>
                  <a:srgbClr val="000099"/>
                </a:solidFill>
                <a:latin typeface="Times New Roman" panose="02020603050405020304" pitchFamily="18" charset="0"/>
                <a:ea typeface="宋体" panose="02010600030101010101" pitchFamily="2" charset="-122"/>
              </a:rPr>
              <a:t>接受项目</a:t>
            </a:r>
            <a:endParaRPr lang="zh-CN" altLang="en-US" sz="2800" dirty="0">
              <a:solidFill>
                <a:srgbClr val="000099"/>
              </a:solidFill>
              <a:latin typeface="Times New Roman" panose="02020603050405020304" pitchFamily="18" charset="0"/>
              <a:ea typeface="宋体" panose="02010600030101010101" pitchFamily="2" charset="-122"/>
            </a:endParaRPr>
          </a:p>
          <a:p>
            <a:pPr>
              <a:spcBef>
                <a:spcPct val="20000"/>
              </a:spcBef>
            </a:pPr>
            <a:r>
              <a:rPr lang="en-US" altLang="zh-CN" sz="2800" dirty="0">
                <a:solidFill>
                  <a:srgbClr val="000099"/>
                </a:solidFill>
                <a:latin typeface="Times New Roman" panose="02020603050405020304" pitchFamily="18" charset="0"/>
                <a:ea typeface="宋体" panose="02010600030101010101" pitchFamily="2" charset="-122"/>
              </a:rPr>
              <a:t>A→</a:t>
            </a:r>
            <a:r>
              <a:rPr lang="en-US" altLang="zh-CN" sz="2800" dirty="0">
                <a:solidFill>
                  <a:srgbClr val="000099"/>
                </a:solidFill>
                <a:latin typeface="Times New Roman" panose="02020603050405020304" pitchFamily="18" charset="0"/>
                <a:ea typeface="MingLiU" pitchFamily="49" charset="-120"/>
                <a:sym typeface="Symbol" panose="05050102010706020507" pitchFamily="18" charset="2"/>
              </a:rPr>
              <a:t></a:t>
            </a:r>
            <a:r>
              <a:rPr lang="en-US" altLang="zh-CN" sz="2800" dirty="0">
                <a:solidFill>
                  <a:srgbClr val="000099"/>
                </a:solidFill>
                <a:latin typeface="Times New Roman" panose="02020603050405020304" pitchFamily="18" charset="0"/>
                <a:ea typeface="宋体" panose="02010600030101010101" pitchFamily="2" charset="-122"/>
              </a:rPr>
              <a:t>·a</a:t>
            </a:r>
            <a:r>
              <a:rPr lang="en-US" altLang="zh-CN" sz="2800" dirty="0">
                <a:solidFill>
                  <a:srgbClr val="000099"/>
                </a:solidFill>
                <a:latin typeface="Times New Roman" panose="02020603050405020304" pitchFamily="18" charset="0"/>
                <a:ea typeface="MingLiU" pitchFamily="49" charset="-120"/>
                <a:sym typeface="Symbol" panose="05050102010706020507" pitchFamily="18" charset="2"/>
              </a:rPr>
              <a:t></a:t>
            </a:r>
            <a:r>
              <a:rPr lang="en-US" altLang="zh-CN" sz="3200" dirty="0">
                <a:solidFill>
                  <a:srgbClr val="000099"/>
                </a:solidFill>
                <a:latin typeface="Times New Roman" panose="02020603050405020304" pitchFamily="18" charset="0"/>
                <a:ea typeface="宋体" panose="02010600030101010101" pitchFamily="2" charset="-122"/>
              </a:rPr>
              <a:t>      </a:t>
            </a:r>
            <a:r>
              <a:rPr lang="zh-CN" altLang="en-US" sz="3200" dirty="0">
                <a:solidFill>
                  <a:srgbClr val="000099"/>
                </a:solidFill>
                <a:latin typeface="Times New Roman" panose="02020603050405020304" pitchFamily="18" charset="0"/>
                <a:ea typeface="宋体" panose="02010600030101010101" pitchFamily="2" charset="-122"/>
              </a:rPr>
              <a:t>移进</a:t>
            </a:r>
            <a:r>
              <a:rPr lang="zh-CN" altLang="en-US" sz="2800" dirty="0">
                <a:solidFill>
                  <a:srgbClr val="000099"/>
                </a:solidFill>
                <a:latin typeface="Times New Roman" panose="02020603050405020304" pitchFamily="18" charset="0"/>
                <a:ea typeface="宋体" panose="02010600030101010101" pitchFamily="2" charset="-122"/>
              </a:rPr>
              <a:t>项目</a:t>
            </a:r>
            <a:endParaRPr lang="zh-CN" altLang="en-US" sz="2800" dirty="0">
              <a:solidFill>
                <a:srgbClr val="000099"/>
              </a:solidFill>
              <a:latin typeface="Times New Roman" panose="02020603050405020304" pitchFamily="18" charset="0"/>
              <a:ea typeface="宋体" panose="02010600030101010101" pitchFamily="2" charset="-122"/>
            </a:endParaRPr>
          </a:p>
          <a:p>
            <a:pPr>
              <a:spcBef>
                <a:spcPct val="20000"/>
              </a:spcBef>
            </a:pPr>
            <a:r>
              <a:rPr lang="en-US" altLang="zh-CN" sz="2800" dirty="0">
                <a:solidFill>
                  <a:srgbClr val="000099"/>
                </a:solidFill>
                <a:latin typeface="Times New Roman" panose="02020603050405020304" pitchFamily="18" charset="0"/>
                <a:ea typeface="宋体" panose="02010600030101010101" pitchFamily="2" charset="-122"/>
              </a:rPr>
              <a:t>A→</a:t>
            </a:r>
            <a:r>
              <a:rPr lang="en-US" altLang="zh-CN" sz="2800" dirty="0">
                <a:solidFill>
                  <a:srgbClr val="000099"/>
                </a:solidFill>
                <a:latin typeface="Times New Roman" panose="02020603050405020304" pitchFamily="18" charset="0"/>
                <a:ea typeface="MingLiU" pitchFamily="49" charset="-120"/>
                <a:sym typeface="Symbol" panose="05050102010706020507" pitchFamily="18" charset="2"/>
              </a:rPr>
              <a:t></a:t>
            </a:r>
            <a:r>
              <a:rPr lang="en-US" altLang="zh-CN" sz="2800" dirty="0">
                <a:solidFill>
                  <a:srgbClr val="000099"/>
                </a:solidFill>
                <a:latin typeface="Times New Roman" panose="02020603050405020304" pitchFamily="18" charset="0"/>
                <a:ea typeface="宋体" panose="02010600030101010101" pitchFamily="2" charset="-122"/>
              </a:rPr>
              <a:t>·B</a:t>
            </a:r>
            <a:r>
              <a:rPr lang="en-US" altLang="zh-CN" sz="2800" dirty="0">
                <a:solidFill>
                  <a:srgbClr val="000099"/>
                </a:solidFill>
                <a:latin typeface="Times New Roman" panose="02020603050405020304" pitchFamily="18" charset="0"/>
                <a:ea typeface="MingLiU" pitchFamily="49" charset="-120"/>
                <a:sym typeface="Symbol" panose="05050102010706020507" pitchFamily="18" charset="2"/>
              </a:rPr>
              <a:t></a:t>
            </a:r>
            <a:r>
              <a:rPr lang="en-US" altLang="zh-CN" sz="3200" dirty="0">
                <a:solidFill>
                  <a:srgbClr val="000099"/>
                </a:solidFill>
                <a:latin typeface="Times New Roman" panose="02020603050405020304" pitchFamily="18" charset="0"/>
                <a:ea typeface="宋体" panose="02010600030101010101" pitchFamily="2" charset="-122"/>
              </a:rPr>
              <a:t>     </a:t>
            </a:r>
            <a:r>
              <a:rPr lang="zh-CN" altLang="en-US" sz="3200" dirty="0">
                <a:solidFill>
                  <a:srgbClr val="000099"/>
                </a:solidFill>
                <a:latin typeface="Times New Roman" panose="02020603050405020304" pitchFamily="18" charset="0"/>
                <a:ea typeface="宋体" panose="02010600030101010101" pitchFamily="2" charset="-122"/>
              </a:rPr>
              <a:t>待约</a:t>
            </a:r>
            <a:r>
              <a:rPr lang="zh-CN" altLang="en-US" sz="2800" dirty="0">
                <a:solidFill>
                  <a:srgbClr val="000099"/>
                </a:solidFill>
                <a:latin typeface="Times New Roman" panose="02020603050405020304" pitchFamily="18" charset="0"/>
                <a:ea typeface="宋体" panose="02010600030101010101" pitchFamily="2" charset="-122"/>
              </a:rPr>
              <a:t>项目</a:t>
            </a:r>
            <a:endParaRPr lang="zh-CN" altLang="en-US" sz="2800" dirty="0">
              <a:solidFill>
                <a:srgbClr val="000099"/>
              </a:solidFill>
              <a:latin typeface="Times New Roman" panose="02020603050405020304" pitchFamily="18" charset="0"/>
              <a:ea typeface="宋体" panose="02010600030101010101" pitchFamily="2" charset="-122"/>
            </a:endParaRPr>
          </a:p>
        </p:txBody>
      </p:sp>
      <p:sp>
        <p:nvSpPr>
          <p:cNvPr id="163885" name="Text Box 37"/>
          <p:cNvSpPr txBox="1"/>
          <p:nvPr/>
        </p:nvSpPr>
        <p:spPr>
          <a:xfrm>
            <a:off x="6057900" y="274320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A</a:t>
            </a:r>
            <a:endParaRPr lang="en-US" altLang="zh-CN"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2678" name="Group 214"/>
          <p:cNvGraphicFramePr>
            <a:graphicFrameLocks noGrp="1"/>
          </p:cNvGraphicFramePr>
          <p:nvPr/>
        </p:nvGraphicFramePr>
        <p:xfrm>
          <a:off x="61913" y="1309688"/>
          <a:ext cx="3900488" cy="5326067"/>
        </p:xfrm>
        <a:graphic>
          <a:graphicData uri="http://schemas.openxmlformats.org/drawingml/2006/table">
            <a:tbl>
              <a:tblPr/>
              <a:tblGrid>
                <a:gridCol w="434975"/>
                <a:gridCol w="430212"/>
                <a:gridCol w="434975"/>
                <a:gridCol w="387350"/>
                <a:gridCol w="460375"/>
                <a:gridCol w="533400"/>
                <a:gridCol w="354013"/>
                <a:gridCol w="430212"/>
                <a:gridCol w="434975"/>
              </a:tblGrid>
              <a:tr h="365736">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状态</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gridSpan="5">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ACTION</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cPr/>
                </a:tc>
                <a:tc hMerge="1">
                  <a:tcPr/>
                </a:tc>
                <a:tc hMerge="1">
                  <a:tcPr/>
                </a:tc>
                <a:tc hMerge="1">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GOTO</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cPr/>
                </a:tc>
                <a:tc hMerge="1">
                  <a:tcPr/>
                </a:tc>
              </a:tr>
              <a:tr h="433265">
                <a:tc vMerge="1">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a</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b</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c</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d</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E</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A</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B</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3657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0</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s2</a:t>
                      </a:r>
                      <a:endPar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s3</a:t>
                      </a:r>
                      <a:endPar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657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1</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rPr>
                        <a:t>acc</a:t>
                      </a:r>
                      <a:endParaRPr kumimoji="1" lang="en-US" altLang="zh-CN" sz="18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657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2</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s4</a:t>
                      </a:r>
                      <a:endPar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s10</a:t>
                      </a:r>
                      <a:endParaRPr kumimoji="1" lang="en-US"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4491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3</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s5</a:t>
                      </a:r>
                      <a:endPar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s11</a:t>
                      </a:r>
                      <a:endParaRPr kumimoji="1" lang="en-US"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657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4</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s4</a:t>
                      </a:r>
                      <a:endPar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s10</a:t>
                      </a:r>
                      <a:endParaRPr kumimoji="1" lang="en-US"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42057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5</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s5</a:t>
                      </a:r>
                      <a:endPar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s11</a:t>
                      </a:r>
                      <a:endParaRPr kumimoji="1" lang="en-US"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657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6</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657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7</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657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8</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657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9</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657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10</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657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11</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r>
            </a:tbl>
          </a:graphicData>
        </a:graphic>
      </p:graphicFrame>
      <p:sp>
        <p:nvSpPr>
          <p:cNvPr id="166035" name="Rectangle 163"/>
          <p:cNvSpPr/>
          <p:nvPr/>
        </p:nvSpPr>
        <p:spPr>
          <a:xfrm>
            <a:off x="3971925" y="3481388"/>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solidFill>
                  <a:schemeClr val="tx2"/>
                </a:solidFill>
                <a:latin typeface="Times New Roman" panose="02020603050405020304" pitchFamily="18" charset="0"/>
                <a:ea typeface="宋体" panose="02010600030101010101" pitchFamily="2" charset="-122"/>
              </a:rPr>
              <a:t>S’→·E  </a:t>
            </a:r>
            <a:r>
              <a:rPr lang="en-US" altLang="zh-CN" sz="2000" b="1" dirty="0">
                <a:solidFill>
                  <a:srgbClr val="FF0000"/>
                </a:solidFill>
                <a:latin typeface="Times New Roman" panose="02020603050405020304" pitchFamily="18" charset="0"/>
                <a:ea typeface="宋体" panose="02010600030101010101" pitchFamily="2" charset="-122"/>
              </a:rPr>
              <a:t> 0</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solidFill>
                  <a:schemeClr val="tx2"/>
                </a:solidFill>
                <a:latin typeface="Times New Roman" panose="02020603050405020304" pitchFamily="18" charset="0"/>
                <a:ea typeface="宋体" panose="02010600030101010101" pitchFamily="2" charset="-122"/>
              </a:rPr>
              <a:t>E →·aA</a:t>
            </a:r>
            <a:endParaRPr lang="en-US" altLang="zh-CN" sz="2000" b="1" dirty="0">
              <a:solidFill>
                <a:schemeClr val="tx2"/>
              </a:solidFill>
              <a:latin typeface="Times New Roman" panose="02020603050405020304" pitchFamily="18" charset="0"/>
              <a:ea typeface="宋体" panose="02010600030101010101" pitchFamily="2" charset="-122"/>
            </a:endParaRPr>
          </a:p>
          <a:p>
            <a:r>
              <a:rPr lang="en-US" altLang="zh-CN" sz="2000" b="1" dirty="0">
                <a:solidFill>
                  <a:schemeClr val="tx2"/>
                </a:solidFill>
                <a:latin typeface="Times New Roman" panose="02020603050405020304" pitchFamily="18" charset="0"/>
                <a:ea typeface="宋体" panose="02010600030101010101" pitchFamily="2" charset="-122"/>
              </a:rPr>
              <a:t>E →·bB</a:t>
            </a:r>
            <a:endParaRPr lang="en-US" altLang="zh-CN" sz="2000" b="1" dirty="0">
              <a:solidFill>
                <a:schemeClr val="tx2"/>
              </a:solidFill>
              <a:latin typeface="Times New Roman" panose="02020603050405020304" pitchFamily="18" charset="0"/>
              <a:ea typeface="宋体" panose="02010600030101010101" pitchFamily="2" charset="-122"/>
            </a:endParaRPr>
          </a:p>
        </p:txBody>
      </p:sp>
      <p:sp>
        <p:nvSpPr>
          <p:cNvPr id="166036" name="Rectangle 164"/>
          <p:cNvSpPr/>
          <p:nvPr/>
        </p:nvSpPr>
        <p:spPr>
          <a:xfrm>
            <a:off x="5876925" y="1447800"/>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A →c·A </a:t>
            </a:r>
            <a:r>
              <a:rPr lang="en-US" altLang="zh-CN" sz="2000" b="1" dirty="0">
                <a:solidFill>
                  <a:srgbClr val="FF0000"/>
                </a:solidFill>
                <a:latin typeface="Times New Roman" panose="02020603050405020304" pitchFamily="18" charset="0"/>
                <a:ea typeface="宋体" panose="02010600030101010101" pitchFamily="2" charset="-122"/>
              </a:rPr>
              <a:t>4</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A →·cA</a:t>
            </a:r>
            <a:endParaRPr lang="en-US" altLang="zh-CN" sz="2000" b="1" dirty="0">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A →·d</a:t>
            </a:r>
            <a:endParaRPr lang="en-US" altLang="zh-CN" sz="2000" b="1" dirty="0">
              <a:latin typeface="Times New Roman" panose="02020603050405020304" pitchFamily="18" charset="0"/>
              <a:ea typeface="宋体" panose="02010600030101010101" pitchFamily="2" charset="-122"/>
            </a:endParaRPr>
          </a:p>
        </p:txBody>
      </p:sp>
      <p:sp>
        <p:nvSpPr>
          <p:cNvPr id="166037" name="Rectangle 165"/>
          <p:cNvSpPr/>
          <p:nvPr/>
        </p:nvSpPr>
        <p:spPr>
          <a:xfrm>
            <a:off x="5876925" y="2566988"/>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E →a·A </a:t>
            </a:r>
            <a:r>
              <a:rPr lang="en-US" altLang="zh-CN" sz="2000" b="1" dirty="0">
                <a:solidFill>
                  <a:srgbClr val="FF0000"/>
                </a:solidFill>
                <a:latin typeface="Times New Roman" panose="02020603050405020304" pitchFamily="18" charset="0"/>
                <a:ea typeface="宋体" panose="02010600030101010101" pitchFamily="2" charset="-122"/>
              </a:rPr>
              <a:t>2</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A →·cA</a:t>
            </a:r>
            <a:endParaRPr lang="en-US" altLang="zh-CN" sz="2000" b="1" dirty="0">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A →·d</a:t>
            </a:r>
            <a:endParaRPr lang="en-US" altLang="zh-CN" sz="2000" b="1" dirty="0">
              <a:latin typeface="Times New Roman" panose="02020603050405020304" pitchFamily="18" charset="0"/>
              <a:ea typeface="宋体" panose="02010600030101010101" pitchFamily="2" charset="-122"/>
            </a:endParaRPr>
          </a:p>
        </p:txBody>
      </p:sp>
      <p:sp>
        <p:nvSpPr>
          <p:cNvPr id="166038" name="Rectangle 166"/>
          <p:cNvSpPr/>
          <p:nvPr/>
        </p:nvSpPr>
        <p:spPr>
          <a:xfrm>
            <a:off x="5876925" y="4471988"/>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E →b·B </a:t>
            </a:r>
            <a:r>
              <a:rPr lang="en-US" altLang="zh-CN" sz="2000" b="1" dirty="0">
                <a:solidFill>
                  <a:srgbClr val="FF0000"/>
                </a:solidFill>
                <a:latin typeface="Times New Roman" panose="02020603050405020304" pitchFamily="18" charset="0"/>
                <a:ea typeface="宋体" panose="02010600030101010101" pitchFamily="2" charset="-122"/>
              </a:rPr>
              <a:t>3</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B →·cB</a:t>
            </a:r>
            <a:endParaRPr lang="en-US" altLang="zh-CN" sz="2000" b="1" dirty="0">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B →·d</a:t>
            </a:r>
            <a:endParaRPr lang="en-US" altLang="zh-CN" sz="2000" b="1" dirty="0">
              <a:latin typeface="Times New Roman" panose="02020603050405020304" pitchFamily="18" charset="0"/>
              <a:ea typeface="宋体" panose="02010600030101010101" pitchFamily="2" charset="-122"/>
            </a:endParaRPr>
          </a:p>
        </p:txBody>
      </p:sp>
      <p:sp>
        <p:nvSpPr>
          <p:cNvPr id="166039" name="Rectangle 167"/>
          <p:cNvSpPr/>
          <p:nvPr/>
        </p:nvSpPr>
        <p:spPr>
          <a:xfrm>
            <a:off x="5876925" y="5691188"/>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B →c·B </a:t>
            </a:r>
            <a:r>
              <a:rPr lang="en-US" altLang="zh-CN" sz="2000" b="1" dirty="0">
                <a:solidFill>
                  <a:srgbClr val="FF0000"/>
                </a:solidFill>
                <a:latin typeface="Times New Roman" panose="02020603050405020304" pitchFamily="18" charset="0"/>
                <a:ea typeface="宋体" panose="02010600030101010101" pitchFamily="2" charset="-122"/>
              </a:rPr>
              <a:t>5</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B →·cB</a:t>
            </a:r>
            <a:endParaRPr lang="en-US" altLang="zh-CN" sz="2000" b="1" dirty="0">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E →·d</a:t>
            </a:r>
            <a:endParaRPr lang="en-US" altLang="zh-CN" sz="2000" b="1" dirty="0">
              <a:latin typeface="Times New Roman" panose="02020603050405020304" pitchFamily="18" charset="0"/>
              <a:ea typeface="宋体" panose="02010600030101010101" pitchFamily="2" charset="-122"/>
            </a:endParaRPr>
          </a:p>
        </p:txBody>
      </p:sp>
      <p:sp>
        <p:nvSpPr>
          <p:cNvPr id="166040" name="Rectangle 168"/>
          <p:cNvSpPr/>
          <p:nvPr/>
        </p:nvSpPr>
        <p:spPr>
          <a:xfrm>
            <a:off x="5876925" y="3790950"/>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S’→E·   </a:t>
            </a:r>
            <a:r>
              <a:rPr lang="en-US" altLang="zh-CN" sz="2000" b="1" dirty="0">
                <a:solidFill>
                  <a:srgbClr val="FF0000"/>
                </a:solidFill>
                <a:latin typeface="Times New Roman" panose="02020603050405020304" pitchFamily="18" charset="0"/>
                <a:ea typeface="宋体" panose="02010600030101010101" pitchFamily="2" charset="-122"/>
              </a:rPr>
              <a:t>1</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66041" name="Rectangle 169"/>
          <p:cNvSpPr/>
          <p:nvPr/>
        </p:nvSpPr>
        <p:spPr>
          <a:xfrm>
            <a:off x="7934325" y="1423988"/>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A →cA· </a:t>
            </a:r>
            <a:r>
              <a:rPr lang="en-US" altLang="zh-CN" sz="2000" b="1" dirty="0">
                <a:solidFill>
                  <a:srgbClr val="FF0000"/>
                </a:solidFill>
                <a:latin typeface="Times New Roman" panose="02020603050405020304" pitchFamily="18" charset="0"/>
                <a:ea typeface="宋体" panose="02010600030101010101" pitchFamily="2" charset="-122"/>
              </a:rPr>
              <a:t>8</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66042" name="Rectangle 170"/>
          <p:cNvSpPr/>
          <p:nvPr/>
        </p:nvSpPr>
        <p:spPr>
          <a:xfrm>
            <a:off x="7934325" y="2262188"/>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A →d· </a:t>
            </a:r>
            <a:r>
              <a:rPr lang="en-US" altLang="zh-CN" sz="2000" b="1" dirty="0">
                <a:solidFill>
                  <a:srgbClr val="FF0000"/>
                </a:solidFill>
                <a:latin typeface="Times New Roman" panose="02020603050405020304" pitchFamily="18" charset="0"/>
                <a:ea typeface="宋体" panose="02010600030101010101" pitchFamily="2" charset="-122"/>
              </a:rPr>
              <a:t>10</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66043" name="Rectangle 171"/>
          <p:cNvSpPr/>
          <p:nvPr/>
        </p:nvSpPr>
        <p:spPr>
          <a:xfrm>
            <a:off x="7934325" y="3100388"/>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E →aA· </a:t>
            </a:r>
            <a:r>
              <a:rPr lang="en-US" altLang="zh-CN" sz="2000" b="1" dirty="0">
                <a:solidFill>
                  <a:srgbClr val="FF0000"/>
                </a:solidFill>
                <a:latin typeface="Times New Roman" panose="02020603050405020304" pitchFamily="18" charset="0"/>
                <a:ea typeface="宋体" panose="02010600030101010101" pitchFamily="2" charset="-122"/>
              </a:rPr>
              <a:t> 6</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66044" name="Rectangle 172"/>
          <p:cNvSpPr/>
          <p:nvPr/>
        </p:nvSpPr>
        <p:spPr>
          <a:xfrm>
            <a:off x="7934325" y="4471988"/>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E →bB·</a:t>
            </a:r>
            <a:r>
              <a:rPr lang="en-US" altLang="zh-CN" sz="2000" b="1" dirty="0">
                <a:solidFill>
                  <a:srgbClr val="FF0000"/>
                </a:solidFill>
                <a:latin typeface="Times New Roman" panose="02020603050405020304" pitchFamily="18" charset="0"/>
                <a:ea typeface="宋体" panose="02010600030101010101" pitchFamily="2" charset="-122"/>
              </a:rPr>
              <a:t>7</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66045" name="Rectangle 173"/>
          <p:cNvSpPr/>
          <p:nvPr/>
        </p:nvSpPr>
        <p:spPr>
          <a:xfrm>
            <a:off x="7934325" y="5310188"/>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B →d· </a:t>
            </a:r>
            <a:r>
              <a:rPr lang="en-US" altLang="zh-CN" sz="2000" b="1" dirty="0">
                <a:solidFill>
                  <a:srgbClr val="FF0000"/>
                </a:solidFill>
                <a:latin typeface="Times New Roman" panose="02020603050405020304" pitchFamily="18" charset="0"/>
                <a:ea typeface="宋体" panose="02010600030101010101" pitchFamily="2" charset="-122"/>
              </a:rPr>
              <a:t>11</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66046" name="Rectangle 174"/>
          <p:cNvSpPr/>
          <p:nvPr/>
        </p:nvSpPr>
        <p:spPr>
          <a:xfrm>
            <a:off x="7934325" y="6148388"/>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B →cB· </a:t>
            </a:r>
            <a:r>
              <a:rPr lang="en-US" altLang="zh-CN" sz="2000" b="1" dirty="0">
                <a:solidFill>
                  <a:srgbClr val="FF0000"/>
                </a:solidFill>
                <a:latin typeface="Times New Roman" panose="02020603050405020304" pitchFamily="18" charset="0"/>
                <a:ea typeface="宋体" panose="02010600030101010101" pitchFamily="2" charset="-122"/>
              </a:rPr>
              <a:t>9</a:t>
            </a:r>
            <a:endParaRPr lang="en-US" altLang="zh-CN" sz="2000" b="1" dirty="0">
              <a:solidFill>
                <a:srgbClr val="FF0000"/>
              </a:solidFill>
              <a:latin typeface="Times New Roman" panose="02020603050405020304" pitchFamily="18" charset="0"/>
              <a:ea typeface="宋体" panose="02010600030101010101" pitchFamily="2" charset="-122"/>
            </a:endParaRPr>
          </a:p>
        </p:txBody>
      </p:sp>
      <p:cxnSp>
        <p:nvCxnSpPr>
          <p:cNvPr id="166047" name="AutoShape 175"/>
          <p:cNvCxnSpPr>
            <a:stCxn id="166035" idx="3"/>
            <a:endCxn id="166040" idx="1"/>
          </p:cNvCxnSpPr>
          <p:nvPr/>
        </p:nvCxnSpPr>
        <p:spPr>
          <a:xfrm>
            <a:off x="5114925" y="3938588"/>
            <a:ext cx="762000" cy="4762"/>
          </a:xfrm>
          <a:prstGeom prst="curvedConnector3">
            <a:avLst>
              <a:gd name="adj1" fmla="val 50000"/>
            </a:avLst>
          </a:prstGeom>
          <a:ln w="9525" cap="flat" cmpd="sng">
            <a:solidFill>
              <a:schemeClr val="tx1"/>
            </a:solidFill>
            <a:prstDash val="solid"/>
            <a:round/>
            <a:headEnd type="none" w="med" len="med"/>
            <a:tailEnd type="triangle" w="med" len="med"/>
          </a:ln>
        </p:spPr>
      </p:cxnSp>
      <p:cxnSp>
        <p:nvCxnSpPr>
          <p:cNvPr id="166048" name="AutoShape 176"/>
          <p:cNvCxnSpPr>
            <a:stCxn id="166037" idx="1"/>
            <a:endCxn id="166036" idx="1"/>
          </p:cNvCxnSpPr>
          <p:nvPr/>
        </p:nvCxnSpPr>
        <p:spPr>
          <a:xfrm rot="-10800000" flipH="1">
            <a:off x="5876925" y="1905000"/>
            <a:ext cx="1588" cy="1119188"/>
          </a:xfrm>
          <a:prstGeom prst="bentConnector3">
            <a:avLst>
              <a:gd name="adj1" fmla="val -14400000"/>
            </a:avLst>
          </a:prstGeom>
          <a:ln w="9525" cap="flat" cmpd="sng">
            <a:solidFill>
              <a:schemeClr val="tx1"/>
            </a:solidFill>
            <a:prstDash val="solid"/>
            <a:miter/>
            <a:headEnd type="none" w="med" len="med"/>
            <a:tailEnd type="triangle" w="med" len="med"/>
          </a:ln>
        </p:spPr>
      </p:cxnSp>
      <p:cxnSp>
        <p:nvCxnSpPr>
          <p:cNvPr id="166049" name="AutoShape 177"/>
          <p:cNvCxnSpPr>
            <a:stCxn id="166035" idx="3"/>
            <a:endCxn id="166037" idx="1"/>
          </p:cNvCxnSpPr>
          <p:nvPr/>
        </p:nvCxnSpPr>
        <p:spPr>
          <a:xfrm flipV="1">
            <a:off x="5114925" y="3024188"/>
            <a:ext cx="762000" cy="914400"/>
          </a:xfrm>
          <a:prstGeom prst="straightConnector1">
            <a:avLst/>
          </a:prstGeom>
          <a:ln w="9525" cap="flat" cmpd="sng">
            <a:solidFill>
              <a:schemeClr val="tx1"/>
            </a:solidFill>
            <a:prstDash val="solid"/>
            <a:round/>
            <a:headEnd type="none" w="med" len="med"/>
            <a:tailEnd type="triangle" w="med" len="med"/>
          </a:ln>
        </p:spPr>
      </p:cxnSp>
      <p:cxnSp>
        <p:nvCxnSpPr>
          <p:cNvPr id="166050" name="AutoShape 178"/>
          <p:cNvCxnSpPr>
            <a:stCxn id="166035" idx="3"/>
            <a:endCxn id="166038" idx="1"/>
          </p:cNvCxnSpPr>
          <p:nvPr/>
        </p:nvCxnSpPr>
        <p:spPr>
          <a:xfrm>
            <a:off x="5114925" y="3938588"/>
            <a:ext cx="762000" cy="990600"/>
          </a:xfrm>
          <a:prstGeom prst="straightConnector1">
            <a:avLst/>
          </a:prstGeom>
          <a:ln w="9525" cap="flat" cmpd="sng">
            <a:solidFill>
              <a:schemeClr val="tx1"/>
            </a:solidFill>
            <a:prstDash val="solid"/>
            <a:round/>
            <a:headEnd type="none" w="med" len="med"/>
            <a:tailEnd type="triangle" w="med" len="med"/>
          </a:ln>
        </p:spPr>
      </p:cxnSp>
      <p:cxnSp>
        <p:nvCxnSpPr>
          <p:cNvPr id="166051" name="AutoShape 179"/>
          <p:cNvCxnSpPr>
            <a:stCxn id="166038" idx="1"/>
            <a:endCxn id="166039" idx="1"/>
          </p:cNvCxnSpPr>
          <p:nvPr/>
        </p:nvCxnSpPr>
        <p:spPr>
          <a:xfrm rot="10800000" flipH="1" flipV="1">
            <a:off x="5876925" y="4929188"/>
            <a:ext cx="1588" cy="1219200"/>
          </a:xfrm>
          <a:prstGeom prst="bentConnector3">
            <a:avLst>
              <a:gd name="adj1" fmla="val -14400000"/>
            </a:avLst>
          </a:prstGeom>
          <a:ln w="9525" cap="flat" cmpd="sng">
            <a:solidFill>
              <a:schemeClr val="tx1"/>
            </a:solidFill>
            <a:prstDash val="solid"/>
            <a:miter/>
            <a:headEnd type="none" w="med" len="med"/>
            <a:tailEnd type="triangle" w="med" len="med"/>
          </a:ln>
        </p:spPr>
      </p:cxnSp>
      <p:cxnSp>
        <p:nvCxnSpPr>
          <p:cNvPr id="166052" name="AutoShape 180"/>
          <p:cNvCxnSpPr>
            <a:stCxn id="166036" idx="3"/>
            <a:endCxn id="166041" idx="1"/>
          </p:cNvCxnSpPr>
          <p:nvPr/>
        </p:nvCxnSpPr>
        <p:spPr>
          <a:xfrm flipV="1">
            <a:off x="7019925" y="1576388"/>
            <a:ext cx="914400" cy="328612"/>
          </a:xfrm>
          <a:prstGeom prst="straightConnector1">
            <a:avLst/>
          </a:prstGeom>
          <a:ln w="9525" cap="flat" cmpd="sng">
            <a:solidFill>
              <a:schemeClr val="tx1"/>
            </a:solidFill>
            <a:prstDash val="solid"/>
            <a:round/>
            <a:headEnd type="none" w="med" len="med"/>
            <a:tailEnd type="triangle" w="med" len="med"/>
          </a:ln>
        </p:spPr>
      </p:cxnSp>
      <p:cxnSp>
        <p:nvCxnSpPr>
          <p:cNvPr id="166053" name="AutoShape 181"/>
          <p:cNvCxnSpPr>
            <a:stCxn id="166036" idx="3"/>
            <a:endCxn id="166042" idx="1"/>
          </p:cNvCxnSpPr>
          <p:nvPr/>
        </p:nvCxnSpPr>
        <p:spPr>
          <a:xfrm>
            <a:off x="7019925" y="1905000"/>
            <a:ext cx="914400" cy="509588"/>
          </a:xfrm>
          <a:prstGeom prst="straightConnector1">
            <a:avLst/>
          </a:prstGeom>
          <a:ln w="9525" cap="flat" cmpd="sng">
            <a:solidFill>
              <a:schemeClr val="tx1"/>
            </a:solidFill>
            <a:prstDash val="solid"/>
            <a:round/>
            <a:headEnd type="none" w="med" len="med"/>
            <a:tailEnd type="triangle" w="med" len="med"/>
          </a:ln>
        </p:spPr>
      </p:cxnSp>
      <p:cxnSp>
        <p:nvCxnSpPr>
          <p:cNvPr id="166054" name="AutoShape 182"/>
          <p:cNvCxnSpPr>
            <a:stCxn id="166037" idx="3"/>
            <a:endCxn id="166042" idx="1"/>
          </p:cNvCxnSpPr>
          <p:nvPr/>
        </p:nvCxnSpPr>
        <p:spPr>
          <a:xfrm flipV="1">
            <a:off x="7019925" y="2414588"/>
            <a:ext cx="914400" cy="609600"/>
          </a:xfrm>
          <a:prstGeom prst="straightConnector1">
            <a:avLst/>
          </a:prstGeom>
          <a:ln w="9525" cap="flat" cmpd="sng">
            <a:solidFill>
              <a:schemeClr val="tx1"/>
            </a:solidFill>
            <a:prstDash val="solid"/>
            <a:round/>
            <a:headEnd type="none" w="med" len="med"/>
            <a:tailEnd type="triangle" w="med" len="med"/>
          </a:ln>
        </p:spPr>
      </p:cxnSp>
      <p:cxnSp>
        <p:nvCxnSpPr>
          <p:cNvPr id="166055" name="AutoShape 183"/>
          <p:cNvCxnSpPr>
            <a:stCxn id="166037" idx="3"/>
            <a:endCxn id="166043" idx="1"/>
          </p:cNvCxnSpPr>
          <p:nvPr/>
        </p:nvCxnSpPr>
        <p:spPr>
          <a:xfrm>
            <a:off x="7019925" y="3024188"/>
            <a:ext cx="914400" cy="228600"/>
          </a:xfrm>
          <a:prstGeom prst="straightConnector1">
            <a:avLst/>
          </a:prstGeom>
          <a:ln w="9525" cap="flat" cmpd="sng">
            <a:solidFill>
              <a:schemeClr val="tx1"/>
            </a:solidFill>
            <a:prstDash val="solid"/>
            <a:round/>
            <a:headEnd type="none" w="med" len="med"/>
            <a:tailEnd type="triangle" w="med" len="med"/>
          </a:ln>
        </p:spPr>
      </p:cxnSp>
      <p:cxnSp>
        <p:nvCxnSpPr>
          <p:cNvPr id="166056" name="AutoShape 184"/>
          <p:cNvCxnSpPr>
            <a:stCxn id="166038" idx="3"/>
            <a:endCxn id="166044" idx="1"/>
          </p:cNvCxnSpPr>
          <p:nvPr/>
        </p:nvCxnSpPr>
        <p:spPr>
          <a:xfrm flipV="1">
            <a:off x="7019925" y="4624388"/>
            <a:ext cx="914400" cy="304800"/>
          </a:xfrm>
          <a:prstGeom prst="straightConnector1">
            <a:avLst/>
          </a:prstGeom>
          <a:ln w="9525" cap="flat" cmpd="sng">
            <a:solidFill>
              <a:schemeClr val="tx1"/>
            </a:solidFill>
            <a:prstDash val="solid"/>
            <a:round/>
            <a:headEnd type="none" w="med" len="med"/>
            <a:tailEnd type="triangle" w="med" len="med"/>
          </a:ln>
        </p:spPr>
      </p:cxnSp>
      <p:cxnSp>
        <p:nvCxnSpPr>
          <p:cNvPr id="166057" name="AutoShape 185"/>
          <p:cNvCxnSpPr>
            <a:stCxn id="166038" idx="3"/>
            <a:endCxn id="166045" idx="1"/>
          </p:cNvCxnSpPr>
          <p:nvPr/>
        </p:nvCxnSpPr>
        <p:spPr>
          <a:xfrm>
            <a:off x="7019925" y="4929188"/>
            <a:ext cx="914400" cy="533400"/>
          </a:xfrm>
          <a:prstGeom prst="straightConnector1">
            <a:avLst/>
          </a:prstGeom>
          <a:ln w="9525" cap="flat" cmpd="sng">
            <a:solidFill>
              <a:schemeClr val="tx1"/>
            </a:solidFill>
            <a:prstDash val="solid"/>
            <a:round/>
            <a:headEnd type="none" w="med" len="med"/>
            <a:tailEnd type="triangle" w="med" len="med"/>
          </a:ln>
        </p:spPr>
      </p:cxnSp>
      <p:cxnSp>
        <p:nvCxnSpPr>
          <p:cNvPr id="166058" name="AutoShape 186"/>
          <p:cNvCxnSpPr>
            <a:stCxn id="166039" idx="3"/>
            <a:endCxn id="166045" idx="1"/>
          </p:cNvCxnSpPr>
          <p:nvPr/>
        </p:nvCxnSpPr>
        <p:spPr>
          <a:xfrm flipV="1">
            <a:off x="7019925" y="5462588"/>
            <a:ext cx="914400" cy="685800"/>
          </a:xfrm>
          <a:prstGeom prst="straightConnector1">
            <a:avLst/>
          </a:prstGeom>
          <a:ln w="9525" cap="flat" cmpd="sng">
            <a:solidFill>
              <a:schemeClr val="tx1"/>
            </a:solidFill>
            <a:prstDash val="solid"/>
            <a:round/>
            <a:headEnd type="none" w="med" len="med"/>
            <a:tailEnd type="triangle" w="med" len="med"/>
          </a:ln>
        </p:spPr>
      </p:cxnSp>
      <p:cxnSp>
        <p:nvCxnSpPr>
          <p:cNvPr id="166059" name="AutoShape 187"/>
          <p:cNvCxnSpPr>
            <a:stCxn id="166039" idx="3"/>
            <a:endCxn id="166046" idx="1"/>
          </p:cNvCxnSpPr>
          <p:nvPr/>
        </p:nvCxnSpPr>
        <p:spPr>
          <a:xfrm>
            <a:off x="7019925" y="6148388"/>
            <a:ext cx="914400" cy="152400"/>
          </a:xfrm>
          <a:prstGeom prst="straightConnector1">
            <a:avLst/>
          </a:prstGeom>
          <a:ln w="9525" cap="flat" cmpd="sng">
            <a:solidFill>
              <a:schemeClr val="tx1"/>
            </a:solidFill>
            <a:prstDash val="solid"/>
            <a:round/>
            <a:headEnd type="none" w="med" len="med"/>
            <a:tailEnd type="triangle" w="med" len="med"/>
          </a:ln>
        </p:spPr>
      </p:cxnSp>
      <p:sp>
        <p:nvSpPr>
          <p:cNvPr id="166060" name="Text Box 188"/>
          <p:cNvSpPr txBox="1"/>
          <p:nvPr/>
        </p:nvSpPr>
        <p:spPr>
          <a:xfrm>
            <a:off x="5191125" y="3176588"/>
            <a:ext cx="304800" cy="519112"/>
          </a:xfrm>
          <a:prstGeom prst="rect">
            <a:avLst/>
          </a:prstGeom>
          <a:noFill/>
          <a:ln w="9525">
            <a:noFill/>
          </a:ln>
        </p:spPr>
        <p:txBody>
          <a:bodyPr anchor="t" anchorCtr="0">
            <a:spAutoFit/>
          </a:bodyPr>
          <a:p>
            <a:pPr>
              <a:spcBef>
                <a:spcPct val="50000"/>
              </a:spcBef>
            </a:pP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166061" name="Text Box 189"/>
          <p:cNvSpPr txBox="1"/>
          <p:nvPr/>
        </p:nvSpPr>
        <p:spPr>
          <a:xfrm>
            <a:off x="5372100" y="3552825"/>
            <a:ext cx="381000" cy="457200"/>
          </a:xfrm>
          <a:prstGeom prst="rect">
            <a:avLst/>
          </a:prstGeom>
          <a:noFill/>
          <a:ln w="9525">
            <a:noFill/>
          </a:ln>
        </p:spPr>
        <p:txBody>
          <a:bodyPr anchor="t" anchorCtr="0">
            <a:spAutoFit/>
          </a:bodyPr>
          <a:p>
            <a:pPr algn="ctr">
              <a:spcBef>
                <a:spcPct val="50000"/>
              </a:spcBef>
            </a:pPr>
            <a:r>
              <a:rPr lang="en-US" altLang="zh-CN" dirty="0">
                <a:solidFill>
                  <a:srgbClr val="FF0000"/>
                </a:solidFill>
                <a:latin typeface="Times New Roman" panose="02020603050405020304" pitchFamily="18" charset="0"/>
                <a:ea typeface="宋体" panose="02010600030101010101" pitchFamily="2" charset="-122"/>
              </a:rPr>
              <a:t>E</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6062" name="Text Box 190"/>
          <p:cNvSpPr txBox="1"/>
          <p:nvPr/>
        </p:nvSpPr>
        <p:spPr>
          <a:xfrm>
            <a:off x="5267325" y="4257675"/>
            <a:ext cx="3048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6063" name="Text Box 191"/>
          <p:cNvSpPr txBox="1"/>
          <p:nvPr/>
        </p:nvSpPr>
        <p:spPr>
          <a:xfrm>
            <a:off x="5343525" y="5233988"/>
            <a:ext cx="5334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6064" name="Text Box 192"/>
          <p:cNvSpPr txBox="1"/>
          <p:nvPr/>
        </p:nvSpPr>
        <p:spPr>
          <a:xfrm>
            <a:off x="7248525" y="1347788"/>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A</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6065" name="Text Box 193"/>
          <p:cNvSpPr txBox="1"/>
          <p:nvPr/>
        </p:nvSpPr>
        <p:spPr>
          <a:xfrm>
            <a:off x="7400925" y="1804988"/>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6066" name="Text Box 194"/>
          <p:cNvSpPr txBox="1"/>
          <p:nvPr/>
        </p:nvSpPr>
        <p:spPr>
          <a:xfrm>
            <a:off x="7096125" y="2414588"/>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6067" name="Text Box 195"/>
          <p:cNvSpPr txBox="1"/>
          <p:nvPr/>
        </p:nvSpPr>
        <p:spPr>
          <a:xfrm>
            <a:off x="7400925" y="4852988"/>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6068" name="Text Box 196"/>
          <p:cNvSpPr txBox="1"/>
          <p:nvPr/>
        </p:nvSpPr>
        <p:spPr>
          <a:xfrm>
            <a:off x="7096125" y="5538788"/>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6069" name="Text Box 197"/>
          <p:cNvSpPr txBox="1"/>
          <p:nvPr/>
        </p:nvSpPr>
        <p:spPr>
          <a:xfrm>
            <a:off x="7324725" y="4319588"/>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6070" name="Text Box 198"/>
          <p:cNvSpPr txBox="1"/>
          <p:nvPr/>
        </p:nvSpPr>
        <p:spPr>
          <a:xfrm>
            <a:off x="7477125" y="5843588"/>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6071" name="Text Box 199"/>
          <p:cNvSpPr txBox="1"/>
          <p:nvPr/>
        </p:nvSpPr>
        <p:spPr>
          <a:xfrm>
            <a:off x="5343525" y="2185988"/>
            <a:ext cx="304800" cy="519112"/>
          </a:xfrm>
          <a:prstGeom prst="rect">
            <a:avLst/>
          </a:prstGeom>
          <a:noFill/>
          <a:ln w="9525">
            <a:noFill/>
          </a:ln>
        </p:spPr>
        <p:txBody>
          <a:bodyPr anchor="t" anchorCtr="0">
            <a:spAutoFit/>
          </a:bodyPr>
          <a:p>
            <a:pPr>
              <a:spcBef>
                <a:spcPct val="50000"/>
              </a:spcBef>
            </a:pPr>
            <a:r>
              <a:rPr lang="en-US" altLang="zh-CN" sz="2800" dirty="0">
                <a:solidFill>
                  <a:srgbClr val="FF0000"/>
                </a:solidFill>
                <a:latin typeface="Times New Roman" panose="02020603050405020304" pitchFamily="18" charset="0"/>
                <a:ea typeface="宋体" panose="02010600030101010101" pitchFamily="2" charset="-122"/>
              </a:rPr>
              <a:t>c</a:t>
            </a:r>
            <a:endParaRPr lang="en-US" altLang="zh-CN" sz="2800" dirty="0">
              <a:solidFill>
                <a:srgbClr val="FF0000"/>
              </a:solidFill>
              <a:latin typeface="Times New Roman" panose="02020603050405020304" pitchFamily="18" charset="0"/>
              <a:ea typeface="宋体" panose="02010600030101010101" pitchFamily="2" charset="-122"/>
            </a:endParaRPr>
          </a:p>
        </p:txBody>
      </p:sp>
      <p:cxnSp>
        <p:nvCxnSpPr>
          <p:cNvPr id="166072" name="AutoShape 200"/>
          <p:cNvCxnSpPr>
            <a:stCxn id="166036" idx="0"/>
            <a:endCxn id="166036" idx="1"/>
          </p:cNvCxnSpPr>
          <p:nvPr/>
        </p:nvCxnSpPr>
        <p:spPr>
          <a:xfrm rot="-5400000" flipH="1" flipV="1">
            <a:off x="5934075" y="1390650"/>
            <a:ext cx="457200" cy="571500"/>
          </a:xfrm>
          <a:prstGeom prst="curvedConnector4">
            <a:avLst>
              <a:gd name="adj1" fmla="val -50000"/>
              <a:gd name="adj2" fmla="val 140000"/>
            </a:avLst>
          </a:prstGeom>
          <a:ln w="9525" cap="flat" cmpd="sng">
            <a:solidFill>
              <a:schemeClr val="tx1"/>
            </a:solidFill>
            <a:prstDash val="solid"/>
            <a:round/>
            <a:headEnd type="none" w="med" len="med"/>
            <a:tailEnd type="triangle" w="med" len="med"/>
          </a:ln>
        </p:spPr>
      </p:cxnSp>
      <p:sp>
        <p:nvSpPr>
          <p:cNvPr id="166073" name="Text Box 201"/>
          <p:cNvSpPr txBox="1"/>
          <p:nvPr/>
        </p:nvSpPr>
        <p:spPr>
          <a:xfrm>
            <a:off x="5495925" y="1042988"/>
            <a:ext cx="304800" cy="519112"/>
          </a:xfrm>
          <a:prstGeom prst="rect">
            <a:avLst/>
          </a:prstGeom>
          <a:noFill/>
          <a:ln w="9525">
            <a:noFill/>
          </a:ln>
        </p:spPr>
        <p:txBody>
          <a:bodyPr anchor="t" anchorCtr="0">
            <a:spAutoFit/>
          </a:bodyPr>
          <a:p>
            <a:pPr>
              <a:spcBef>
                <a:spcPct val="50000"/>
              </a:spcBef>
            </a:pPr>
            <a:r>
              <a:rPr lang="en-US" altLang="zh-CN" sz="2800" dirty="0">
                <a:solidFill>
                  <a:srgbClr val="FF0000"/>
                </a:solidFill>
                <a:latin typeface="Times New Roman" panose="02020603050405020304" pitchFamily="18" charset="0"/>
                <a:ea typeface="宋体" panose="02010600030101010101" pitchFamily="2" charset="-122"/>
              </a:rPr>
              <a:t>c</a:t>
            </a:r>
            <a:endParaRPr lang="en-US" altLang="zh-CN" sz="2800" dirty="0">
              <a:solidFill>
                <a:srgbClr val="FF0000"/>
              </a:solidFill>
              <a:latin typeface="Times New Roman" panose="02020603050405020304" pitchFamily="18" charset="0"/>
              <a:ea typeface="宋体" panose="02010600030101010101" pitchFamily="2" charset="-122"/>
            </a:endParaRPr>
          </a:p>
        </p:txBody>
      </p:sp>
      <p:cxnSp>
        <p:nvCxnSpPr>
          <p:cNvPr id="166074" name="AutoShape 202"/>
          <p:cNvCxnSpPr>
            <a:stCxn id="166039" idx="2"/>
            <a:endCxn id="166039" idx="1"/>
          </p:cNvCxnSpPr>
          <p:nvPr/>
        </p:nvCxnSpPr>
        <p:spPr>
          <a:xfrm rot="-5400000" flipV="1">
            <a:off x="5934075" y="6091238"/>
            <a:ext cx="457200" cy="571500"/>
          </a:xfrm>
          <a:prstGeom prst="curvedConnector4">
            <a:avLst>
              <a:gd name="adj1" fmla="val -50000"/>
              <a:gd name="adj2" fmla="val 140000"/>
            </a:avLst>
          </a:prstGeom>
          <a:ln w="9525" cap="flat" cmpd="sng">
            <a:solidFill>
              <a:schemeClr val="tx1"/>
            </a:solidFill>
            <a:prstDash val="solid"/>
            <a:round/>
            <a:headEnd type="none" w="med" len="med"/>
            <a:tailEnd type="triangle" w="med" len="med"/>
          </a:ln>
        </p:spPr>
      </p:cxnSp>
      <p:sp>
        <p:nvSpPr>
          <p:cNvPr id="166075" name="Text Box 192"/>
          <p:cNvSpPr txBox="1"/>
          <p:nvPr/>
        </p:nvSpPr>
        <p:spPr>
          <a:xfrm>
            <a:off x="7235825" y="3043238"/>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A</a:t>
            </a:r>
            <a:endParaRPr lang="en-US" altLang="zh-CN"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3" name="Rectangle 2"/>
          <p:cNvSpPr>
            <a:spLocks noGrp="1"/>
          </p:cNvSpPr>
          <p:nvPr>
            <p:ph type="title"/>
          </p:nvPr>
        </p:nvSpPr>
        <p:spPr>
          <a:xfrm>
            <a:off x="381000" y="152400"/>
            <a:ext cx="8229600" cy="1143000"/>
          </a:xfrm>
        </p:spPr>
        <p:txBody>
          <a:bodyPr vert="horz" wrap="square" lIns="91440" tIns="45720" rIns="91440" bIns="45720" anchor="ctr" anchorCtr="0"/>
          <a:p>
            <a:pPr eaLnBrk="1" hangingPunct="1"/>
            <a:r>
              <a:rPr lang="en-US" altLang="zh-CN" sz="3200" u="sng" dirty="0">
                <a:solidFill>
                  <a:srgbClr val="FF0000"/>
                </a:solidFill>
              </a:rPr>
              <a:t>5.3.2 LR(0)</a:t>
            </a:r>
            <a:r>
              <a:rPr lang="zh-CN" altLang="en-US" sz="3200" u="sng" dirty="0">
                <a:solidFill>
                  <a:srgbClr val="FF0000"/>
                </a:solidFill>
              </a:rPr>
              <a:t>项目集族和</a:t>
            </a:r>
            <a:r>
              <a:rPr lang="en-US" altLang="zh-CN" sz="3200" u="sng" dirty="0">
                <a:solidFill>
                  <a:srgbClr val="FF0000"/>
                </a:solidFill>
              </a:rPr>
              <a:t>LR(0)</a:t>
            </a:r>
            <a:r>
              <a:rPr lang="zh-CN" altLang="en-US" sz="3200" u="sng" dirty="0">
                <a:solidFill>
                  <a:srgbClr val="FF0000"/>
                </a:solidFill>
              </a:rPr>
              <a:t>分析表的构造</a:t>
            </a:r>
            <a:r>
              <a:rPr lang="en-US" altLang="zh-CN" sz="3200" u="sng" dirty="0">
                <a:solidFill>
                  <a:srgbClr val="FF0000"/>
                </a:solidFill>
              </a:rPr>
              <a:t>(8)</a:t>
            </a:r>
            <a:br>
              <a:rPr lang="en-US" altLang="zh-CN" sz="3200" u="sng" dirty="0">
                <a:solidFill>
                  <a:srgbClr val="FF0000"/>
                </a:solidFill>
              </a:rPr>
            </a:br>
            <a:r>
              <a:rPr lang="en-US" altLang="zh-CN" sz="3200" u="sng" dirty="0">
                <a:solidFill>
                  <a:srgbClr val="FF0000"/>
                </a:solidFill>
              </a:rPr>
              <a:t> </a:t>
            </a:r>
            <a:r>
              <a:rPr lang="en-US" altLang="zh-CN" sz="3200" dirty="0">
                <a:solidFill>
                  <a:srgbClr val="000099"/>
                </a:solidFill>
              </a:rPr>
              <a:t>(</a:t>
            </a:r>
            <a:r>
              <a:rPr lang="zh-CN" altLang="en-US" sz="3200" dirty="0">
                <a:solidFill>
                  <a:srgbClr val="000099"/>
                </a:solidFill>
              </a:rPr>
              <a:t>一</a:t>
            </a:r>
            <a:r>
              <a:rPr lang="en-US" altLang="zh-CN" sz="3200" dirty="0">
                <a:solidFill>
                  <a:srgbClr val="000099"/>
                </a:solidFill>
              </a:rPr>
              <a:t>) </a:t>
            </a:r>
            <a:r>
              <a:rPr lang="zh-CN" altLang="en-US" sz="3200" dirty="0">
                <a:solidFill>
                  <a:srgbClr val="000099"/>
                </a:solidFill>
              </a:rPr>
              <a:t>构造识别</a:t>
            </a:r>
            <a:r>
              <a:rPr lang="en-US" altLang="zh-CN" sz="3200" dirty="0">
                <a:solidFill>
                  <a:srgbClr val="000099"/>
                </a:solidFill>
              </a:rPr>
              <a:t>G</a:t>
            </a:r>
            <a:r>
              <a:rPr lang="zh-CN" altLang="en-US" sz="3200" dirty="0">
                <a:solidFill>
                  <a:srgbClr val="000099"/>
                </a:solidFill>
              </a:rPr>
              <a:t>所有活前缀的有限自动机</a:t>
            </a:r>
            <a:r>
              <a:rPr lang="en-US" altLang="zh-CN" sz="3200" dirty="0">
                <a:solidFill>
                  <a:srgbClr val="000099"/>
                </a:solidFill>
              </a:rPr>
              <a:t>(7)</a:t>
            </a:r>
            <a:endParaRPr lang="en-US" altLang="zh-CN" sz="3200" dirty="0">
              <a:solidFill>
                <a:srgbClr val="000099"/>
              </a:solidFill>
            </a:endParaRPr>
          </a:p>
        </p:txBody>
      </p:sp>
      <p:sp>
        <p:nvSpPr>
          <p:cNvPr id="91139" name="Rectangle 3"/>
          <p:cNvSpPr>
            <a:spLocks noGrp="1" noChangeArrowheads="1"/>
          </p:cNvSpPr>
          <p:nvPr>
            <p:ph idx="1"/>
          </p:nvPr>
        </p:nvSpPr>
        <p:spPr>
          <a:xfrm>
            <a:off x="257175" y="1295400"/>
            <a:ext cx="8505825" cy="5181600"/>
          </a:xfrm>
          <a:ln>
            <a:solidFill>
              <a:srgbClr val="FFCC00"/>
            </a:solid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拓广文法</a:t>
            </a:r>
            <a:endParaRPr kumimoji="1" lang="zh-CN" altLang="en-US" sz="32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    </a:t>
            </a:r>
            <a:r>
              <a:rPr kumimoji="1" lang="en-US" altLang="zh-CN" sz="3200" b="0" i="0" u="none" strike="noStrike" kern="0" cap="none" spc="0" normalizeH="0" baseline="0" noProof="0" dirty="0">
                <a:ln>
                  <a:noFill/>
                </a:ln>
                <a:solidFill>
                  <a:srgbClr val="000099"/>
                </a:solidFill>
                <a:effectLst/>
                <a:uLnTx/>
                <a:uFillTx/>
                <a:latin typeface="+mn-lt"/>
                <a:ea typeface="+mn-ea"/>
                <a:cs typeface="+mn-cs"/>
              </a:rPr>
              <a:t>G(S)</a:t>
            </a:r>
            <a:r>
              <a:rPr kumimoji="1" lang="zh-CN" altLang="en-US" sz="3200" b="0" i="0" u="none" strike="noStrike" kern="0" cap="none" spc="0" normalizeH="0" baseline="0" noProof="0" dirty="0">
                <a:ln>
                  <a:noFill/>
                </a:ln>
                <a:solidFill>
                  <a:srgbClr val="000099"/>
                </a:solidFill>
                <a:effectLst/>
                <a:uLnTx/>
                <a:uFillTx/>
                <a:latin typeface="+mn-lt"/>
                <a:ea typeface="+mn-ea"/>
                <a:cs typeface="+mn-cs"/>
              </a:rPr>
              <a:t>拓广为</a:t>
            </a:r>
            <a:r>
              <a:rPr kumimoji="1" lang="en-US" altLang="zh-CN" sz="3200" b="0" i="0" u="none" strike="noStrike" kern="0" cap="none" spc="0" normalizeH="0" baseline="0" noProof="0" dirty="0">
                <a:ln>
                  <a:noFill/>
                </a:ln>
                <a:solidFill>
                  <a:srgbClr val="000099"/>
                </a:solidFill>
                <a:effectLst/>
                <a:uLnTx/>
                <a:uFillTx/>
                <a:latin typeface="+mn-lt"/>
                <a:ea typeface="+mn-ea"/>
                <a:cs typeface="+mn-cs"/>
              </a:rPr>
              <a:t>G’(S’)</a:t>
            </a:r>
            <a:r>
              <a:rPr kumimoji="1" lang="en-US" altLang="zh-CN" sz="3200" b="0" i="0" u="none" strike="noStrike" kern="0" cap="none" spc="0" normalizeH="0" baseline="0" noProof="0" dirty="0">
                <a:ln>
                  <a:noFill/>
                </a:ln>
                <a:solidFill>
                  <a:schemeClr val="tx1"/>
                </a:solidFill>
                <a:effectLst/>
                <a:uLnTx/>
                <a:uFillTx/>
                <a:latin typeface="+mn-lt"/>
                <a:ea typeface="+mn-ea"/>
                <a:cs typeface="+mn-cs"/>
              </a:rPr>
              <a:t>  :   </a:t>
            </a:r>
            <a:r>
              <a:rPr kumimoji="1" lang="en-US" altLang="zh-CN" sz="3200" b="0" i="0" u="none" strike="noStrike" kern="0" cap="none" spc="0" normalizeH="0" baseline="0" noProof="0" dirty="0">
                <a:ln>
                  <a:noFill/>
                </a:ln>
                <a:solidFill>
                  <a:srgbClr val="800000"/>
                </a:solidFill>
                <a:effectLst/>
                <a:uLnTx/>
                <a:uFillTx/>
                <a:latin typeface="+mn-lt"/>
                <a:ea typeface="+mn-ea"/>
                <a:cs typeface="+mn-cs"/>
              </a:rPr>
              <a:t>S’ → S</a:t>
            </a:r>
            <a:endParaRPr kumimoji="1" lang="en-US" altLang="zh-CN" sz="3200" b="0" i="0" u="none" strike="noStrike" kern="0" cap="none" spc="0" normalizeH="0" baseline="0" noProof="0" dirty="0">
              <a:ln>
                <a:noFill/>
              </a:ln>
              <a:solidFill>
                <a:srgbClr val="8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en-US" altLang="zh-CN" sz="3200" b="0" i="0" u="none" strike="noStrike" kern="0" cap="none" spc="0" normalizeH="0" baseline="0" noProof="0" dirty="0">
                <a:ln>
                  <a:noFill/>
                </a:ln>
                <a:solidFill>
                  <a:srgbClr val="800000"/>
                </a:solidFill>
                <a:effectLst/>
                <a:uLnTx/>
                <a:uFillTx/>
                <a:latin typeface="+mn-lt"/>
                <a:ea typeface="+mn-ea"/>
                <a:cs typeface="+mn-cs"/>
              </a:rPr>
              <a:t>    </a:t>
            </a:r>
            <a:r>
              <a:rPr kumimoji="1" lang="en-US" altLang="zh-CN" sz="3200" b="0" i="0" u="none" strike="noStrike" kern="0" cap="none" spc="0" normalizeH="0" baseline="0" noProof="0" dirty="0">
                <a:ln>
                  <a:noFill/>
                </a:ln>
                <a:solidFill>
                  <a:srgbClr val="000099"/>
                </a:solidFill>
                <a:effectLst/>
                <a:uLnTx/>
                <a:uFillTx/>
                <a:latin typeface="+mn-lt"/>
                <a:ea typeface="+mn-ea"/>
                <a:cs typeface="+mn-cs"/>
              </a:rPr>
              <a:t>(</a:t>
            </a:r>
            <a:r>
              <a:rPr kumimoji="1" lang="zh-CN" altLang="en-US" sz="3200" b="0" i="0" u="none" strike="noStrike" kern="0" cap="none" spc="0" normalizeH="0" baseline="0" noProof="0" dirty="0">
                <a:ln>
                  <a:noFill/>
                </a:ln>
                <a:solidFill>
                  <a:srgbClr val="FF0000"/>
                </a:solidFill>
                <a:effectLst/>
                <a:uLnTx/>
                <a:uFillTx/>
                <a:latin typeface="+mn-lt"/>
                <a:ea typeface="+mn-ea"/>
                <a:cs typeface="+mn-cs"/>
              </a:rPr>
              <a:t>唯一的接受状态 </a:t>
            </a:r>
            <a:r>
              <a:rPr kumimoji="1" lang="en-US" altLang="zh-CN" sz="3200" b="0" i="0" u="none" strike="noStrike" kern="0" cap="none" spc="0" normalizeH="0" baseline="0" noProof="0" dirty="0">
                <a:ln>
                  <a:noFill/>
                </a:ln>
                <a:solidFill>
                  <a:srgbClr val="FF0000"/>
                </a:solidFill>
                <a:effectLst/>
                <a:uLnTx/>
                <a:uFillTx/>
                <a:latin typeface="+mn-lt"/>
                <a:ea typeface="+mn-ea"/>
                <a:cs typeface="+mn-cs"/>
              </a:rPr>
              <a:t>: S’ → S</a:t>
            </a:r>
            <a:r>
              <a:rPr kumimoji="1" lang="en-US" altLang="zh-CN" sz="3200" b="0" i="0" u="none" strike="noStrike" kern="0" cap="none" spc="0" normalizeH="0" baseline="0" noProof="0" dirty="0">
                <a:ln>
                  <a:noFill/>
                </a:ln>
                <a:solidFill>
                  <a:srgbClr val="000099"/>
                </a:solidFill>
                <a:effectLst/>
                <a:uLnTx/>
                <a:uFillTx/>
                <a:latin typeface="+mn-lt"/>
                <a:ea typeface="+mn-ea"/>
                <a:cs typeface="+mn-cs"/>
              </a:rPr>
              <a:t>)</a:t>
            </a:r>
            <a:endParaRPr kumimoji="1" lang="en-US" altLang="zh-CN" sz="3200" b="0" i="0" u="none" strike="noStrike" kern="0" cap="none" spc="0" normalizeH="0" baseline="0" noProof="0" dirty="0">
              <a:ln>
                <a:noFill/>
              </a:ln>
              <a:solidFill>
                <a:srgbClr val="000099"/>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1" lang="zh-CN" altLang="en-US" sz="3200" b="0" i="0" u="sng"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项目集</a:t>
            </a:r>
            <a:r>
              <a:rPr kumimoji="1" lang="en-US" altLang="zh-CN" sz="3200" b="0" i="0" u="sng"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I</a:t>
            </a:r>
            <a:r>
              <a:rPr kumimoji="1" lang="zh-CN" altLang="en-US" sz="3200" b="0" i="0" u="sng"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闭包</a:t>
            </a:r>
            <a:r>
              <a:rPr kumimoji="1" lang="en-US" altLang="zh-CN" sz="3200" b="0" i="0" u="sng"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Closure(I)</a:t>
            </a:r>
            <a:r>
              <a:rPr kumimoji="1" lang="zh-CN" altLang="en-US" sz="3200" b="0" i="0" u="none" strike="noStrike" kern="0" cap="none" spc="0" normalizeH="0" baseline="0" noProof="0" dirty="0">
                <a:ln>
                  <a:noFill/>
                </a:ln>
                <a:solidFill>
                  <a:schemeClr val="tx1"/>
                </a:solidFill>
                <a:effectLst/>
                <a:uLnTx/>
                <a:uFillTx/>
                <a:latin typeface="+mn-lt"/>
                <a:ea typeface="+mn-ea"/>
                <a:cs typeface="+mn-cs"/>
              </a:rPr>
              <a:t>的构造方法</a:t>
            </a:r>
            <a:endParaRPr kumimoji="1" lang="zh-CN" altLang="en-US" sz="32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   </a:t>
            </a:r>
            <a:r>
              <a:rPr kumimoji="1" lang="en-US" altLang="zh-CN" sz="2800" b="0" i="0" u="none" strike="noStrike" kern="0" cap="none" spc="0" normalizeH="0" baseline="0" noProof="0" dirty="0">
                <a:ln>
                  <a:noFill/>
                </a:ln>
                <a:solidFill>
                  <a:srgbClr val="000099"/>
                </a:solidFill>
                <a:effectLst/>
                <a:uLnTx/>
                <a:uFillTx/>
                <a:latin typeface="+mn-lt"/>
                <a:ea typeface="+mn-ea"/>
                <a:cs typeface="+mn-cs"/>
              </a:rPr>
              <a:t>(1) I</a:t>
            </a:r>
            <a:r>
              <a:rPr kumimoji="1" lang="zh-CN" altLang="en-US" sz="2800" b="0" i="0" u="none" strike="noStrike" kern="0" cap="none" spc="0" normalizeH="0" baseline="0" noProof="0" dirty="0">
                <a:ln>
                  <a:noFill/>
                </a:ln>
                <a:solidFill>
                  <a:srgbClr val="000099"/>
                </a:solidFill>
                <a:effectLst/>
                <a:uLnTx/>
                <a:uFillTx/>
                <a:latin typeface="+mn-lt"/>
                <a:ea typeface="+mn-ea"/>
                <a:cs typeface="+mn-cs"/>
              </a:rPr>
              <a:t>的任何项目都是属于</a:t>
            </a:r>
            <a:r>
              <a:rPr kumimoji="1" lang="en-US" altLang="zh-CN" sz="2800" b="0" i="0" u="none" strike="noStrike" kern="0" cap="none" spc="0" normalizeH="0" baseline="0" noProof="0" dirty="0">
                <a:ln>
                  <a:noFill/>
                </a:ln>
                <a:solidFill>
                  <a:srgbClr val="000099"/>
                </a:solidFill>
                <a:effectLst/>
                <a:uLnTx/>
                <a:uFillTx/>
                <a:latin typeface="+mn-lt"/>
                <a:ea typeface="+mn-ea"/>
                <a:cs typeface="+mn-cs"/>
              </a:rPr>
              <a:t>Closure(I);</a:t>
            </a:r>
            <a:endParaRPr kumimoji="1" lang="en-US" altLang="zh-CN" sz="2800" b="0" i="0" u="none" strike="noStrike" kern="0" cap="none" spc="0" normalizeH="0" baseline="0" noProof="0" dirty="0">
              <a:ln>
                <a:noFill/>
              </a:ln>
              <a:solidFill>
                <a:srgbClr val="000099"/>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en-US" altLang="zh-CN" sz="2800" b="0" i="0" u="none" strike="noStrike" kern="0" cap="none" spc="0" normalizeH="0" baseline="0" noProof="0" dirty="0">
                <a:ln>
                  <a:noFill/>
                </a:ln>
                <a:solidFill>
                  <a:srgbClr val="000099"/>
                </a:solidFill>
                <a:effectLst/>
                <a:uLnTx/>
                <a:uFillTx/>
                <a:latin typeface="+mn-lt"/>
                <a:ea typeface="+mn-ea"/>
                <a:cs typeface="+mn-cs"/>
              </a:rPr>
              <a:t>   (2) {A→</a:t>
            </a:r>
            <a:r>
              <a:rPr kumimoji="1" lang="en-US" altLang="zh-CN" sz="2800" b="0" i="0" u="none" strike="noStrike" kern="0" cap="none" spc="0" normalizeH="0" baseline="0" noProof="0" dirty="0">
                <a:ln>
                  <a:noFill/>
                </a:ln>
                <a:solidFill>
                  <a:srgbClr val="000099"/>
                </a:solidFill>
                <a:effectLst/>
                <a:uLnTx/>
                <a:uFillTx/>
                <a:latin typeface="+mn-lt"/>
                <a:ea typeface="MingLiU" pitchFamily="49" charset="-120"/>
                <a:cs typeface="+mn-cs"/>
                <a:sym typeface="Symbol" panose="05050102010706020507" pitchFamily="18" charset="2"/>
              </a:rPr>
              <a:t></a:t>
            </a:r>
            <a:r>
              <a:rPr kumimoji="1" lang="en-US" altLang="zh-CN" sz="2800" b="0" i="0" u="none" strike="noStrike" kern="0" cap="none" spc="0" normalizeH="0" baseline="0" noProof="0" dirty="0">
                <a:ln>
                  <a:noFill/>
                </a:ln>
                <a:solidFill>
                  <a:srgbClr val="000099"/>
                </a:solidFill>
                <a:effectLst/>
                <a:uLnTx/>
                <a:uFillTx/>
                <a:latin typeface="+mn-lt"/>
                <a:ea typeface="+mn-ea"/>
                <a:cs typeface="+mn-cs"/>
                <a:sym typeface="Symbol" panose="05050102010706020507" pitchFamily="18" charset="2"/>
              </a:rPr>
              <a:t>·B</a:t>
            </a:r>
            <a:r>
              <a:rPr kumimoji="1" lang="en-US" altLang="zh-CN" sz="2800" b="0" i="0" u="none" strike="noStrike" kern="0" cap="none" spc="0" normalizeH="0" baseline="0" noProof="0" dirty="0">
                <a:ln>
                  <a:noFill/>
                </a:ln>
                <a:solidFill>
                  <a:srgbClr val="000099"/>
                </a:solidFill>
                <a:effectLst/>
                <a:uLnTx/>
                <a:uFillTx/>
                <a:latin typeface="+mn-lt"/>
                <a:ea typeface="MingLiU" pitchFamily="49" charset="-120"/>
                <a:cs typeface="+mn-cs"/>
                <a:sym typeface="Symbol" panose="05050102010706020507" pitchFamily="18" charset="2"/>
              </a:rPr>
              <a:t></a:t>
            </a:r>
            <a:r>
              <a:rPr kumimoji="1" lang="en-US" altLang="zh-CN" sz="2800" b="0" i="0" u="none" strike="noStrike" kern="0" cap="none" spc="0" normalizeH="0" baseline="0" noProof="0" dirty="0">
                <a:ln>
                  <a:noFill/>
                </a:ln>
                <a:solidFill>
                  <a:srgbClr val="000099"/>
                </a:solidFill>
                <a:effectLst/>
                <a:uLnTx/>
                <a:uFillTx/>
                <a:latin typeface="+mn-lt"/>
                <a:ea typeface="+mn-ea"/>
                <a:cs typeface="+mn-cs"/>
              </a:rPr>
              <a:t>}</a:t>
            </a:r>
            <a:r>
              <a:rPr kumimoji="1" lang="en-US" altLang="zh-CN" sz="2800" b="0" i="0" u="none" strike="noStrike" kern="0" cap="none" spc="0" normalizeH="0" baseline="0" noProof="0" dirty="0">
                <a:ln>
                  <a:noFill/>
                </a:ln>
                <a:solidFill>
                  <a:srgbClr val="000099"/>
                </a:solidFill>
                <a:effectLst/>
                <a:uLnTx/>
                <a:uFillTx/>
                <a:latin typeface="+mn-lt"/>
                <a:ea typeface="MingLiU" pitchFamily="49" charset="-120"/>
                <a:cs typeface="+mn-cs"/>
                <a:sym typeface="Symbol" panose="05050102010706020507" pitchFamily="18" charset="2"/>
              </a:rPr>
              <a:t> </a:t>
            </a:r>
            <a:r>
              <a:rPr kumimoji="1" lang="en-US" altLang="zh-CN" sz="2800" b="0" i="0" u="none" strike="noStrike" kern="0" cap="none" spc="0" normalizeH="0" baseline="0" noProof="0" dirty="0">
                <a:ln>
                  <a:noFill/>
                </a:ln>
                <a:solidFill>
                  <a:srgbClr val="000099"/>
                </a:solidFill>
                <a:effectLst/>
                <a:uLnTx/>
                <a:uFillTx/>
                <a:latin typeface="+mn-lt"/>
                <a:ea typeface="+mn-ea"/>
                <a:cs typeface="+mn-cs"/>
              </a:rPr>
              <a:t>Closure(I)</a:t>
            </a:r>
            <a:r>
              <a:rPr kumimoji="1" lang="zh-CN" altLang="en-US" sz="2800" b="0" i="0" u="none" strike="noStrike" kern="0" cap="none" spc="0" normalizeH="0" baseline="0" noProof="0" dirty="0">
                <a:ln>
                  <a:noFill/>
                </a:ln>
                <a:solidFill>
                  <a:srgbClr val="000099"/>
                </a:solidFill>
                <a:effectLst/>
                <a:uLnTx/>
                <a:uFillTx/>
                <a:latin typeface="+mn-lt"/>
                <a:ea typeface="+mn-ea"/>
                <a:cs typeface="+mn-cs"/>
              </a:rPr>
              <a:t>，则</a:t>
            </a:r>
            <a:r>
              <a:rPr kumimoji="1" lang="en-US" altLang="zh-CN" sz="2800" b="0" i="0" u="none" strike="noStrike" kern="0" cap="none" spc="0" normalizeH="0" baseline="0" noProof="0" dirty="0">
                <a:ln>
                  <a:noFill/>
                </a:ln>
                <a:solidFill>
                  <a:srgbClr val="000099"/>
                </a:solidFill>
                <a:effectLst/>
                <a:uLnTx/>
                <a:uFillTx/>
                <a:latin typeface="+mn-lt"/>
                <a:ea typeface="+mn-ea"/>
                <a:cs typeface="+mn-cs"/>
              </a:rPr>
              <a:t>{</a:t>
            </a:r>
            <a:r>
              <a:rPr kumimoji="1" lang="en-US" altLang="zh-CN" sz="2800" b="0" i="0" u="none" strike="noStrike" kern="0" cap="none" spc="0" normalizeH="0" baseline="0" noProof="0" dirty="0">
                <a:ln>
                  <a:noFill/>
                </a:ln>
                <a:solidFill>
                  <a:srgbClr val="FF0000"/>
                </a:solidFill>
                <a:effectLst/>
                <a:uLnTx/>
                <a:uFillTx/>
                <a:latin typeface="+mn-lt"/>
                <a:ea typeface="+mn-ea"/>
                <a:cs typeface="+mn-cs"/>
              </a:rPr>
              <a:t>B→</a:t>
            </a:r>
            <a:r>
              <a:rPr kumimoji="1" lang="en-US" altLang="zh-CN" sz="2800" b="0" i="0" u="none" strike="noStrike" kern="0" cap="none" spc="0" normalizeH="0" baseline="0" noProof="0" dirty="0">
                <a:ln>
                  <a:noFill/>
                </a:ln>
                <a:solidFill>
                  <a:srgbClr val="FF0000"/>
                </a:solidFill>
                <a:effectLst/>
                <a:uLnTx/>
                <a:uFillTx/>
                <a:latin typeface="+mn-lt"/>
                <a:ea typeface="+mn-ea"/>
                <a:cs typeface="+mn-cs"/>
                <a:sym typeface="Symbol" panose="05050102010706020507" pitchFamily="18" charset="2"/>
              </a:rPr>
              <a:t>·</a:t>
            </a:r>
            <a:r>
              <a:rPr kumimoji="1" lang="en-US" altLang="zh-CN" sz="2800" b="0" i="0" u="none" strike="noStrike" kern="0" cap="none" spc="0" normalizeH="0" baseline="0" noProof="0" dirty="0">
                <a:ln>
                  <a:noFill/>
                </a:ln>
                <a:solidFill>
                  <a:srgbClr val="FF0000"/>
                </a:solidFill>
                <a:effectLst/>
                <a:uLnTx/>
                <a:uFillTx/>
                <a:latin typeface="+mn-lt"/>
                <a:ea typeface="MingLiU" pitchFamily="49" charset="-120"/>
                <a:cs typeface="+mn-cs"/>
                <a:sym typeface="Symbol" panose="05050102010706020507" pitchFamily="18" charset="2"/>
              </a:rPr>
              <a:t> γ</a:t>
            </a:r>
            <a:r>
              <a:rPr kumimoji="1" lang="en-US" altLang="zh-CN" sz="2800" b="0" i="0" u="none" strike="noStrike" kern="0" cap="none" spc="0" normalizeH="0" baseline="0" noProof="0" dirty="0">
                <a:ln>
                  <a:noFill/>
                </a:ln>
                <a:solidFill>
                  <a:srgbClr val="000099"/>
                </a:solidFill>
                <a:effectLst/>
                <a:uLnTx/>
                <a:uFillTx/>
                <a:latin typeface="+mn-lt"/>
                <a:ea typeface="+mn-ea"/>
                <a:cs typeface="+mn-cs"/>
              </a:rPr>
              <a:t>}</a:t>
            </a:r>
            <a:r>
              <a:rPr kumimoji="1" lang="en-US" altLang="zh-CN" sz="2800" b="0" i="0" u="none" strike="noStrike" kern="0" cap="none" spc="0" normalizeH="0" baseline="0" noProof="0" dirty="0">
                <a:ln>
                  <a:noFill/>
                </a:ln>
                <a:solidFill>
                  <a:srgbClr val="000099"/>
                </a:solidFill>
                <a:effectLst/>
                <a:uLnTx/>
                <a:uFillTx/>
                <a:latin typeface="+mn-lt"/>
                <a:ea typeface="MingLiU" pitchFamily="49" charset="-120"/>
                <a:cs typeface="+mn-cs"/>
                <a:sym typeface="Symbol" panose="05050102010706020507" pitchFamily="18" charset="2"/>
              </a:rPr>
              <a:t></a:t>
            </a:r>
            <a:r>
              <a:rPr kumimoji="1" lang="en-US" altLang="zh-CN" sz="2800" b="0" i="0" u="none" strike="noStrike" kern="0" cap="none" spc="0" normalizeH="0" baseline="0" noProof="0" dirty="0">
                <a:ln>
                  <a:noFill/>
                </a:ln>
                <a:solidFill>
                  <a:srgbClr val="000099"/>
                </a:solidFill>
                <a:effectLst/>
                <a:uLnTx/>
                <a:uFillTx/>
                <a:latin typeface="+mn-lt"/>
                <a:ea typeface="+mn-ea"/>
                <a:cs typeface="+mn-cs"/>
              </a:rPr>
              <a:t>Closure(I);</a:t>
            </a:r>
            <a:endParaRPr kumimoji="1" lang="en-US" altLang="zh-CN" sz="2800" b="0" i="0" u="none" strike="noStrike" kern="0" cap="none" spc="0" normalizeH="0" baseline="0" noProof="0" dirty="0">
              <a:ln>
                <a:noFill/>
              </a:ln>
              <a:solidFill>
                <a:srgbClr val="000099"/>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en-US" altLang="zh-CN" sz="2800" b="0" i="0" u="none" strike="noStrike" kern="0" cap="none" spc="0" normalizeH="0" baseline="0" noProof="0" dirty="0">
                <a:ln>
                  <a:noFill/>
                </a:ln>
                <a:solidFill>
                  <a:srgbClr val="000099"/>
                </a:solidFill>
                <a:effectLst/>
                <a:uLnTx/>
                <a:uFillTx/>
                <a:latin typeface="+mn-lt"/>
                <a:ea typeface="+mn-ea"/>
                <a:cs typeface="+mn-cs"/>
              </a:rPr>
              <a:t>   (3) </a:t>
            </a:r>
            <a:r>
              <a:rPr kumimoji="1" lang="zh-CN" altLang="en-US" sz="2800" b="0" i="0" u="none" strike="noStrike" kern="0" cap="none" spc="0" normalizeH="0" baseline="0" noProof="0" dirty="0">
                <a:ln>
                  <a:noFill/>
                </a:ln>
                <a:solidFill>
                  <a:srgbClr val="000099"/>
                </a:solidFill>
                <a:effectLst/>
                <a:uLnTx/>
                <a:uFillTx/>
                <a:latin typeface="+mn-lt"/>
                <a:ea typeface="+mn-ea"/>
                <a:cs typeface="+mn-cs"/>
              </a:rPr>
              <a:t>重复执行以上两步，直至</a:t>
            </a:r>
            <a:r>
              <a:rPr kumimoji="1" lang="en-US" altLang="zh-CN" sz="2800" b="0" i="0" u="none" strike="noStrike" kern="0" cap="none" spc="0" normalizeH="0" baseline="0" noProof="0" dirty="0">
                <a:ln>
                  <a:noFill/>
                </a:ln>
                <a:solidFill>
                  <a:srgbClr val="000099"/>
                </a:solidFill>
                <a:effectLst/>
                <a:uLnTx/>
                <a:uFillTx/>
                <a:latin typeface="+mn-lt"/>
                <a:ea typeface="+mn-ea"/>
                <a:cs typeface="+mn-cs"/>
              </a:rPr>
              <a:t>Closure(I)</a:t>
            </a:r>
            <a:r>
              <a:rPr kumimoji="1" lang="zh-CN" altLang="en-US" sz="2800" b="0" i="0" u="none" strike="noStrike" kern="0" cap="none" spc="0" normalizeH="0" baseline="0" noProof="0" dirty="0">
                <a:ln>
                  <a:noFill/>
                </a:ln>
                <a:solidFill>
                  <a:srgbClr val="000099"/>
                </a:solidFill>
                <a:effectLst/>
                <a:uLnTx/>
                <a:uFillTx/>
                <a:latin typeface="+mn-lt"/>
                <a:ea typeface="+mn-ea"/>
                <a:cs typeface="+mn-cs"/>
              </a:rPr>
              <a:t>不增大为止。</a:t>
            </a:r>
            <a:endParaRPr kumimoji="1" lang="zh-CN" altLang="en-US" sz="2800" b="0" i="0" u="none" strike="noStrike" kern="0" cap="none" spc="0" normalizeH="0" baseline="0" noProof="0" dirty="0">
              <a:ln>
                <a:noFill/>
              </a:ln>
              <a:solidFill>
                <a:srgbClr val="000099"/>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发现一个事实：</a:t>
            </a:r>
            <a:endParaRPr kumimoji="1" lang="zh-CN" altLang="en-US" sz="32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    </a:t>
            </a:r>
            <a:r>
              <a:rPr kumimoji="1" lang="zh-CN" altLang="en-US" sz="3200" b="0" i="0" u="none" strike="noStrike" kern="0" cap="none" spc="0" normalizeH="0" baseline="0" noProof="0" dirty="0">
                <a:ln>
                  <a:noFill/>
                </a:ln>
                <a:solidFill>
                  <a:srgbClr val="000099"/>
                </a:solidFill>
                <a:effectLst/>
                <a:uLnTx/>
                <a:uFillTx/>
                <a:latin typeface="+mn-lt"/>
                <a:ea typeface="+mn-ea"/>
                <a:cs typeface="+mn-cs"/>
              </a:rPr>
              <a:t>项目集闭包构成</a:t>
            </a:r>
            <a:r>
              <a:rPr kumimoji="1" lang="en-US" altLang="zh-CN" sz="3200" b="0" i="0" u="none" strike="noStrike" kern="0" cap="none" spc="0" normalizeH="0" baseline="0" noProof="0" dirty="0">
                <a:ln>
                  <a:noFill/>
                </a:ln>
                <a:solidFill>
                  <a:srgbClr val="000099"/>
                </a:solidFill>
                <a:effectLst/>
                <a:uLnTx/>
                <a:uFillTx/>
                <a:latin typeface="+mn-lt"/>
                <a:ea typeface="+mn-ea"/>
                <a:cs typeface="+mn-cs"/>
              </a:rPr>
              <a:t>DFA</a:t>
            </a:r>
            <a:r>
              <a:rPr kumimoji="1" lang="zh-CN" altLang="en-US" sz="3200" b="0" i="0" u="none" strike="noStrike" kern="0" cap="none" spc="0" normalizeH="0" baseline="0" noProof="0" dirty="0">
                <a:ln>
                  <a:noFill/>
                </a:ln>
                <a:solidFill>
                  <a:srgbClr val="000099"/>
                </a:solidFill>
                <a:effectLst/>
                <a:uLnTx/>
                <a:uFillTx/>
                <a:latin typeface="+mn-lt"/>
                <a:ea typeface="+mn-ea"/>
                <a:cs typeface="+mn-cs"/>
              </a:rPr>
              <a:t>的</a:t>
            </a:r>
            <a:r>
              <a:rPr kumimoji="1" lang="zh-CN" altLang="en-US" sz="3200" b="0" i="0" u="none" strike="noStrike" kern="0" cap="none" spc="0" normalizeH="0" baseline="0" noProof="0" dirty="0">
                <a:ln>
                  <a:noFill/>
                </a:ln>
                <a:solidFill>
                  <a:srgbClr val="FF0000"/>
                </a:solidFill>
                <a:effectLst/>
                <a:uLnTx/>
                <a:uFillTx/>
                <a:latin typeface="+mn-lt"/>
                <a:ea typeface="+mn-ea"/>
                <a:cs typeface="+mn-cs"/>
              </a:rPr>
              <a:t>一个状态。</a:t>
            </a:r>
            <a:endParaRPr kumimoji="1" lang="zh-CN" altLang="en-US" sz="3200" b="0" i="0" u="none" strike="noStrike" kern="0" cap="none" spc="0" normalizeH="0" baseline="0" noProof="0" dirty="0">
              <a:ln>
                <a:noFill/>
              </a:ln>
              <a:solidFill>
                <a:srgbClr val="FF0000"/>
              </a:solidFill>
              <a:effectLst/>
              <a:uLnTx/>
              <a:uFillTx/>
              <a:latin typeface="+mn-lt"/>
              <a:ea typeface="+mn-ea"/>
              <a:cs typeface="+mn-cs"/>
            </a:endParaRPr>
          </a:p>
        </p:txBody>
      </p:sp>
      <p:sp>
        <p:nvSpPr>
          <p:cNvPr id="2" name="矩形 1"/>
          <p:cNvSpPr/>
          <p:nvPr/>
        </p:nvSpPr>
        <p:spPr>
          <a:xfrm>
            <a:off x="5651500" y="1484313"/>
            <a:ext cx="2955925" cy="461962"/>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更容易识别接受状态</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1" name="标题 1"/>
          <p:cNvSpPr>
            <a:spLocks noGrp="1"/>
          </p:cNvSpPr>
          <p:nvPr>
            <p:ph type="title"/>
          </p:nvPr>
        </p:nvSpPr>
        <p:spPr/>
        <p:txBody>
          <a:bodyPr vert="horz" wrap="square" lIns="91440" tIns="45720" rIns="91440" bIns="45720" anchor="ctr" anchorCtr="0"/>
          <a:p>
            <a:endParaRPr lang="zh-CN" altLang="en-US" dirty="0"/>
          </a:p>
        </p:txBody>
      </p:sp>
      <p:sp>
        <p:nvSpPr>
          <p:cNvPr id="168962" name="内容占位符 2"/>
          <p:cNvSpPr>
            <a:spLocks noGrp="1"/>
          </p:cNvSpPr>
          <p:nvPr>
            <p:ph idx="1"/>
          </p:nvPr>
        </p:nvSpPr>
        <p:spPr/>
        <p:txBody>
          <a:bodyPr vert="horz" wrap="square" lIns="91440" tIns="45720" rIns="91440" bIns="45720" anchor="t" anchorCtr="0"/>
          <a:p>
            <a:r>
              <a:rPr lang="zh-CN" altLang="en-US" dirty="0"/>
              <a:t>若</a:t>
            </a:r>
            <a:r>
              <a:rPr lang="en-US" altLang="zh-CN" dirty="0"/>
              <a:t>I={S’-&gt;.E},</a:t>
            </a:r>
            <a:r>
              <a:rPr lang="zh-CN" altLang="en-US" dirty="0"/>
              <a:t>则</a:t>
            </a:r>
            <a:r>
              <a:rPr lang="en-US" altLang="zh-CN" dirty="0"/>
              <a:t>closure(I)</a:t>
            </a:r>
            <a:r>
              <a:rPr lang="zh-CN" altLang="en-US" dirty="0"/>
              <a:t>所包含的项目集为：</a:t>
            </a:r>
            <a:endParaRPr lang="en-US" altLang="zh-CN" dirty="0"/>
          </a:p>
          <a:p>
            <a:pPr lvl="1"/>
            <a:r>
              <a:rPr lang="en-US" altLang="zh-CN" dirty="0"/>
              <a:t>S’-&gt;.E</a:t>
            </a:r>
            <a:endParaRPr lang="en-US" altLang="zh-CN" dirty="0"/>
          </a:p>
          <a:p>
            <a:pPr lvl="1"/>
            <a:r>
              <a:rPr lang="en-US" altLang="zh-CN" dirty="0"/>
              <a:t>E-&gt;.aA</a:t>
            </a:r>
            <a:endParaRPr lang="en-US" altLang="zh-CN" dirty="0"/>
          </a:p>
          <a:p>
            <a:pPr lvl="1"/>
            <a:r>
              <a:rPr lang="en-US" altLang="zh-CN" dirty="0"/>
              <a:t>E-&gt;.bB</a:t>
            </a:r>
            <a:endParaRPr lang="en-US" altLang="zh-CN" dirty="0"/>
          </a:p>
          <a:p>
            <a:r>
              <a:rPr lang="zh-CN" altLang="en-US" dirty="0"/>
              <a:t>即对应状态</a:t>
            </a:r>
            <a:r>
              <a:rPr lang="en-US" altLang="zh-CN" dirty="0"/>
              <a:t>0</a:t>
            </a:r>
            <a:r>
              <a:rPr lang="zh-CN" altLang="en-US" dirty="0"/>
              <a:t>中的项目集</a:t>
            </a:r>
            <a:endParaRPr lang="zh-CN" alt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7" name="Rectangle 2"/>
          <p:cNvSpPr>
            <a:spLocks noGrp="1"/>
          </p:cNvSpPr>
          <p:nvPr>
            <p:ph type="title"/>
          </p:nvPr>
        </p:nvSpPr>
        <p:spPr>
          <a:xfrm>
            <a:off x="271463" y="138113"/>
            <a:ext cx="8458200" cy="1143000"/>
          </a:xfrm>
        </p:spPr>
        <p:txBody>
          <a:bodyPr vert="horz" wrap="square" lIns="91440" tIns="45720" rIns="91440" bIns="45720" anchor="ctr" anchorCtr="0"/>
          <a:p>
            <a:pPr eaLnBrk="1" hangingPunct="1"/>
            <a:r>
              <a:rPr lang="en-US" altLang="zh-CN" sz="3200" u="sng" dirty="0">
                <a:solidFill>
                  <a:srgbClr val="FF0000"/>
                </a:solidFill>
              </a:rPr>
              <a:t>5.3.2 LR(0)</a:t>
            </a:r>
            <a:r>
              <a:rPr lang="zh-CN" altLang="en-US" sz="3200" u="sng" dirty="0">
                <a:solidFill>
                  <a:srgbClr val="FF0000"/>
                </a:solidFill>
              </a:rPr>
              <a:t>项目集族和</a:t>
            </a:r>
            <a:r>
              <a:rPr lang="en-US" altLang="zh-CN" sz="3200" u="sng" dirty="0">
                <a:solidFill>
                  <a:srgbClr val="FF0000"/>
                </a:solidFill>
              </a:rPr>
              <a:t>LR(0)</a:t>
            </a:r>
            <a:r>
              <a:rPr lang="zh-CN" altLang="en-US" sz="3200" u="sng" dirty="0">
                <a:solidFill>
                  <a:srgbClr val="FF0000"/>
                </a:solidFill>
              </a:rPr>
              <a:t>分析表的构造</a:t>
            </a:r>
            <a:r>
              <a:rPr lang="en-US" altLang="zh-CN" sz="3200" u="sng" dirty="0">
                <a:solidFill>
                  <a:srgbClr val="FF0000"/>
                </a:solidFill>
              </a:rPr>
              <a:t>(10)</a:t>
            </a:r>
            <a:br>
              <a:rPr lang="en-US" altLang="zh-CN" sz="3200" u="sng" dirty="0">
                <a:solidFill>
                  <a:srgbClr val="FF0000"/>
                </a:solidFill>
              </a:rPr>
            </a:br>
            <a:r>
              <a:rPr lang="en-US" altLang="zh-CN" sz="3200" u="sng" dirty="0">
                <a:solidFill>
                  <a:srgbClr val="FF0000"/>
                </a:solidFill>
              </a:rPr>
              <a:t> </a:t>
            </a:r>
            <a:r>
              <a:rPr lang="en-US" altLang="zh-CN" sz="3200" dirty="0">
                <a:solidFill>
                  <a:srgbClr val="000099"/>
                </a:solidFill>
              </a:rPr>
              <a:t>(</a:t>
            </a:r>
            <a:r>
              <a:rPr lang="zh-CN" altLang="en-US" sz="3200" dirty="0">
                <a:solidFill>
                  <a:srgbClr val="000099"/>
                </a:solidFill>
              </a:rPr>
              <a:t>一</a:t>
            </a:r>
            <a:r>
              <a:rPr lang="en-US" altLang="zh-CN" sz="3200" dirty="0">
                <a:solidFill>
                  <a:srgbClr val="000099"/>
                </a:solidFill>
              </a:rPr>
              <a:t>) </a:t>
            </a:r>
            <a:r>
              <a:rPr lang="zh-CN" altLang="en-US" sz="3200" dirty="0">
                <a:solidFill>
                  <a:srgbClr val="000099"/>
                </a:solidFill>
              </a:rPr>
              <a:t>构造识别</a:t>
            </a:r>
            <a:r>
              <a:rPr lang="en-US" altLang="zh-CN" sz="3200" dirty="0">
                <a:solidFill>
                  <a:srgbClr val="000099"/>
                </a:solidFill>
              </a:rPr>
              <a:t>G</a:t>
            </a:r>
            <a:r>
              <a:rPr lang="zh-CN" altLang="en-US" sz="3200" dirty="0">
                <a:solidFill>
                  <a:srgbClr val="000099"/>
                </a:solidFill>
              </a:rPr>
              <a:t>所有活前缀的有限自动机</a:t>
            </a:r>
            <a:r>
              <a:rPr lang="en-US" altLang="zh-CN" sz="3200" dirty="0">
                <a:solidFill>
                  <a:srgbClr val="000099"/>
                </a:solidFill>
              </a:rPr>
              <a:t>(9)</a:t>
            </a:r>
            <a:endParaRPr lang="en-US" altLang="zh-CN" sz="3200" dirty="0">
              <a:solidFill>
                <a:srgbClr val="000099"/>
              </a:solidFill>
            </a:endParaRPr>
          </a:p>
        </p:txBody>
      </p:sp>
      <p:sp>
        <p:nvSpPr>
          <p:cNvPr id="173058" name="Rectangle 3"/>
          <p:cNvSpPr>
            <a:spLocks noGrp="1"/>
          </p:cNvSpPr>
          <p:nvPr>
            <p:ph idx="1"/>
          </p:nvPr>
        </p:nvSpPr>
        <p:spPr>
          <a:xfrm>
            <a:off x="257175" y="1295400"/>
            <a:ext cx="8491538" cy="3141663"/>
          </a:xfrm>
          <a:solidFill>
            <a:srgbClr val="CCECFF"/>
          </a:solidFill>
          <a:ln>
            <a:solidFill>
              <a:srgbClr val="800000"/>
            </a:solidFill>
            <a:miter/>
          </a:ln>
        </p:spPr>
        <p:txBody>
          <a:bodyPr vert="horz" wrap="square" lIns="91440" tIns="45720" rIns="91440" bIns="45720" anchor="t" anchorCtr="0"/>
          <a:p>
            <a:pPr eaLnBrk="1" hangingPunct="1">
              <a:buNone/>
            </a:pPr>
            <a:r>
              <a:rPr lang="zh-CN" altLang="en-US" sz="2800" dirty="0"/>
              <a:t>项目集规范族：</a:t>
            </a:r>
            <a:endParaRPr lang="zh-CN" altLang="en-US" sz="2800" dirty="0"/>
          </a:p>
          <a:p>
            <a:pPr eaLnBrk="1" hangingPunct="1">
              <a:buNone/>
            </a:pPr>
            <a:r>
              <a:rPr lang="zh-CN" altLang="en-US" sz="2800" dirty="0"/>
              <a:t>    </a:t>
            </a:r>
            <a:r>
              <a:rPr lang="zh-CN" altLang="en-US" sz="2800" dirty="0">
                <a:solidFill>
                  <a:srgbClr val="000099"/>
                </a:solidFill>
              </a:rPr>
              <a:t>是一个集合，其元素为项目集合的闭包</a:t>
            </a:r>
            <a:r>
              <a:rPr lang="en-US" altLang="zh-CN" sz="2800" dirty="0">
                <a:solidFill>
                  <a:srgbClr val="000099"/>
                </a:solidFill>
              </a:rPr>
              <a:t>Closure(I)</a:t>
            </a:r>
            <a:endParaRPr lang="en-US" altLang="zh-CN" sz="2800" dirty="0">
              <a:solidFill>
                <a:srgbClr val="000099"/>
              </a:solidFill>
            </a:endParaRPr>
          </a:p>
          <a:p>
            <a:pPr eaLnBrk="1" hangingPunct="1">
              <a:buNone/>
            </a:pPr>
            <a:endParaRPr lang="en-US" altLang="zh-CN" sz="2800" dirty="0">
              <a:solidFill>
                <a:srgbClr val="000099"/>
              </a:solidFill>
            </a:endParaRPr>
          </a:p>
          <a:p>
            <a:pPr eaLnBrk="1" hangingPunct="1">
              <a:buNone/>
            </a:pPr>
            <a:r>
              <a:rPr lang="zh-CN" altLang="en-US" sz="2800" dirty="0">
                <a:solidFill>
                  <a:schemeClr val="tx2"/>
                </a:solidFill>
              </a:rPr>
              <a:t>构造</a:t>
            </a:r>
            <a:r>
              <a:rPr lang="en-US" altLang="zh-CN" sz="2800" dirty="0">
                <a:solidFill>
                  <a:schemeClr val="tx2"/>
                </a:solidFill>
              </a:rPr>
              <a:t>DFA</a:t>
            </a:r>
            <a:r>
              <a:rPr lang="zh-CN" altLang="en-US" sz="2800" dirty="0">
                <a:solidFill>
                  <a:schemeClr val="tx2"/>
                </a:solidFill>
              </a:rPr>
              <a:t>可以是：</a:t>
            </a:r>
            <a:endParaRPr lang="zh-CN" altLang="en-US" sz="2800" dirty="0">
              <a:solidFill>
                <a:schemeClr val="tx2"/>
              </a:solidFill>
            </a:endParaRPr>
          </a:p>
          <a:p>
            <a:pPr eaLnBrk="1" hangingPunct="1">
              <a:buNone/>
            </a:pPr>
            <a:r>
              <a:rPr lang="zh-CN" altLang="en-US" sz="2800" dirty="0">
                <a:solidFill>
                  <a:srgbClr val="000099"/>
                </a:solidFill>
              </a:rPr>
              <a:t>     </a:t>
            </a:r>
            <a:r>
              <a:rPr lang="en-US" altLang="zh-CN" sz="2800" dirty="0">
                <a:solidFill>
                  <a:srgbClr val="000099"/>
                </a:solidFill>
              </a:rPr>
              <a:t>(1)     LR(0)</a:t>
            </a:r>
            <a:r>
              <a:rPr lang="zh-CN" altLang="en-US" sz="2800" dirty="0">
                <a:solidFill>
                  <a:srgbClr val="000099"/>
                </a:solidFill>
              </a:rPr>
              <a:t>项目－</a:t>
            </a:r>
            <a:r>
              <a:rPr lang="en-US" altLang="zh-CN" sz="2800" dirty="0">
                <a:solidFill>
                  <a:srgbClr val="000099"/>
                </a:solidFill>
              </a:rPr>
              <a:t>&gt;NFA</a:t>
            </a:r>
            <a:r>
              <a:rPr lang="zh-CN" altLang="en-US" sz="2800" dirty="0">
                <a:solidFill>
                  <a:srgbClr val="000099"/>
                </a:solidFill>
              </a:rPr>
              <a:t>－</a:t>
            </a:r>
            <a:r>
              <a:rPr lang="en-US" altLang="zh-CN" sz="2800" dirty="0">
                <a:solidFill>
                  <a:srgbClr val="000099"/>
                </a:solidFill>
              </a:rPr>
              <a:t>&gt;DFA</a:t>
            </a:r>
            <a:endParaRPr lang="en-US" altLang="zh-CN" sz="2800" dirty="0">
              <a:solidFill>
                <a:srgbClr val="000099"/>
              </a:solidFill>
            </a:endParaRPr>
          </a:p>
          <a:p>
            <a:pPr eaLnBrk="1" hangingPunct="1">
              <a:buNone/>
            </a:pPr>
            <a:r>
              <a:rPr lang="en-US" altLang="zh-CN" sz="2800" dirty="0">
                <a:solidFill>
                  <a:srgbClr val="000099"/>
                </a:solidFill>
              </a:rPr>
              <a:t>     (2)     </a:t>
            </a:r>
            <a:r>
              <a:rPr lang="zh-CN" altLang="en-US" sz="2800" dirty="0">
                <a:solidFill>
                  <a:srgbClr val="000099"/>
                </a:solidFill>
              </a:rPr>
              <a:t>构造项目集规范族，根据</a:t>
            </a:r>
            <a:r>
              <a:rPr lang="en-US" altLang="zh-CN" sz="2800" dirty="0">
                <a:solidFill>
                  <a:srgbClr val="000099"/>
                </a:solidFill>
              </a:rPr>
              <a:t>GO</a:t>
            </a:r>
            <a:r>
              <a:rPr lang="zh-CN" altLang="en-US" sz="2800" dirty="0">
                <a:solidFill>
                  <a:srgbClr val="000099"/>
                </a:solidFill>
              </a:rPr>
              <a:t>函数联接成</a:t>
            </a:r>
            <a:r>
              <a:rPr lang="en-US" altLang="zh-CN" sz="2800" dirty="0">
                <a:solidFill>
                  <a:srgbClr val="000099"/>
                </a:solidFill>
              </a:rPr>
              <a:t>DFA</a:t>
            </a:r>
            <a:endParaRPr lang="en-US" altLang="zh-CN" sz="2800" dirty="0">
              <a:solidFill>
                <a:srgbClr val="000099"/>
              </a:solidFill>
            </a:endParaRPr>
          </a:p>
        </p:txBody>
      </p:sp>
      <p:sp>
        <p:nvSpPr>
          <p:cNvPr id="173059" name="Rectangle 45"/>
          <p:cNvSpPr/>
          <p:nvPr/>
        </p:nvSpPr>
        <p:spPr>
          <a:xfrm>
            <a:off x="342900" y="4581525"/>
            <a:ext cx="8305800" cy="1600200"/>
          </a:xfrm>
          <a:prstGeom prst="rect">
            <a:avLst/>
          </a:prstGeom>
          <a:solidFill>
            <a:srgbClr val="FFCC00"/>
          </a:solidFill>
          <a:ln w="9525" cap="flat" cmpd="sng">
            <a:solidFill>
              <a:srgbClr val="000099"/>
            </a:solidFill>
            <a:prstDash val="solid"/>
            <a:miter/>
            <a:headEnd type="none" w="med" len="med"/>
            <a:tailEnd type="none" w="med" len="med"/>
          </a:ln>
        </p:spPr>
        <p:txBody>
          <a:bodyPr anchor="t" anchorCtr="0"/>
          <a:p>
            <a:pPr marL="342900" indent="-342900">
              <a:spcBef>
                <a:spcPct val="20000"/>
              </a:spcBef>
            </a:pPr>
            <a:r>
              <a:rPr lang="en-US" altLang="zh-CN" sz="2800" dirty="0">
                <a:solidFill>
                  <a:srgbClr val="000099"/>
                </a:solidFill>
                <a:latin typeface="Times New Roman" panose="02020603050405020304" pitchFamily="18" charset="0"/>
                <a:ea typeface="宋体" panose="02010600030101010101" pitchFamily="2" charset="-122"/>
              </a:rPr>
              <a:t>GO(I,X): </a:t>
            </a:r>
            <a:r>
              <a:rPr lang="zh-CN" altLang="en-US" sz="2800" dirty="0">
                <a:solidFill>
                  <a:srgbClr val="000099"/>
                </a:solidFill>
                <a:latin typeface="Times New Roman" panose="02020603050405020304" pitchFamily="18" charset="0"/>
                <a:ea typeface="宋体" panose="02010600030101010101" pitchFamily="2" charset="-122"/>
              </a:rPr>
              <a:t>项目集 </a:t>
            </a:r>
            <a:r>
              <a:rPr lang="en-US" altLang="zh-CN" sz="2800" dirty="0">
                <a:solidFill>
                  <a:srgbClr val="000099"/>
                </a:solidFill>
                <a:latin typeface="Times New Roman" panose="02020603050405020304" pitchFamily="18" charset="0"/>
                <a:ea typeface="宋体" panose="02010600030101010101" pitchFamily="2" charset="-122"/>
              </a:rPr>
              <a:t>I </a:t>
            </a:r>
            <a:r>
              <a:rPr lang="zh-CN" altLang="en-US" sz="2800" dirty="0">
                <a:solidFill>
                  <a:srgbClr val="000099"/>
                </a:solidFill>
                <a:latin typeface="Times New Roman" panose="02020603050405020304" pitchFamily="18" charset="0"/>
                <a:ea typeface="宋体" panose="02010600030101010101" pitchFamily="2" charset="-122"/>
              </a:rPr>
              <a:t>中经过符号</a:t>
            </a:r>
            <a:r>
              <a:rPr lang="en-US" altLang="zh-CN" sz="2800" dirty="0">
                <a:solidFill>
                  <a:srgbClr val="000099"/>
                </a:solidFill>
                <a:latin typeface="Times New Roman" panose="02020603050405020304" pitchFamily="18" charset="0"/>
                <a:ea typeface="宋体" panose="02010600030101010101" pitchFamily="2" charset="-122"/>
              </a:rPr>
              <a:t>X</a:t>
            </a:r>
            <a:r>
              <a:rPr lang="zh-CN" altLang="en-US" sz="2800" dirty="0">
                <a:solidFill>
                  <a:srgbClr val="000099"/>
                </a:solidFill>
                <a:latin typeface="Times New Roman" panose="02020603050405020304" pitchFamily="18" charset="0"/>
                <a:ea typeface="宋体" panose="02010600030101010101" pitchFamily="2" charset="-122"/>
              </a:rPr>
              <a:t>后到达的项目集</a:t>
            </a:r>
            <a:r>
              <a:rPr lang="en-US" altLang="zh-CN" sz="2800" dirty="0">
                <a:solidFill>
                  <a:srgbClr val="000099"/>
                </a:solidFill>
                <a:latin typeface="Times New Roman" panose="02020603050405020304" pitchFamily="18" charset="0"/>
                <a:ea typeface="宋体" panose="02010600030101010101" pitchFamily="2" charset="-122"/>
              </a:rPr>
              <a:t>J:</a:t>
            </a:r>
            <a:endParaRPr lang="en-US" altLang="zh-CN" sz="2800" dirty="0">
              <a:solidFill>
                <a:srgbClr val="000099"/>
              </a:solidFill>
              <a:latin typeface="Times New Roman" panose="02020603050405020304" pitchFamily="18" charset="0"/>
              <a:ea typeface="宋体" panose="02010600030101010101" pitchFamily="2" charset="-122"/>
            </a:endParaRPr>
          </a:p>
          <a:p>
            <a:pPr marL="342900" indent="-342900">
              <a:spcBef>
                <a:spcPct val="20000"/>
              </a:spcBef>
            </a:pPr>
            <a:r>
              <a:rPr lang="en-US" altLang="zh-CN" sz="2800" dirty="0">
                <a:solidFill>
                  <a:srgbClr val="000099"/>
                </a:solidFill>
                <a:latin typeface="Times New Roman" panose="02020603050405020304" pitchFamily="18" charset="0"/>
                <a:ea typeface="宋体" panose="02010600030101010101" pitchFamily="2" charset="-122"/>
              </a:rPr>
              <a:t>     </a:t>
            </a:r>
            <a:r>
              <a:rPr lang="en-US" altLang="zh-CN" sz="2800" dirty="0">
                <a:solidFill>
                  <a:srgbClr val="C00000"/>
                </a:solidFill>
                <a:latin typeface="Times New Roman" panose="02020603050405020304" pitchFamily="18" charset="0"/>
                <a:ea typeface="宋体" panose="02010600030101010101" pitchFamily="2" charset="-122"/>
              </a:rPr>
              <a:t>GO(I,X) = Closure(J)  </a:t>
            </a:r>
            <a:r>
              <a:rPr lang="zh-CN" altLang="en-US" sz="2800" dirty="0">
                <a:solidFill>
                  <a:srgbClr val="000099"/>
                </a:solidFill>
                <a:latin typeface="Times New Roman" panose="02020603050405020304" pitchFamily="18" charset="0"/>
                <a:ea typeface="宋体" panose="02010600030101010101" pitchFamily="2" charset="-122"/>
              </a:rPr>
              <a:t>其中</a:t>
            </a:r>
            <a:endParaRPr lang="zh-CN" altLang="en-US" sz="2800" dirty="0">
              <a:solidFill>
                <a:srgbClr val="000099"/>
              </a:solidFill>
              <a:latin typeface="Times New Roman" panose="02020603050405020304" pitchFamily="18" charset="0"/>
              <a:ea typeface="宋体" panose="02010600030101010101" pitchFamily="2" charset="-122"/>
            </a:endParaRPr>
          </a:p>
          <a:p>
            <a:pPr marL="342900" indent="-342900">
              <a:spcBef>
                <a:spcPct val="20000"/>
              </a:spcBef>
            </a:pPr>
            <a:r>
              <a:rPr lang="zh-CN" altLang="en-US" sz="2800" dirty="0">
                <a:solidFill>
                  <a:srgbClr val="000099"/>
                </a:solidFill>
                <a:latin typeface="Times New Roman" panose="02020603050405020304" pitchFamily="18" charset="0"/>
                <a:ea typeface="宋体" panose="02010600030101010101" pitchFamily="2" charset="-122"/>
              </a:rPr>
              <a:t>     </a:t>
            </a:r>
            <a:r>
              <a:rPr lang="en-US" altLang="zh-CN" sz="2800" dirty="0">
                <a:solidFill>
                  <a:srgbClr val="000099"/>
                </a:solidFill>
                <a:latin typeface="Times New Roman" panose="02020603050405020304" pitchFamily="18" charset="0"/>
                <a:ea typeface="宋体" panose="02010600030101010101" pitchFamily="2" charset="-122"/>
              </a:rPr>
              <a:t>J = {</a:t>
            </a:r>
            <a:r>
              <a:rPr lang="zh-CN" altLang="en-US" sz="2800" dirty="0">
                <a:solidFill>
                  <a:srgbClr val="000099"/>
                </a:solidFill>
                <a:latin typeface="Times New Roman" panose="02020603050405020304" pitchFamily="18" charset="0"/>
                <a:ea typeface="宋体" panose="02010600030101010101" pitchFamily="2" charset="-122"/>
              </a:rPr>
              <a:t>任何形如</a:t>
            </a:r>
            <a:r>
              <a:rPr lang="en-US" altLang="zh-CN" sz="2800" dirty="0">
                <a:solidFill>
                  <a:srgbClr val="000099"/>
                </a:solidFill>
                <a:latin typeface="Times New Roman" panose="02020603050405020304" pitchFamily="18" charset="0"/>
                <a:ea typeface="宋体" panose="02010600030101010101" pitchFamily="2" charset="-122"/>
              </a:rPr>
              <a:t>A→</a:t>
            </a:r>
            <a:r>
              <a:rPr lang="en-US" altLang="zh-CN" sz="2800" dirty="0">
                <a:solidFill>
                  <a:srgbClr val="000099"/>
                </a:solidFill>
                <a:latin typeface="Times New Roman" panose="02020603050405020304" pitchFamily="18" charset="0"/>
                <a:ea typeface="MingLiU" pitchFamily="49" charset="-120"/>
                <a:sym typeface="Symbol" panose="05050102010706020507" pitchFamily="18" charset="2"/>
              </a:rPr>
              <a:t></a:t>
            </a:r>
            <a:r>
              <a:rPr lang="en-US" altLang="zh-CN" sz="2800" dirty="0">
                <a:solidFill>
                  <a:srgbClr val="FF0000"/>
                </a:solidFill>
                <a:latin typeface="Times New Roman" panose="02020603050405020304" pitchFamily="18" charset="0"/>
                <a:ea typeface="MingLiU" pitchFamily="49" charset="-120"/>
                <a:sym typeface="Symbol" panose="05050102010706020507" pitchFamily="18" charset="2"/>
              </a:rPr>
              <a:t>X</a:t>
            </a:r>
            <a:r>
              <a:rPr lang="en-US" altLang="zh-CN" sz="2800" dirty="0">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dirty="0">
                <a:solidFill>
                  <a:srgbClr val="FF0000"/>
                </a:solidFill>
                <a:latin typeface="Times New Roman" panose="02020603050405020304" pitchFamily="18" charset="0"/>
                <a:ea typeface="MingLiU" pitchFamily="49" charset="-120"/>
              </a:rPr>
              <a:t> </a:t>
            </a:r>
            <a:r>
              <a:rPr lang="en-US" altLang="zh-CN" sz="2800" dirty="0">
                <a:solidFill>
                  <a:srgbClr val="000099"/>
                </a:solidFill>
                <a:latin typeface="Times New Roman" panose="02020603050405020304" pitchFamily="18" charset="0"/>
                <a:ea typeface="MingLiU" pitchFamily="49" charset="-120"/>
                <a:sym typeface="Symbol" panose="05050102010706020507" pitchFamily="18" charset="2"/>
              </a:rPr>
              <a:t></a:t>
            </a:r>
            <a:r>
              <a:rPr lang="en-US" altLang="zh-CN" sz="2800" dirty="0">
                <a:solidFill>
                  <a:srgbClr val="000099"/>
                </a:solidFill>
                <a:latin typeface="Times New Roman" panose="02020603050405020304" pitchFamily="18" charset="0"/>
                <a:ea typeface="宋体" panose="02010600030101010101" pitchFamily="2" charset="-122"/>
              </a:rPr>
              <a:t> </a:t>
            </a:r>
            <a:r>
              <a:rPr lang="zh-CN" altLang="en-US" sz="2800" dirty="0">
                <a:solidFill>
                  <a:srgbClr val="000099"/>
                </a:solidFill>
                <a:latin typeface="Times New Roman" panose="02020603050405020304" pitchFamily="18" charset="0"/>
                <a:ea typeface="宋体" panose="02010600030101010101" pitchFamily="2" charset="-122"/>
              </a:rPr>
              <a:t>的项目</a:t>
            </a:r>
            <a:r>
              <a:rPr lang="en-US" altLang="zh-CN" sz="2800" dirty="0">
                <a:solidFill>
                  <a:srgbClr val="000099"/>
                </a:solidFill>
                <a:latin typeface="Times New Roman" panose="02020603050405020304" pitchFamily="18" charset="0"/>
                <a:ea typeface="宋体" panose="02010600030101010101" pitchFamily="2" charset="-122"/>
              </a:rPr>
              <a:t>| A→</a:t>
            </a:r>
            <a:r>
              <a:rPr lang="en-US" altLang="zh-CN" sz="2800" dirty="0">
                <a:solidFill>
                  <a:srgbClr val="000099"/>
                </a:solidFill>
                <a:latin typeface="Times New Roman" panose="02020603050405020304" pitchFamily="18" charset="0"/>
                <a:ea typeface="MingLiU" pitchFamily="49" charset="-120"/>
                <a:sym typeface="Symbol" panose="05050102010706020507" pitchFamily="18" charset="2"/>
              </a:rPr>
              <a:t></a:t>
            </a:r>
            <a:r>
              <a:rPr lang="en-US" altLang="zh-CN" sz="2800" dirty="0">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dirty="0">
                <a:solidFill>
                  <a:srgbClr val="FF0000"/>
                </a:solidFill>
                <a:latin typeface="Times New Roman" panose="02020603050405020304" pitchFamily="18" charset="0"/>
                <a:ea typeface="MingLiU" pitchFamily="49" charset="-120"/>
              </a:rPr>
              <a:t> </a:t>
            </a:r>
            <a:r>
              <a:rPr lang="en-US" altLang="zh-CN" sz="2800" dirty="0">
                <a:solidFill>
                  <a:srgbClr val="FF0000"/>
                </a:solidFill>
                <a:latin typeface="Times New Roman" panose="02020603050405020304" pitchFamily="18" charset="0"/>
                <a:ea typeface="MingLiU" pitchFamily="49" charset="-120"/>
                <a:sym typeface="Symbol" panose="05050102010706020507" pitchFamily="18" charset="2"/>
              </a:rPr>
              <a:t>X</a:t>
            </a:r>
            <a:r>
              <a:rPr lang="en-US" altLang="zh-CN" sz="2800" dirty="0">
                <a:solidFill>
                  <a:srgbClr val="000099"/>
                </a:solidFill>
                <a:latin typeface="Times New Roman" panose="02020603050405020304" pitchFamily="18" charset="0"/>
                <a:ea typeface="MingLiU" pitchFamily="49" charset="-120"/>
                <a:sym typeface="Symbol" panose="05050102010706020507" pitchFamily="18" charset="2"/>
              </a:rPr>
              <a:t></a:t>
            </a:r>
            <a:r>
              <a:rPr lang="en-US" altLang="zh-CN" sz="2800" dirty="0">
                <a:solidFill>
                  <a:srgbClr val="000099"/>
                </a:solidFill>
                <a:latin typeface="Times New Roman" panose="02020603050405020304" pitchFamily="18" charset="0"/>
                <a:ea typeface="宋体" panose="02010600030101010101" pitchFamily="2" charset="-122"/>
              </a:rPr>
              <a:t> </a:t>
            </a:r>
            <a:r>
              <a:rPr lang="zh-CN" altLang="en-US" sz="2800" dirty="0">
                <a:solidFill>
                  <a:srgbClr val="000099"/>
                </a:solidFill>
                <a:latin typeface="Times New Roman" panose="02020603050405020304" pitchFamily="18" charset="0"/>
                <a:ea typeface="宋体" panose="02010600030101010101" pitchFamily="2" charset="-122"/>
              </a:rPr>
              <a:t>属于</a:t>
            </a:r>
            <a:r>
              <a:rPr lang="en-US" altLang="zh-CN" sz="2800" dirty="0">
                <a:solidFill>
                  <a:srgbClr val="000099"/>
                </a:solidFill>
                <a:latin typeface="Times New Roman" panose="02020603050405020304" pitchFamily="18" charset="0"/>
                <a:ea typeface="宋体" panose="02010600030101010101" pitchFamily="2" charset="-122"/>
              </a:rPr>
              <a:t>I}</a:t>
            </a:r>
            <a:endParaRPr lang="en-US" altLang="zh-CN" sz="2800" dirty="0">
              <a:solidFill>
                <a:srgbClr val="000099"/>
              </a:solidFill>
              <a:latin typeface="Times New Roman" panose="02020603050405020304" pitchFamily="18" charset="0"/>
              <a:ea typeface="宋体" panose="02010600030101010101" pitchFamily="2" charset="-122"/>
            </a:endParaRPr>
          </a:p>
        </p:txBody>
      </p:sp>
      <p:sp>
        <p:nvSpPr>
          <p:cNvPr id="173060" name="矩形 1"/>
          <p:cNvSpPr/>
          <p:nvPr/>
        </p:nvSpPr>
        <p:spPr>
          <a:xfrm>
            <a:off x="3492500" y="2852738"/>
            <a:ext cx="2625725" cy="461962"/>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两种方式构造</a:t>
            </a:r>
            <a:r>
              <a:rPr lang="en-US" altLang="zh-CN" dirty="0">
                <a:solidFill>
                  <a:srgbClr val="FF0000"/>
                </a:solidFill>
                <a:latin typeface="Times New Roman" panose="02020603050405020304" pitchFamily="18" charset="0"/>
                <a:ea typeface="宋体" panose="02010600030101010101" pitchFamily="2" charset="-122"/>
              </a:rPr>
              <a:t>DFA</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2" name="矩形 1"/>
          <p:cNvSpPr/>
          <p:nvPr/>
        </p:nvSpPr>
        <p:spPr>
          <a:xfrm>
            <a:off x="2411413" y="6237288"/>
            <a:ext cx="4168775" cy="461962"/>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使用闭包</a:t>
            </a:r>
            <a:r>
              <a:rPr lang="en-US" altLang="zh-CN" dirty="0">
                <a:solidFill>
                  <a:srgbClr val="FF0000"/>
                </a:solidFill>
                <a:latin typeface="Times New Roman" panose="02020603050405020304" pitchFamily="18" charset="0"/>
                <a:ea typeface="宋体" panose="02010600030101010101" pitchFamily="2" charset="-122"/>
              </a:rPr>
              <a:t>+GO</a:t>
            </a:r>
            <a:r>
              <a:rPr lang="zh-CN" altLang="en-US" dirty="0">
                <a:solidFill>
                  <a:srgbClr val="FF0000"/>
                </a:solidFill>
                <a:latin typeface="Times New Roman" panose="02020603050405020304" pitchFamily="18" charset="0"/>
                <a:ea typeface="宋体" panose="02010600030101010101" pitchFamily="2" charset="-122"/>
              </a:rPr>
              <a:t>函数来构造</a:t>
            </a:r>
            <a:r>
              <a:rPr lang="en-US" altLang="zh-CN" dirty="0">
                <a:solidFill>
                  <a:srgbClr val="FF0000"/>
                </a:solidFill>
                <a:latin typeface="Times New Roman" panose="02020603050405020304" pitchFamily="18" charset="0"/>
                <a:ea typeface="宋体" panose="02010600030101010101" pitchFamily="2" charset="-122"/>
              </a:rPr>
              <a:t>DFA</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5" name="Rectangle 2"/>
          <p:cNvSpPr>
            <a:spLocks noGrp="1"/>
          </p:cNvSpPr>
          <p:nvPr>
            <p:ph type="title"/>
          </p:nvPr>
        </p:nvSpPr>
        <p:spPr>
          <a:xfrm>
            <a:off x="366713" y="157163"/>
            <a:ext cx="8305800" cy="1143000"/>
          </a:xfrm>
        </p:spPr>
        <p:txBody>
          <a:bodyPr vert="horz" wrap="square" lIns="91440" tIns="45720" rIns="91440" bIns="45720" anchor="ctr" anchorCtr="0"/>
          <a:p>
            <a:pPr eaLnBrk="1" hangingPunct="1"/>
            <a:r>
              <a:rPr lang="en-US" altLang="zh-CN" sz="3200" u="sng" dirty="0">
                <a:solidFill>
                  <a:srgbClr val="FF0000"/>
                </a:solidFill>
              </a:rPr>
              <a:t>5.3.2 LR(0)</a:t>
            </a:r>
            <a:r>
              <a:rPr lang="zh-CN" altLang="en-US" sz="3200" u="sng" dirty="0">
                <a:solidFill>
                  <a:srgbClr val="FF0000"/>
                </a:solidFill>
              </a:rPr>
              <a:t>项目集族和</a:t>
            </a:r>
            <a:r>
              <a:rPr lang="en-US" altLang="zh-CN" sz="3200" u="sng" dirty="0">
                <a:solidFill>
                  <a:srgbClr val="FF0000"/>
                </a:solidFill>
              </a:rPr>
              <a:t>LR(0)</a:t>
            </a:r>
            <a:r>
              <a:rPr lang="zh-CN" altLang="en-US" sz="3200" u="sng" dirty="0">
                <a:solidFill>
                  <a:srgbClr val="FF0000"/>
                </a:solidFill>
              </a:rPr>
              <a:t>分析表的构造</a:t>
            </a:r>
            <a:r>
              <a:rPr lang="en-US" altLang="zh-CN" sz="3200" u="sng" dirty="0">
                <a:solidFill>
                  <a:srgbClr val="FF0000"/>
                </a:solidFill>
              </a:rPr>
              <a:t>(9)</a:t>
            </a:r>
            <a:br>
              <a:rPr lang="en-US" altLang="zh-CN" sz="3200" u="sng" dirty="0">
                <a:solidFill>
                  <a:srgbClr val="FF0000"/>
                </a:solidFill>
              </a:rPr>
            </a:br>
            <a:r>
              <a:rPr lang="en-US" altLang="zh-CN" sz="3200" u="sng" dirty="0">
                <a:solidFill>
                  <a:srgbClr val="FF0000"/>
                </a:solidFill>
              </a:rPr>
              <a:t> </a:t>
            </a:r>
            <a:r>
              <a:rPr lang="en-US" altLang="zh-CN" sz="3200" dirty="0">
                <a:solidFill>
                  <a:srgbClr val="000099"/>
                </a:solidFill>
              </a:rPr>
              <a:t>(</a:t>
            </a:r>
            <a:r>
              <a:rPr lang="zh-CN" altLang="en-US" sz="3200" dirty="0">
                <a:solidFill>
                  <a:srgbClr val="000099"/>
                </a:solidFill>
              </a:rPr>
              <a:t>一</a:t>
            </a:r>
            <a:r>
              <a:rPr lang="en-US" altLang="zh-CN" sz="3200" dirty="0">
                <a:solidFill>
                  <a:srgbClr val="000099"/>
                </a:solidFill>
              </a:rPr>
              <a:t>) </a:t>
            </a:r>
            <a:r>
              <a:rPr lang="zh-CN" altLang="en-US" sz="3200" dirty="0">
                <a:solidFill>
                  <a:srgbClr val="000099"/>
                </a:solidFill>
              </a:rPr>
              <a:t>构造识别</a:t>
            </a:r>
            <a:r>
              <a:rPr lang="en-US" altLang="zh-CN" sz="3200" dirty="0">
                <a:solidFill>
                  <a:srgbClr val="000099"/>
                </a:solidFill>
              </a:rPr>
              <a:t>G</a:t>
            </a:r>
            <a:r>
              <a:rPr lang="zh-CN" altLang="en-US" sz="3200" dirty="0">
                <a:solidFill>
                  <a:srgbClr val="000099"/>
                </a:solidFill>
              </a:rPr>
              <a:t>所有活前缀的有限自动机</a:t>
            </a:r>
            <a:r>
              <a:rPr lang="en-US" altLang="zh-CN" sz="3200" dirty="0">
                <a:solidFill>
                  <a:srgbClr val="000099"/>
                </a:solidFill>
              </a:rPr>
              <a:t>(8)</a:t>
            </a:r>
            <a:endParaRPr lang="en-US" altLang="zh-CN" sz="3200" dirty="0">
              <a:solidFill>
                <a:srgbClr val="000099"/>
              </a:solidFill>
            </a:endParaRPr>
          </a:p>
        </p:txBody>
      </p:sp>
      <p:sp>
        <p:nvSpPr>
          <p:cNvPr id="175106" name="Rectangle 4"/>
          <p:cNvSpPr/>
          <p:nvPr/>
        </p:nvSpPr>
        <p:spPr>
          <a:xfrm>
            <a:off x="296863" y="1447800"/>
            <a:ext cx="1989137" cy="2341563"/>
          </a:xfrm>
          <a:prstGeom prst="rect">
            <a:avLst/>
          </a:prstGeom>
          <a:solidFill>
            <a:srgbClr val="CCECFF"/>
          </a:solidFill>
          <a:ln w="9525" cap="flat" cmpd="sng">
            <a:solidFill>
              <a:srgbClr val="000099"/>
            </a:solidFill>
            <a:prstDash val="solid"/>
            <a:miter/>
            <a:headEnd type="none" w="med" len="med"/>
            <a:tailEnd type="none" w="med" len="med"/>
          </a:ln>
        </p:spPr>
        <p:txBody>
          <a:bodyPr anchor="t" anchorCtr="0">
            <a:spAutoFit/>
          </a:bodyPr>
          <a:p>
            <a:pPr>
              <a:spcBef>
                <a:spcPct val="20000"/>
              </a:spcBef>
            </a:pPr>
            <a:r>
              <a:rPr lang="en-US" altLang="zh-CN" sz="3200" u="sng" dirty="0">
                <a:solidFill>
                  <a:srgbClr val="800000"/>
                </a:solidFill>
                <a:latin typeface="Times New Roman" panose="02020603050405020304" pitchFamily="18" charset="0"/>
                <a:ea typeface="宋体" panose="02010600030101010101" pitchFamily="2" charset="-122"/>
              </a:rPr>
              <a:t>S’→E</a:t>
            </a:r>
            <a:r>
              <a:rPr lang="en-US" altLang="zh-CN" sz="3200" dirty="0">
                <a:solidFill>
                  <a:srgbClr val="800000"/>
                </a:solidFill>
                <a:latin typeface="Times New Roman" panose="02020603050405020304" pitchFamily="18" charset="0"/>
                <a:ea typeface="宋体" panose="02010600030101010101" pitchFamily="2" charset="-122"/>
              </a:rPr>
              <a:t>   </a:t>
            </a:r>
            <a:endParaRPr lang="en-US" altLang="zh-CN" sz="3200" dirty="0">
              <a:solidFill>
                <a:srgbClr val="800000"/>
              </a:solidFill>
              <a:latin typeface="Times New Roman" panose="02020603050405020304" pitchFamily="18" charset="0"/>
              <a:ea typeface="宋体" panose="02010600030101010101" pitchFamily="2" charset="-122"/>
            </a:endParaRPr>
          </a:p>
          <a:p>
            <a:pPr>
              <a:spcBef>
                <a:spcPct val="20000"/>
              </a:spcBef>
            </a:pPr>
            <a:r>
              <a:rPr lang="en-US" altLang="zh-CN" sz="3200" u="sng" dirty="0">
                <a:solidFill>
                  <a:srgbClr val="800000"/>
                </a:solidFill>
                <a:latin typeface="Times New Roman" panose="02020603050405020304" pitchFamily="18" charset="0"/>
                <a:ea typeface="宋体" panose="02010600030101010101" pitchFamily="2" charset="-122"/>
              </a:rPr>
              <a:t>E→aA|bB</a:t>
            </a:r>
            <a:r>
              <a:rPr lang="en-US" altLang="zh-CN" sz="3200" dirty="0">
                <a:solidFill>
                  <a:srgbClr val="800000"/>
                </a:solidFill>
                <a:latin typeface="Times New Roman" panose="02020603050405020304" pitchFamily="18" charset="0"/>
                <a:ea typeface="宋体" panose="02010600030101010101" pitchFamily="2" charset="-122"/>
              </a:rPr>
              <a:t>   </a:t>
            </a:r>
            <a:endParaRPr lang="en-US" altLang="zh-CN" sz="3200" dirty="0">
              <a:solidFill>
                <a:srgbClr val="800000"/>
              </a:solidFill>
              <a:latin typeface="Times New Roman" panose="02020603050405020304" pitchFamily="18" charset="0"/>
              <a:ea typeface="宋体" panose="02010600030101010101" pitchFamily="2" charset="-122"/>
            </a:endParaRPr>
          </a:p>
          <a:p>
            <a:pPr>
              <a:spcBef>
                <a:spcPct val="20000"/>
              </a:spcBef>
            </a:pPr>
            <a:r>
              <a:rPr lang="en-US" altLang="zh-CN" sz="3200" u="sng" dirty="0">
                <a:solidFill>
                  <a:srgbClr val="800000"/>
                </a:solidFill>
                <a:latin typeface="Times New Roman" panose="02020603050405020304" pitchFamily="18" charset="0"/>
                <a:ea typeface="宋体" panose="02010600030101010101" pitchFamily="2" charset="-122"/>
              </a:rPr>
              <a:t>A→cA|d</a:t>
            </a:r>
            <a:r>
              <a:rPr lang="en-US" altLang="zh-CN" sz="3200" dirty="0">
                <a:solidFill>
                  <a:srgbClr val="800000"/>
                </a:solidFill>
                <a:latin typeface="Times New Roman" panose="02020603050405020304" pitchFamily="18" charset="0"/>
                <a:ea typeface="宋体" panose="02010600030101010101" pitchFamily="2" charset="-122"/>
              </a:rPr>
              <a:t>  </a:t>
            </a:r>
            <a:endParaRPr lang="en-US" altLang="zh-CN" sz="3200" dirty="0">
              <a:solidFill>
                <a:srgbClr val="800000"/>
              </a:solidFill>
              <a:latin typeface="Times New Roman" panose="02020603050405020304" pitchFamily="18" charset="0"/>
              <a:ea typeface="宋体" panose="02010600030101010101" pitchFamily="2" charset="-122"/>
            </a:endParaRPr>
          </a:p>
          <a:p>
            <a:pPr>
              <a:spcBef>
                <a:spcPct val="20000"/>
              </a:spcBef>
            </a:pPr>
            <a:r>
              <a:rPr lang="en-US" altLang="zh-CN" sz="3200" u="sng" dirty="0">
                <a:solidFill>
                  <a:srgbClr val="800000"/>
                </a:solidFill>
                <a:latin typeface="Times New Roman" panose="02020603050405020304" pitchFamily="18" charset="0"/>
                <a:ea typeface="宋体" panose="02010600030101010101" pitchFamily="2" charset="-122"/>
              </a:rPr>
              <a:t>B→cB|d</a:t>
            </a:r>
            <a:r>
              <a:rPr lang="en-US" altLang="zh-CN" sz="3200" dirty="0">
                <a:latin typeface="Times New Roman" panose="02020603050405020304" pitchFamily="18" charset="0"/>
                <a:ea typeface="宋体" panose="02010600030101010101" pitchFamily="2" charset="-122"/>
              </a:rPr>
              <a:t> </a:t>
            </a:r>
            <a:endParaRPr lang="en-US" altLang="zh-CN" sz="3200" dirty="0">
              <a:latin typeface="Times New Roman" panose="02020603050405020304" pitchFamily="18" charset="0"/>
              <a:ea typeface="宋体" panose="02010600030101010101" pitchFamily="2" charset="-122"/>
            </a:endParaRPr>
          </a:p>
        </p:txBody>
      </p:sp>
      <p:sp>
        <p:nvSpPr>
          <p:cNvPr id="175107" name="Rectangle 5"/>
          <p:cNvSpPr/>
          <p:nvPr/>
        </p:nvSpPr>
        <p:spPr>
          <a:xfrm>
            <a:off x="2590800" y="3429000"/>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solidFill>
                  <a:srgbClr val="FF0000"/>
                </a:solidFill>
                <a:latin typeface="Times New Roman" panose="02020603050405020304" pitchFamily="18" charset="0"/>
                <a:ea typeface="宋体" panose="02010600030101010101" pitchFamily="2" charset="-122"/>
              </a:rPr>
              <a:t>S’→·E   0</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solidFill>
                  <a:srgbClr val="FF0000"/>
                </a:solidFill>
                <a:latin typeface="Times New Roman" panose="02020603050405020304" pitchFamily="18" charset="0"/>
                <a:ea typeface="宋体" panose="02010600030101010101" pitchFamily="2" charset="-122"/>
              </a:rPr>
              <a:t>E →·aA</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solidFill>
                  <a:srgbClr val="FF0000"/>
                </a:solidFill>
                <a:latin typeface="Times New Roman" panose="02020603050405020304" pitchFamily="18" charset="0"/>
                <a:ea typeface="宋体" panose="02010600030101010101" pitchFamily="2" charset="-122"/>
              </a:rPr>
              <a:t>E →·bB</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75108" name="Rectangle 7"/>
          <p:cNvSpPr/>
          <p:nvPr/>
        </p:nvSpPr>
        <p:spPr>
          <a:xfrm>
            <a:off x="4495800" y="1395413"/>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A →c·A </a:t>
            </a:r>
            <a:r>
              <a:rPr lang="en-US" altLang="zh-CN" sz="2000" b="1" dirty="0">
                <a:solidFill>
                  <a:srgbClr val="FF0000"/>
                </a:solidFill>
                <a:latin typeface="Times New Roman" panose="02020603050405020304" pitchFamily="18" charset="0"/>
                <a:ea typeface="宋体" panose="02010600030101010101" pitchFamily="2" charset="-122"/>
              </a:rPr>
              <a:t>4</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A →·cA</a:t>
            </a:r>
            <a:endParaRPr lang="en-US" altLang="zh-CN" sz="2000" b="1" dirty="0">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A →·d</a:t>
            </a:r>
            <a:endParaRPr lang="en-US" altLang="zh-CN" sz="2000" b="1" dirty="0">
              <a:latin typeface="Times New Roman" panose="02020603050405020304" pitchFamily="18" charset="0"/>
              <a:ea typeface="宋体" panose="02010600030101010101" pitchFamily="2" charset="-122"/>
            </a:endParaRPr>
          </a:p>
        </p:txBody>
      </p:sp>
      <p:sp>
        <p:nvSpPr>
          <p:cNvPr id="175109" name="Rectangle 8"/>
          <p:cNvSpPr/>
          <p:nvPr/>
        </p:nvSpPr>
        <p:spPr>
          <a:xfrm>
            <a:off x="4495800" y="2514600"/>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solidFill>
                  <a:srgbClr val="FF0000"/>
                </a:solidFill>
                <a:latin typeface="Times New Roman" panose="02020603050405020304" pitchFamily="18" charset="0"/>
                <a:ea typeface="宋体" panose="02010600030101010101" pitchFamily="2" charset="-122"/>
              </a:rPr>
              <a:t>E →a·A 2</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solidFill>
                  <a:srgbClr val="FF0000"/>
                </a:solidFill>
                <a:latin typeface="Times New Roman" panose="02020603050405020304" pitchFamily="18" charset="0"/>
                <a:ea typeface="宋体" panose="02010600030101010101" pitchFamily="2" charset="-122"/>
              </a:rPr>
              <a:t>A →·cA</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solidFill>
                  <a:srgbClr val="FF0000"/>
                </a:solidFill>
                <a:latin typeface="Times New Roman" panose="02020603050405020304" pitchFamily="18" charset="0"/>
                <a:ea typeface="宋体" panose="02010600030101010101" pitchFamily="2" charset="-122"/>
              </a:rPr>
              <a:t>A →·d</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75110" name="Rectangle 9"/>
          <p:cNvSpPr/>
          <p:nvPr/>
        </p:nvSpPr>
        <p:spPr>
          <a:xfrm>
            <a:off x="4495800" y="4419600"/>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E →b·B </a:t>
            </a:r>
            <a:r>
              <a:rPr lang="en-US" altLang="zh-CN" sz="2000" b="1" dirty="0">
                <a:solidFill>
                  <a:srgbClr val="FF0000"/>
                </a:solidFill>
                <a:latin typeface="Times New Roman" panose="02020603050405020304" pitchFamily="18" charset="0"/>
                <a:ea typeface="宋体" panose="02010600030101010101" pitchFamily="2" charset="-122"/>
              </a:rPr>
              <a:t>3</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B →·cB</a:t>
            </a:r>
            <a:endParaRPr lang="en-US" altLang="zh-CN" sz="2000" b="1" dirty="0">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B →·d</a:t>
            </a:r>
            <a:endParaRPr lang="en-US" altLang="zh-CN" sz="2000" b="1" dirty="0">
              <a:latin typeface="Times New Roman" panose="02020603050405020304" pitchFamily="18" charset="0"/>
              <a:ea typeface="宋体" panose="02010600030101010101" pitchFamily="2" charset="-122"/>
            </a:endParaRPr>
          </a:p>
        </p:txBody>
      </p:sp>
      <p:sp>
        <p:nvSpPr>
          <p:cNvPr id="175111" name="Rectangle 10"/>
          <p:cNvSpPr/>
          <p:nvPr/>
        </p:nvSpPr>
        <p:spPr>
          <a:xfrm>
            <a:off x="4495800" y="5638800"/>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B →c·B </a:t>
            </a:r>
            <a:r>
              <a:rPr lang="en-US" altLang="zh-CN" sz="2000" b="1" dirty="0">
                <a:solidFill>
                  <a:srgbClr val="FF0000"/>
                </a:solidFill>
                <a:latin typeface="Times New Roman" panose="02020603050405020304" pitchFamily="18" charset="0"/>
                <a:ea typeface="宋体" panose="02010600030101010101" pitchFamily="2" charset="-122"/>
              </a:rPr>
              <a:t>5</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B →·cB</a:t>
            </a:r>
            <a:endParaRPr lang="en-US" altLang="zh-CN" sz="2000" b="1" dirty="0">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E →·d</a:t>
            </a:r>
            <a:endParaRPr lang="en-US" altLang="zh-CN" sz="2000" b="1" dirty="0">
              <a:latin typeface="Times New Roman" panose="02020603050405020304" pitchFamily="18" charset="0"/>
              <a:ea typeface="宋体" panose="02010600030101010101" pitchFamily="2" charset="-122"/>
            </a:endParaRPr>
          </a:p>
        </p:txBody>
      </p:sp>
      <p:sp>
        <p:nvSpPr>
          <p:cNvPr id="175112" name="Rectangle 11"/>
          <p:cNvSpPr/>
          <p:nvPr/>
        </p:nvSpPr>
        <p:spPr>
          <a:xfrm>
            <a:off x="4495800" y="3738563"/>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S’→E·   </a:t>
            </a:r>
            <a:r>
              <a:rPr lang="en-US" altLang="zh-CN" sz="2000" b="1" dirty="0">
                <a:solidFill>
                  <a:srgbClr val="FF0000"/>
                </a:solidFill>
                <a:latin typeface="Times New Roman" panose="02020603050405020304" pitchFamily="18" charset="0"/>
                <a:ea typeface="宋体" panose="02010600030101010101" pitchFamily="2" charset="-122"/>
              </a:rPr>
              <a:t>1</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75113" name="Rectangle 14"/>
          <p:cNvSpPr/>
          <p:nvPr/>
        </p:nvSpPr>
        <p:spPr>
          <a:xfrm>
            <a:off x="6553200" y="1371600"/>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A →cA· </a:t>
            </a:r>
            <a:r>
              <a:rPr lang="en-US" altLang="zh-CN" sz="2000" b="1" dirty="0">
                <a:solidFill>
                  <a:srgbClr val="FF0000"/>
                </a:solidFill>
                <a:latin typeface="Times New Roman" panose="02020603050405020304" pitchFamily="18" charset="0"/>
                <a:ea typeface="宋体" panose="02010600030101010101" pitchFamily="2" charset="-122"/>
              </a:rPr>
              <a:t>8</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75114" name="Rectangle 15"/>
          <p:cNvSpPr/>
          <p:nvPr/>
        </p:nvSpPr>
        <p:spPr>
          <a:xfrm>
            <a:off x="6553200" y="2209800"/>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A →d· </a:t>
            </a:r>
            <a:r>
              <a:rPr lang="en-US" altLang="zh-CN" sz="2000" b="1" dirty="0">
                <a:solidFill>
                  <a:srgbClr val="FF0000"/>
                </a:solidFill>
                <a:latin typeface="Times New Roman" panose="02020603050405020304" pitchFamily="18" charset="0"/>
                <a:ea typeface="宋体" panose="02010600030101010101" pitchFamily="2" charset="-122"/>
              </a:rPr>
              <a:t>10</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75115" name="Rectangle 16"/>
          <p:cNvSpPr/>
          <p:nvPr/>
        </p:nvSpPr>
        <p:spPr>
          <a:xfrm>
            <a:off x="6553200" y="3048000"/>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E →aA· </a:t>
            </a:r>
            <a:r>
              <a:rPr lang="en-US" altLang="zh-CN" sz="2000" b="1" dirty="0">
                <a:solidFill>
                  <a:srgbClr val="FF0000"/>
                </a:solidFill>
                <a:latin typeface="Times New Roman" panose="02020603050405020304" pitchFamily="18" charset="0"/>
                <a:ea typeface="宋体" panose="02010600030101010101" pitchFamily="2" charset="-122"/>
              </a:rPr>
              <a:t> 6</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75116" name="Rectangle 17"/>
          <p:cNvSpPr/>
          <p:nvPr/>
        </p:nvSpPr>
        <p:spPr>
          <a:xfrm>
            <a:off x="6553200" y="4419600"/>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E →bB·</a:t>
            </a:r>
            <a:r>
              <a:rPr lang="en-US" altLang="zh-CN" sz="2000" b="1" dirty="0">
                <a:solidFill>
                  <a:srgbClr val="FF0000"/>
                </a:solidFill>
                <a:latin typeface="Times New Roman" panose="02020603050405020304" pitchFamily="18" charset="0"/>
                <a:ea typeface="宋体" panose="02010600030101010101" pitchFamily="2" charset="-122"/>
              </a:rPr>
              <a:t>7</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75117" name="Rectangle 18"/>
          <p:cNvSpPr/>
          <p:nvPr/>
        </p:nvSpPr>
        <p:spPr>
          <a:xfrm>
            <a:off x="6553200" y="5257800"/>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B →d· </a:t>
            </a:r>
            <a:r>
              <a:rPr lang="en-US" altLang="zh-CN" sz="2000" b="1" dirty="0">
                <a:solidFill>
                  <a:srgbClr val="FF0000"/>
                </a:solidFill>
                <a:latin typeface="Times New Roman" panose="02020603050405020304" pitchFamily="18" charset="0"/>
                <a:ea typeface="宋体" panose="02010600030101010101" pitchFamily="2" charset="-122"/>
              </a:rPr>
              <a:t>11</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75118" name="Rectangle 19"/>
          <p:cNvSpPr/>
          <p:nvPr/>
        </p:nvSpPr>
        <p:spPr>
          <a:xfrm>
            <a:off x="6553200" y="6096000"/>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B →cB· </a:t>
            </a:r>
            <a:r>
              <a:rPr lang="en-US" altLang="zh-CN" sz="2000" b="1" dirty="0">
                <a:solidFill>
                  <a:srgbClr val="FF0000"/>
                </a:solidFill>
                <a:latin typeface="Times New Roman" panose="02020603050405020304" pitchFamily="18" charset="0"/>
                <a:ea typeface="宋体" panose="02010600030101010101" pitchFamily="2" charset="-122"/>
              </a:rPr>
              <a:t>9</a:t>
            </a:r>
            <a:endParaRPr lang="en-US" altLang="zh-CN" sz="2000" b="1" dirty="0">
              <a:solidFill>
                <a:srgbClr val="FF0000"/>
              </a:solidFill>
              <a:latin typeface="Times New Roman" panose="02020603050405020304" pitchFamily="18" charset="0"/>
              <a:ea typeface="宋体" panose="02010600030101010101" pitchFamily="2" charset="-122"/>
            </a:endParaRPr>
          </a:p>
        </p:txBody>
      </p:sp>
      <p:cxnSp>
        <p:nvCxnSpPr>
          <p:cNvPr id="175119" name="AutoShape 20"/>
          <p:cNvCxnSpPr>
            <a:stCxn id="175107" idx="3"/>
            <a:endCxn id="175112" idx="1"/>
          </p:cNvCxnSpPr>
          <p:nvPr/>
        </p:nvCxnSpPr>
        <p:spPr>
          <a:xfrm>
            <a:off x="3733800" y="3886200"/>
            <a:ext cx="762000" cy="4763"/>
          </a:xfrm>
          <a:prstGeom prst="curvedConnector3">
            <a:avLst>
              <a:gd name="adj1" fmla="val 50000"/>
            </a:avLst>
          </a:prstGeom>
          <a:ln w="9525" cap="flat" cmpd="sng">
            <a:solidFill>
              <a:schemeClr val="tx1"/>
            </a:solidFill>
            <a:prstDash val="solid"/>
            <a:round/>
            <a:headEnd type="none" w="med" len="med"/>
            <a:tailEnd type="triangle" w="med" len="med"/>
          </a:ln>
        </p:spPr>
      </p:cxnSp>
      <p:cxnSp>
        <p:nvCxnSpPr>
          <p:cNvPr id="175120" name="AutoShape 21"/>
          <p:cNvCxnSpPr>
            <a:stCxn id="175109" idx="1"/>
            <a:endCxn id="175108" idx="1"/>
          </p:cNvCxnSpPr>
          <p:nvPr/>
        </p:nvCxnSpPr>
        <p:spPr>
          <a:xfrm rot="-10800000" flipH="1">
            <a:off x="4495800" y="1852613"/>
            <a:ext cx="1588" cy="1119187"/>
          </a:xfrm>
          <a:prstGeom prst="bentConnector3">
            <a:avLst>
              <a:gd name="adj1" fmla="val -14400000"/>
            </a:avLst>
          </a:prstGeom>
          <a:ln w="9525" cap="flat" cmpd="sng">
            <a:solidFill>
              <a:schemeClr val="tx1"/>
            </a:solidFill>
            <a:prstDash val="solid"/>
            <a:miter/>
            <a:headEnd type="none" w="med" len="med"/>
            <a:tailEnd type="triangle" w="med" len="med"/>
          </a:ln>
        </p:spPr>
      </p:cxnSp>
      <p:cxnSp>
        <p:nvCxnSpPr>
          <p:cNvPr id="175121" name="AutoShape 22"/>
          <p:cNvCxnSpPr>
            <a:stCxn id="175107" idx="3"/>
            <a:endCxn id="175109" idx="1"/>
          </p:cNvCxnSpPr>
          <p:nvPr/>
        </p:nvCxnSpPr>
        <p:spPr>
          <a:xfrm flipV="1">
            <a:off x="3733800" y="2971800"/>
            <a:ext cx="762000" cy="914400"/>
          </a:xfrm>
          <a:prstGeom prst="straightConnector1">
            <a:avLst/>
          </a:prstGeom>
          <a:ln w="9525" cap="flat" cmpd="sng">
            <a:solidFill>
              <a:schemeClr val="tx1"/>
            </a:solidFill>
            <a:prstDash val="solid"/>
            <a:round/>
            <a:headEnd type="none" w="med" len="med"/>
            <a:tailEnd type="triangle" w="med" len="med"/>
          </a:ln>
        </p:spPr>
      </p:cxnSp>
      <p:cxnSp>
        <p:nvCxnSpPr>
          <p:cNvPr id="175122" name="AutoShape 23"/>
          <p:cNvCxnSpPr>
            <a:stCxn id="175107" idx="3"/>
            <a:endCxn id="175110" idx="1"/>
          </p:cNvCxnSpPr>
          <p:nvPr/>
        </p:nvCxnSpPr>
        <p:spPr>
          <a:xfrm>
            <a:off x="3733800" y="3886200"/>
            <a:ext cx="762000" cy="990600"/>
          </a:xfrm>
          <a:prstGeom prst="straightConnector1">
            <a:avLst/>
          </a:prstGeom>
          <a:ln w="9525" cap="flat" cmpd="sng">
            <a:solidFill>
              <a:schemeClr val="tx1"/>
            </a:solidFill>
            <a:prstDash val="solid"/>
            <a:round/>
            <a:headEnd type="none" w="med" len="med"/>
            <a:tailEnd type="triangle" w="med" len="med"/>
          </a:ln>
        </p:spPr>
      </p:cxnSp>
      <p:cxnSp>
        <p:nvCxnSpPr>
          <p:cNvPr id="175123" name="AutoShape 24"/>
          <p:cNvCxnSpPr>
            <a:stCxn id="175110" idx="1"/>
            <a:endCxn id="175111" idx="1"/>
          </p:cNvCxnSpPr>
          <p:nvPr/>
        </p:nvCxnSpPr>
        <p:spPr>
          <a:xfrm rot="10800000" flipH="1" flipV="1">
            <a:off x="4495800" y="4876800"/>
            <a:ext cx="1588" cy="1219200"/>
          </a:xfrm>
          <a:prstGeom prst="bentConnector3">
            <a:avLst>
              <a:gd name="adj1" fmla="val -14400000"/>
            </a:avLst>
          </a:prstGeom>
          <a:ln w="9525" cap="flat" cmpd="sng">
            <a:solidFill>
              <a:schemeClr val="tx1"/>
            </a:solidFill>
            <a:prstDash val="solid"/>
            <a:miter/>
            <a:headEnd type="none" w="med" len="med"/>
            <a:tailEnd type="triangle" w="med" len="med"/>
          </a:ln>
        </p:spPr>
      </p:cxnSp>
      <p:cxnSp>
        <p:nvCxnSpPr>
          <p:cNvPr id="175124" name="AutoShape 25"/>
          <p:cNvCxnSpPr>
            <a:stCxn id="175108" idx="3"/>
            <a:endCxn id="175113" idx="1"/>
          </p:cNvCxnSpPr>
          <p:nvPr/>
        </p:nvCxnSpPr>
        <p:spPr>
          <a:xfrm flipV="1">
            <a:off x="5638800" y="1524000"/>
            <a:ext cx="914400" cy="328613"/>
          </a:xfrm>
          <a:prstGeom prst="straightConnector1">
            <a:avLst/>
          </a:prstGeom>
          <a:ln w="9525" cap="flat" cmpd="sng">
            <a:solidFill>
              <a:schemeClr val="tx1"/>
            </a:solidFill>
            <a:prstDash val="solid"/>
            <a:round/>
            <a:headEnd type="none" w="med" len="med"/>
            <a:tailEnd type="triangle" w="med" len="med"/>
          </a:ln>
        </p:spPr>
      </p:cxnSp>
      <p:cxnSp>
        <p:nvCxnSpPr>
          <p:cNvPr id="175125" name="AutoShape 26"/>
          <p:cNvCxnSpPr>
            <a:stCxn id="175108" idx="3"/>
            <a:endCxn id="175114" idx="1"/>
          </p:cNvCxnSpPr>
          <p:nvPr/>
        </p:nvCxnSpPr>
        <p:spPr>
          <a:xfrm>
            <a:off x="5638800" y="1852613"/>
            <a:ext cx="914400" cy="509587"/>
          </a:xfrm>
          <a:prstGeom prst="straightConnector1">
            <a:avLst/>
          </a:prstGeom>
          <a:ln w="9525" cap="flat" cmpd="sng">
            <a:solidFill>
              <a:schemeClr val="tx1"/>
            </a:solidFill>
            <a:prstDash val="solid"/>
            <a:round/>
            <a:headEnd type="none" w="med" len="med"/>
            <a:tailEnd type="triangle" w="med" len="med"/>
          </a:ln>
        </p:spPr>
      </p:cxnSp>
      <p:cxnSp>
        <p:nvCxnSpPr>
          <p:cNvPr id="175126" name="AutoShape 27"/>
          <p:cNvCxnSpPr>
            <a:stCxn id="175109" idx="3"/>
            <a:endCxn id="175114" idx="1"/>
          </p:cNvCxnSpPr>
          <p:nvPr/>
        </p:nvCxnSpPr>
        <p:spPr>
          <a:xfrm flipV="1">
            <a:off x="5638800" y="2362200"/>
            <a:ext cx="914400" cy="609600"/>
          </a:xfrm>
          <a:prstGeom prst="straightConnector1">
            <a:avLst/>
          </a:prstGeom>
          <a:ln w="9525" cap="flat" cmpd="sng">
            <a:solidFill>
              <a:schemeClr val="tx1"/>
            </a:solidFill>
            <a:prstDash val="solid"/>
            <a:round/>
            <a:headEnd type="none" w="med" len="med"/>
            <a:tailEnd type="triangle" w="med" len="med"/>
          </a:ln>
        </p:spPr>
      </p:cxnSp>
      <p:cxnSp>
        <p:nvCxnSpPr>
          <p:cNvPr id="175127" name="AutoShape 28"/>
          <p:cNvCxnSpPr>
            <a:stCxn id="175109" idx="3"/>
            <a:endCxn id="175115" idx="1"/>
          </p:cNvCxnSpPr>
          <p:nvPr/>
        </p:nvCxnSpPr>
        <p:spPr>
          <a:xfrm>
            <a:off x="5638800" y="2971800"/>
            <a:ext cx="914400" cy="228600"/>
          </a:xfrm>
          <a:prstGeom prst="straightConnector1">
            <a:avLst/>
          </a:prstGeom>
          <a:ln w="9525" cap="flat" cmpd="sng">
            <a:solidFill>
              <a:schemeClr val="tx1"/>
            </a:solidFill>
            <a:prstDash val="solid"/>
            <a:round/>
            <a:headEnd type="none" w="med" len="med"/>
            <a:tailEnd type="triangle" w="med" len="med"/>
          </a:ln>
        </p:spPr>
      </p:cxnSp>
      <p:cxnSp>
        <p:nvCxnSpPr>
          <p:cNvPr id="175128" name="AutoShape 29"/>
          <p:cNvCxnSpPr>
            <a:stCxn id="175110" idx="3"/>
            <a:endCxn id="175116" idx="1"/>
          </p:cNvCxnSpPr>
          <p:nvPr/>
        </p:nvCxnSpPr>
        <p:spPr>
          <a:xfrm flipV="1">
            <a:off x="5638800" y="4572000"/>
            <a:ext cx="914400" cy="304800"/>
          </a:xfrm>
          <a:prstGeom prst="straightConnector1">
            <a:avLst/>
          </a:prstGeom>
          <a:ln w="9525" cap="flat" cmpd="sng">
            <a:solidFill>
              <a:schemeClr val="tx1"/>
            </a:solidFill>
            <a:prstDash val="solid"/>
            <a:round/>
            <a:headEnd type="none" w="med" len="med"/>
            <a:tailEnd type="triangle" w="med" len="med"/>
          </a:ln>
        </p:spPr>
      </p:cxnSp>
      <p:cxnSp>
        <p:nvCxnSpPr>
          <p:cNvPr id="175129" name="AutoShape 30"/>
          <p:cNvCxnSpPr>
            <a:stCxn id="175110" idx="3"/>
            <a:endCxn id="175117" idx="1"/>
          </p:cNvCxnSpPr>
          <p:nvPr/>
        </p:nvCxnSpPr>
        <p:spPr>
          <a:xfrm>
            <a:off x="5638800" y="4876800"/>
            <a:ext cx="914400" cy="533400"/>
          </a:xfrm>
          <a:prstGeom prst="straightConnector1">
            <a:avLst/>
          </a:prstGeom>
          <a:ln w="9525" cap="flat" cmpd="sng">
            <a:solidFill>
              <a:schemeClr val="tx1"/>
            </a:solidFill>
            <a:prstDash val="solid"/>
            <a:round/>
            <a:headEnd type="none" w="med" len="med"/>
            <a:tailEnd type="triangle" w="med" len="med"/>
          </a:ln>
        </p:spPr>
      </p:cxnSp>
      <p:cxnSp>
        <p:nvCxnSpPr>
          <p:cNvPr id="175130" name="AutoShape 31"/>
          <p:cNvCxnSpPr>
            <a:stCxn id="175111" idx="3"/>
            <a:endCxn id="175117" idx="1"/>
          </p:cNvCxnSpPr>
          <p:nvPr/>
        </p:nvCxnSpPr>
        <p:spPr>
          <a:xfrm flipV="1">
            <a:off x="5638800" y="5410200"/>
            <a:ext cx="914400" cy="685800"/>
          </a:xfrm>
          <a:prstGeom prst="straightConnector1">
            <a:avLst/>
          </a:prstGeom>
          <a:ln w="9525" cap="flat" cmpd="sng">
            <a:solidFill>
              <a:schemeClr val="tx1"/>
            </a:solidFill>
            <a:prstDash val="solid"/>
            <a:round/>
            <a:headEnd type="none" w="med" len="med"/>
            <a:tailEnd type="triangle" w="med" len="med"/>
          </a:ln>
        </p:spPr>
      </p:cxnSp>
      <p:cxnSp>
        <p:nvCxnSpPr>
          <p:cNvPr id="175131" name="AutoShape 32"/>
          <p:cNvCxnSpPr>
            <a:stCxn id="175111" idx="3"/>
            <a:endCxn id="175118" idx="1"/>
          </p:cNvCxnSpPr>
          <p:nvPr/>
        </p:nvCxnSpPr>
        <p:spPr>
          <a:xfrm>
            <a:off x="5638800" y="6096000"/>
            <a:ext cx="914400" cy="152400"/>
          </a:xfrm>
          <a:prstGeom prst="straightConnector1">
            <a:avLst/>
          </a:prstGeom>
          <a:ln w="9525" cap="flat" cmpd="sng">
            <a:solidFill>
              <a:schemeClr val="tx1"/>
            </a:solidFill>
            <a:prstDash val="solid"/>
            <a:round/>
            <a:headEnd type="none" w="med" len="med"/>
            <a:tailEnd type="triangle" w="med" len="med"/>
          </a:ln>
        </p:spPr>
      </p:cxnSp>
      <p:sp>
        <p:nvSpPr>
          <p:cNvPr id="175132" name="Text Box 33"/>
          <p:cNvSpPr txBox="1"/>
          <p:nvPr/>
        </p:nvSpPr>
        <p:spPr>
          <a:xfrm>
            <a:off x="3810000" y="3124200"/>
            <a:ext cx="304800" cy="519113"/>
          </a:xfrm>
          <a:prstGeom prst="rect">
            <a:avLst/>
          </a:prstGeom>
          <a:noFill/>
          <a:ln w="9525">
            <a:noFill/>
          </a:ln>
        </p:spPr>
        <p:txBody>
          <a:bodyPr anchor="t" anchorCtr="0">
            <a:spAutoFit/>
          </a:bodyPr>
          <a:p>
            <a:pPr>
              <a:spcBef>
                <a:spcPct val="50000"/>
              </a:spcBef>
            </a:pP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175133" name="Text Box 34"/>
          <p:cNvSpPr txBox="1"/>
          <p:nvPr/>
        </p:nvSpPr>
        <p:spPr>
          <a:xfrm>
            <a:off x="3990975" y="3500438"/>
            <a:ext cx="381000" cy="457200"/>
          </a:xfrm>
          <a:prstGeom prst="rect">
            <a:avLst/>
          </a:prstGeom>
          <a:noFill/>
          <a:ln w="9525">
            <a:noFill/>
          </a:ln>
        </p:spPr>
        <p:txBody>
          <a:bodyPr anchor="t" anchorCtr="0">
            <a:spAutoFit/>
          </a:bodyPr>
          <a:p>
            <a:pPr algn="ctr">
              <a:spcBef>
                <a:spcPct val="50000"/>
              </a:spcBef>
            </a:pPr>
            <a:r>
              <a:rPr lang="en-US" altLang="zh-CN" dirty="0">
                <a:solidFill>
                  <a:srgbClr val="FF0000"/>
                </a:solidFill>
                <a:latin typeface="Times New Roman" panose="02020603050405020304" pitchFamily="18" charset="0"/>
                <a:ea typeface="宋体" panose="02010600030101010101" pitchFamily="2" charset="-122"/>
              </a:rPr>
              <a:t>E</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75134" name="Text Box 35"/>
          <p:cNvSpPr txBox="1"/>
          <p:nvPr/>
        </p:nvSpPr>
        <p:spPr>
          <a:xfrm>
            <a:off x="3886200" y="4205288"/>
            <a:ext cx="3048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75135" name="Text Box 36"/>
          <p:cNvSpPr txBox="1"/>
          <p:nvPr/>
        </p:nvSpPr>
        <p:spPr>
          <a:xfrm>
            <a:off x="3962400" y="5181600"/>
            <a:ext cx="5334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75136" name="Text Box 37"/>
          <p:cNvSpPr txBox="1"/>
          <p:nvPr/>
        </p:nvSpPr>
        <p:spPr>
          <a:xfrm>
            <a:off x="5867400" y="129540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A</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75137" name="Text Box 38"/>
          <p:cNvSpPr txBox="1"/>
          <p:nvPr/>
        </p:nvSpPr>
        <p:spPr>
          <a:xfrm>
            <a:off x="6019800" y="175260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75138" name="Text Box 39"/>
          <p:cNvSpPr txBox="1"/>
          <p:nvPr/>
        </p:nvSpPr>
        <p:spPr>
          <a:xfrm>
            <a:off x="5715000" y="236220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75139" name="Text Box 40"/>
          <p:cNvSpPr txBox="1"/>
          <p:nvPr/>
        </p:nvSpPr>
        <p:spPr>
          <a:xfrm>
            <a:off x="6019800" y="480060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75140" name="Text Box 41"/>
          <p:cNvSpPr txBox="1"/>
          <p:nvPr/>
        </p:nvSpPr>
        <p:spPr>
          <a:xfrm>
            <a:off x="5715000" y="548640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75141" name="Text Box 42"/>
          <p:cNvSpPr txBox="1"/>
          <p:nvPr/>
        </p:nvSpPr>
        <p:spPr>
          <a:xfrm>
            <a:off x="5943600" y="426720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75142" name="Text Box 43"/>
          <p:cNvSpPr txBox="1"/>
          <p:nvPr/>
        </p:nvSpPr>
        <p:spPr>
          <a:xfrm>
            <a:off x="6096000" y="579120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75143" name="Text Box 44"/>
          <p:cNvSpPr txBox="1"/>
          <p:nvPr/>
        </p:nvSpPr>
        <p:spPr>
          <a:xfrm>
            <a:off x="3962400" y="2133600"/>
            <a:ext cx="304800" cy="519113"/>
          </a:xfrm>
          <a:prstGeom prst="rect">
            <a:avLst/>
          </a:prstGeom>
          <a:noFill/>
          <a:ln w="9525">
            <a:noFill/>
          </a:ln>
        </p:spPr>
        <p:txBody>
          <a:bodyPr anchor="t" anchorCtr="0">
            <a:spAutoFit/>
          </a:bodyPr>
          <a:p>
            <a:pPr>
              <a:spcBef>
                <a:spcPct val="50000"/>
              </a:spcBef>
            </a:pPr>
            <a:r>
              <a:rPr lang="en-US" altLang="zh-CN" sz="2800" dirty="0">
                <a:solidFill>
                  <a:srgbClr val="FF0000"/>
                </a:solidFill>
                <a:latin typeface="Times New Roman" panose="02020603050405020304" pitchFamily="18" charset="0"/>
                <a:ea typeface="宋体" panose="02010600030101010101" pitchFamily="2" charset="-122"/>
              </a:rPr>
              <a:t>c</a:t>
            </a:r>
            <a:endParaRPr lang="en-US" altLang="zh-CN" sz="2800" dirty="0">
              <a:solidFill>
                <a:srgbClr val="FF0000"/>
              </a:solidFill>
              <a:latin typeface="Times New Roman" panose="02020603050405020304" pitchFamily="18" charset="0"/>
              <a:ea typeface="宋体" panose="02010600030101010101" pitchFamily="2" charset="-122"/>
            </a:endParaRPr>
          </a:p>
        </p:txBody>
      </p:sp>
      <p:cxnSp>
        <p:nvCxnSpPr>
          <p:cNvPr id="175144" name="AutoShape 45"/>
          <p:cNvCxnSpPr>
            <a:stCxn id="175108" idx="0"/>
            <a:endCxn id="175108" idx="1"/>
          </p:cNvCxnSpPr>
          <p:nvPr/>
        </p:nvCxnSpPr>
        <p:spPr>
          <a:xfrm rot="-5400000" flipH="1" flipV="1">
            <a:off x="4552950" y="1338263"/>
            <a:ext cx="457200" cy="571500"/>
          </a:xfrm>
          <a:prstGeom prst="curvedConnector4">
            <a:avLst>
              <a:gd name="adj1" fmla="val -50000"/>
              <a:gd name="adj2" fmla="val 140000"/>
            </a:avLst>
          </a:prstGeom>
          <a:ln w="9525" cap="flat" cmpd="sng">
            <a:solidFill>
              <a:schemeClr val="tx1"/>
            </a:solidFill>
            <a:prstDash val="solid"/>
            <a:round/>
            <a:headEnd type="none" w="med" len="med"/>
            <a:tailEnd type="triangle" w="med" len="med"/>
          </a:ln>
        </p:spPr>
      </p:cxnSp>
      <p:sp>
        <p:nvSpPr>
          <p:cNvPr id="175145" name="Text Box 46"/>
          <p:cNvSpPr txBox="1"/>
          <p:nvPr/>
        </p:nvSpPr>
        <p:spPr>
          <a:xfrm>
            <a:off x="4114800" y="990600"/>
            <a:ext cx="304800" cy="519113"/>
          </a:xfrm>
          <a:prstGeom prst="rect">
            <a:avLst/>
          </a:prstGeom>
          <a:noFill/>
          <a:ln w="9525">
            <a:noFill/>
          </a:ln>
        </p:spPr>
        <p:txBody>
          <a:bodyPr anchor="t" anchorCtr="0">
            <a:spAutoFit/>
          </a:bodyPr>
          <a:p>
            <a:pPr>
              <a:spcBef>
                <a:spcPct val="50000"/>
              </a:spcBef>
            </a:pPr>
            <a:r>
              <a:rPr lang="en-US" altLang="zh-CN" sz="2800" dirty="0">
                <a:solidFill>
                  <a:srgbClr val="FF0000"/>
                </a:solidFill>
                <a:latin typeface="Times New Roman" panose="02020603050405020304" pitchFamily="18" charset="0"/>
                <a:ea typeface="宋体" panose="02010600030101010101" pitchFamily="2" charset="-122"/>
              </a:rPr>
              <a:t>c</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175146" name="Text Box 47"/>
          <p:cNvSpPr txBox="1"/>
          <p:nvPr/>
        </p:nvSpPr>
        <p:spPr>
          <a:xfrm>
            <a:off x="4129088" y="6443663"/>
            <a:ext cx="3048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p:txBody>
      </p:sp>
      <p:cxnSp>
        <p:nvCxnSpPr>
          <p:cNvPr id="175147" name="AutoShape 48"/>
          <p:cNvCxnSpPr>
            <a:stCxn id="175111" idx="2"/>
            <a:endCxn id="175111" idx="1"/>
          </p:cNvCxnSpPr>
          <p:nvPr/>
        </p:nvCxnSpPr>
        <p:spPr>
          <a:xfrm rot="-5400000" flipV="1">
            <a:off x="4552950" y="6038850"/>
            <a:ext cx="457200" cy="571500"/>
          </a:xfrm>
          <a:prstGeom prst="curvedConnector4">
            <a:avLst>
              <a:gd name="adj1" fmla="val -50000"/>
              <a:gd name="adj2" fmla="val 140000"/>
            </a:avLst>
          </a:prstGeom>
          <a:ln w="9525" cap="flat" cmpd="sng">
            <a:solidFill>
              <a:schemeClr val="tx1"/>
            </a:solidFill>
            <a:prstDash val="solid"/>
            <a:round/>
            <a:headEnd type="none" w="med" len="med"/>
            <a:tailEnd type="triangle" w="med" len="med"/>
          </a:ln>
        </p:spPr>
      </p:cxnSp>
      <p:sp>
        <p:nvSpPr>
          <p:cNvPr id="175148" name="Rectangle 49"/>
          <p:cNvSpPr/>
          <p:nvPr/>
        </p:nvSpPr>
        <p:spPr>
          <a:xfrm>
            <a:off x="152400" y="4495800"/>
            <a:ext cx="3657600" cy="2209800"/>
          </a:xfrm>
          <a:prstGeom prst="rect">
            <a:avLst/>
          </a:prstGeom>
          <a:solidFill>
            <a:schemeClr val="hlink"/>
          </a:solidFill>
          <a:ln w="9525" cap="flat" cmpd="sng">
            <a:solidFill>
              <a:srgbClr val="000099"/>
            </a:solidFill>
            <a:prstDash val="solid"/>
            <a:miter/>
            <a:headEnd type="none" w="med" len="med"/>
            <a:tailEnd type="none" w="med" len="med"/>
          </a:ln>
        </p:spPr>
        <p:txBody>
          <a:bodyPr anchor="t" anchorCtr="0">
            <a:spAutoFit/>
          </a:bodyPr>
          <a:p>
            <a:pPr>
              <a:spcBef>
                <a:spcPct val="20000"/>
              </a:spcBef>
            </a:pPr>
            <a:r>
              <a:rPr lang="en-US" altLang="zh-CN" sz="2800" dirty="0">
                <a:solidFill>
                  <a:srgbClr val="000099"/>
                </a:solidFill>
                <a:latin typeface="Times New Roman" panose="02020603050405020304" pitchFamily="18" charset="0"/>
                <a:ea typeface="宋体" panose="02010600030101010101" pitchFamily="2" charset="-122"/>
              </a:rPr>
              <a:t>A→ </a:t>
            </a:r>
            <a:r>
              <a:rPr lang="en-US" altLang="zh-CN" sz="2800" dirty="0">
                <a:solidFill>
                  <a:srgbClr val="000099"/>
                </a:solidFill>
                <a:latin typeface="Times New Roman" panose="02020603050405020304" pitchFamily="18" charset="0"/>
                <a:ea typeface="MingLiU" pitchFamily="49" charset="-120"/>
                <a:sym typeface="Symbol" panose="05050102010706020507" pitchFamily="18" charset="2"/>
              </a:rPr>
              <a:t></a:t>
            </a:r>
            <a:r>
              <a:rPr lang="en-US" altLang="zh-CN" sz="2800" dirty="0">
                <a:solidFill>
                  <a:srgbClr val="000099"/>
                </a:solidFill>
                <a:latin typeface="Times New Roman" panose="02020603050405020304" pitchFamily="18" charset="0"/>
                <a:ea typeface="宋体" panose="02010600030101010101" pitchFamily="2" charset="-122"/>
              </a:rPr>
              <a:t> ·         </a:t>
            </a:r>
            <a:r>
              <a:rPr lang="zh-CN" altLang="en-US" sz="2800" dirty="0">
                <a:solidFill>
                  <a:srgbClr val="000099"/>
                </a:solidFill>
                <a:latin typeface="Times New Roman" panose="02020603050405020304" pitchFamily="18" charset="0"/>
                <a:ea typeface="宋体" panose="02010600030101010101" pitchFamily="2" charset="-122"/>
              </a:rPr>
              <a:t>规约项目</a:t>
            </a:r>
            <a:endParaRPr lang="zh-CN" altLang="en-US" sz="2800" dirty="0">
              <a:solidFill>
                <a:srgbClr val="000099"/>
              </a:solidFill>
              <a:latin typeface="Times New Roman" panose="02020603050405020304" pitchFamily="18" charset="0"/>
              <a:ea typeface="宋体" panose="02010600030101010101" pitchFamily="2" charset="-122"/>
            </a:endParaRPr>
          </a:p>
          <a:p>
            <a:pPr>
              <a:spcBef>
                <a:spcPct val="20000"/>
              </a:spcBef>
            </a:pPr>
            <a:r>
              <a:rPr lang="en-US" altLang="zh-CN" sz="2800" dirty="0">
                <a:solidFill>
                  <a:srgbClr val="000099"/>
                </a:solidFill>
                <a:latin typeface="Times New Roman" panose="02020603050405020304" pitchFamily="18" charset="0"/>
                <a:ea typeface="宋体" panose="02010600030101010101" pitchFamily="2" charset="-122"/>
              </a:rPr>
              <a:t>S’→</a:t>
            </a:r>
            <a:r>
              <a:rPr lang="en-US" altLang="zh-CN" sz="2800" dirty="0">
                <a:solidFill>
                  <a:srgbClr val="000099"/>
                </a:solidFill>
                <a:latin typeface="Times New Roman" panose="02020603050405020304" pitchFamily="18" charset="0"/>
                <a:ea typeface="MingLiU" pitchFamily="49" charset="-120"/>
                <a:sym typeface="Symbol" panose="05050102010706020507" pitchFamily="18" charset="2"/>
              </a:rPr>
              <a:t></a:t>
            </a:r>
            <a:r>
              <a:rPr lang="en-US" altLang="zh-CN" sz="2800" dirty="0">
                <a:solidFill>
                  <a:srgbClr val="000099"/>
                </a:solidFill>
                <a:latin typeface="Times New Roman" panose="02020603050405020304" pitchFamily="18" charset="0"/>
                <a:ea typeface="宋体" panose="02010600030101010101" pitchFamily="2" charset="-122"/>
              </a:rPr>
              <a:t> ·         </a:t>
            </a:r>
            <a:r>
              <a:rPr lang="zh-CN" altLang="en-US" sz="2800" dirty="0">
                <a:solidFill>
                  <a:srgbClr val="000099"/>
                </a:solidFill>
                <a:latin typeface="Times New Roman" panose="02020603050405020304" pitchFamily="18" charset="0"/>
                <a:ea typeface="宋体" panose="02010600030101010101" pitchFamily="2" charset="-122"/>
              </a:rPr>
              <a:t>接受项目</a:t>
            </a:r>
            <a:endParaRPr lang="zh-CN" altLang="en-US" sz="2800" dirty="0">
              <a:solidFill>
                <a:srgbClr val="000099"/>
              </a:solidFill>
              <a:latin typeface="Times New Roman" panose="02020603050405020304" pitchFamily="18" charset="0"/>
              <a:ea typeface="宋体" panose="02010600030101010101" pitchFamily="2" charset="-122"/>
            </a:endParaRPr>
          </a:p>
          <a:p>
            <a:pPr>
              <a:spcBef>
                <a:spcPct val="20000"/>
              </a:spcBef>
            </a:pPr>
            <a:r>
              <a:rPr lang="en-US" altLang="zh-CN" sz="2800" dirty="0">
                <a:solidFill>
                  <a:srgbClr val="000099"/>
                </a:solidFill>
                <a:latin typeface="Times New Roman" panose="02020603050405020304" pitchFamily="18" charset="0"/>
                <a:ea typeface="宋体" panose="02010600030101010101" pitchFamily="2" charset="-122"/>
              </a:rPr>
              <a:t>A→</a:t>
            </a:r>
            <a:r>
              <a:rPr lang="en-US" altLang="zh-CN" sz="2800" dirty="0">
                <a:solidFill>
                  <a:srgbClr val="000099"/>
                </a:solidFill>
                <a:latin typeface="Times New Roman" panose="02020603050405020304" pitchFamily="18" charset="0"/>
                <a:ea typeface="MingLiU" pitchFamily="49" charset="-120"/>
                <a:sym typeface="Symbol" panose="05050102010706020507" pitchFamily="18" charset="2"/>
              </a:rPr>
              <a:t></a:t>
            </a:r>
            <a:r>
              <a:rPr lang="en-US" altLang="zh-CN" sz="2800" dirty="0">
                <a:solidFill>
                  <a:srgbClr val="000099"/>
                </a:solidFill>
                <a:latin typeface="Times New Roman" panose="02020603050405020304" pitchFamily="18" charset="0"/>
                <a:ea typeface="宋体" panose="02010600030101010101" pitchFamily="2" charset="-122"/>
              </a:rPr>
              <a:t>·a</a:t>
            </a:r>
            <a:r>
              <a:rPr lang="en-US" altLang="zh-CN" sz="2800" dirty="0">
                <a:solidFill>
                  <a:srgbClr val="000099"/>
                </a:solidFill>
                <a:latin typeface="Times New Roman" panose="02020603050405020304" pitchFamily="18" charset="0"/>
                <a:ea typeface="MingLiU" pitchFamily="49" charset="-120"/>
                <a:sym typeface="Symbol" panose="05050102010706020507" pitchFamily="18" charset="2"/>
              </a:rPr>
              <a:t></a:t>
            </a:r>
            <a:r>
              <a:rPr lang="en-US" altLang="zh-CN" sz="3200" dirty="0">
                <a:solidFill>
                  <a:srgbClr val="000099"/>
                </a:solidFill>
                <a:latin typeface="Times New Roman" panose="02020603050405020304" pitchFamily="18" charset="0"/>
                <a:ea typeface="宋体" panose="02010600030101010101" pitchFamily="2" charset="-122"/>
              </a:rPr>
              <a:t>      </a:t>
            </a:r>
            <a:r>
              <a:rPr lang="zh-CN" altLang="en-US" sz="3200" dirty="0">
                <a:solidFill>
                  <a:srgbClr val="000099"/>
                </a:solidFill>
                <a:latin typeface="Times New Roman" panose="02020603050405020304" pitchFamily="18" charset="0"/>
                <a:ea typeface="宋体" panose="02010600030101010101" pitchFamily="2" charset="-122"/>
              </a:rPr>
              <a:t>移进</a:t>
            </a:r>
            <a:r>
              <a:rPr lang="zh-CN" altLang="en-US" sz="2800" dirty="0">
                <a:solidFill>
                  <a:srgbClr val="000099"/>
                </a:solidFill>
                <a:latin typeface="Times New Roman" panose="02020603050405020304" pitchFamily="18" charset="0"/>
                <a:ea typeface="宋体" panose="02010600030101010101" pitchFamily="2" charset="-122"/>
              </a:rPr>
              <a:t>项目</a:t>
            </a:r>
            <a:endParaRPr lang="zh-CN" altLang="en-US" sz="2800" dirty="0">
              <a:solidFill>
                <a:srgbClr val="000099"/>
              </a:solidFill>
              <a:latin typeface="Times New Roman" panose="02020603050405020304" pitchFamily="18" charset="0"/>
              <a:ea typeface="宋体" panose="02010600030101010101" pitchFamily="2" charset="-122"/>
            </a:endParaRPr>
          </a:p>
          <a:p>
            <a:pPr>
              <a:spcBef>
                <a:spcPct val="20000"/>
              </a:spcBef>
            </a:pPr>
            <a:r>
              <a:rPr lang="en-US" altLang="zh-CN" sz="2800" dirty="0">
                <a:solidFill>
                  <a:srgbClr val="000099"/>
                </a:solidFill>
                <a:latin typeface="Times New Roman" panose="02020603050405020304" pitchFamily="18" charset="0"/>
                <a:ea typeface="宋体" panose="02010600030101010101" pitchFamily="2" charset="-122"/>
              </a:rPr>
              <a:t>A→</a:t>
            </a:r>
            <a:r>
              <a:rPr lang="en-US" altLang="zh-CN" sz="2800" dirty="0">
                <a:solidFill>
                  <a:srgbClr val="000099"/>
                </a:solidFill>
                <a:latin typeface="Times New Roman" panose="02020603050405020304" pitchFamily="18" charset="0"/>
                <a:ea typeface="MingLiU" pitchFamily="49" charset="-120"/>
                <a:sym typeface="Symbol" panose="05050102010706020507" pitchFamily="18" charset="2"/>
              </a:rPr>
              <a:t></a:t>
            </a:r>
            <a:r>
              <a:rPr lang="en-US" altLang="zh-CN" sz="2800" dirty="0">
                <a:solidFill>
                  <a:srgbClr val="000099"/>
                </a:solidFill>
                <a:latin typeface="Times New Roman" panose="02020603050405020304" pitchFamily="18" charset="0"/>
                <a:ea typeface="宋体" panose="02010600030101010101" pitchFamily="2" charset="-122"/>
              </a:rPr>
              <a:t>·B</a:t>
            </a:r>
            <a:r>
              <a:rPr lang="en-US" altLang="zh-CN" sz="2800" dirty="0">
                <a:solidFill>
                  <a:srgbClr val="000099"/>
                </a:solidFill>
                <a:latin typeface="Times New Roman" panose="02020603050405020304" pitchFamily="18" charset="0"/>
                <a:ea typeface="MingLiU" pitchFamily="49" charset="-120"/>
                <a:sym typeface="Symbol" panose="05050102010706020507" pitchFamily="18" charset="2"/>
              </a:rPr>
              <a:t></a:t>
            </a:r>
            <a:r>
              <a:rPr lang="en-US" altLang="zh-CN" sz="3200" dirty="0">
                <a:solidFill>
                  <a:srgbClr val="000099"/>
                </a:solidFill>
                <a:latin typeface="Times New Roman" panose="02020603050405020304" pitchFamily="18" charset="0"/>
                <a:ea typeface="宋体" panose="02010600030101010101" pitchFamily="2" charset="-122"/>
              </a:rPr>
              <a:t>     </a:t>
            </a:r>
            <a:r>
              <a:rPr lang="zh-CN" altLang="en-US" sz="3200" dirty="0">
                <a:solidFill>
                  <a:srgbClr val="000099"/>
                </a:solidFill>
                <a:latin typeface="Times New Roman" panose="02020603050405020304" pitchFamily="18" charset="0"/>
                <a:ea typeface="宋体" panose="02010600030101010101" pitchFamily="2" charset="-122"/>
              </a:rPr>
              <a:t>待约</a:t>
            </a:r>
            <a:r>
              <a:rPr lang="zh-CN" altLang="en-US" sz="2800" dirty="0">
                <a:solidFill>
                  <a:srgbClr val="000099"/>
                </a:solidFill>
                <a:latin typeface="Times New Roman" panose="02020603050405020304" pitchFamily="18" charset="0"/>
                <a:ea typeface="宋体" panose="02010600030101010101" pitchFamily="2" charset="-122"/>
              </a:rPr>
              <a:t>项目</a:t>
            </a:r>
            <a:endParaRPr lang="zh-CN" altLang="en-US" sz="2800" dirty="0">
              <a:solidFill>
                <a:srgbClr val="000099"/>
              </a:solidFill>
              <a:latin typeface="Times New Roman" panose="02020603050405020304" pitchFamily="18" charset="0"/>
              <a:ea typeface="宋体" panose="02010600030101010101" pitchFamily="2" charset="-122"/>
            </a:endParaRPr>
          </a:p>
        </p:txBody>
      </p:sp>
      <p:sp>
        <p:nvSpPr>
          <p:cNvPr id="175149" name="Text Box 37"/>
          <p:cNvSpPr txBox="1"/>
          <p:nvPr/>
        </p:nvSpPr>
        <p:spPr>
          <a:xfrm>
            <a:off x="6019800" y="285750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A</a:t>
            </a:r>
            <a:endParaRPr lang="en-US" altLang="zh-CN"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3" name="Rectangle 2"/>
          <p:cNvSpPr>
            <a:spLocks noGrp="1"/>
          </p:cNvSpPr>
          <p:nvPr>
            <p:ph type="title"/>
          </p:nvPr>
        </p:nvSpPr>
        <p:spPr>
          <a:xfrm>
            <a:off x="271463" y="138113"/>
            <a:ext cx="8458200" cy="1143000"/>
          </a:xfrm>
        </p:spPr>
        <p:txBody>
          <a:bodyPr vert="horz" wrap="square" lIns="91440" tIns="45720" rIns="91440" bIns="45720" anchor="ctr" anchorCtr="0"/>
          <a:p>
            <a:pPr eaLnBrk="1" hangingPunct="1"/>
            <a:r>
              <a:rPr lang="en-US" altLang="zh-CN" sz="3200" u="sng" dirty="0">
                <a:solidFill>
                  <a:srgbClr val="FF0000"/>
                </a:solidFill>
              </a:rPr>
              <a:t>5.3.2 LR(0)</a:t>
            </a:r>
            <a:r>
              <a:rPr lang="zh-CN" altLang="en-US" sz="3200" u="sng" dirty="0">
                <a:solidFill>
                  <a:srgbClr val="FF0000"/>
                </a:solidFill>
              </a:rPr>
              <a:t>项目集族和</a:t>
            </a:r>
            <a:r>
              <a:rPr lang="en-US" altLang="zh-CN" sz="3200" u="sng" dirty="0">
                <a:solidFill>
                  <a:srgbClr val="FF0000"/>
                </a:solidFill>
              </a:rPr>
              <a:t>LR(0)</a:t>
            </a:r>
            <a:r>
              <a:rPr lang="zh-CN" altLang="en-US" sz="3200" u="sng" dirty="0">
                <a:solidFill>
                  <a:srgbClr val="FF0000"/>
                </a:solidFill>
              </a:rPr>
              <a:t>分析表的构造</a:t>
            </a:r>
            <a:r>
              <a:rPr lang="en-US" altLang="zh-CN" sz="3200" u="sng" dirty="0">
                <a:solidFill>
                  <a:srgbClr val="FF0000"/>
                </a:solidFill>
              </a:rPr>
              <a:t>(11)</a:t>
            </a:r>
            <a:br>
              <a:rPr lang="en-US" altLang="zh-CN" sz="3200" u="sng" dirty="0">
                <a:solidFill>
                  <a:srgbClr val="FF0000"/>
                </a:solidFill>
              </a:rPr>
            </a:br>
            <a:r>
              <a:rPr lang="en-US" altLang="zh-CN" sz="3200" u="sng" dirty="0">
                <a:solidFill>
                  <a:srgbClr val="FF0000"/>
                </a:solidFill>
              </a:rPr>
              <a:t> </a:t>
            </a:r>
            <a:r>
              <a:rPr lang="en-US" altLang="zh-CN" sz="3200" dirty="0">
                <a:solidFill>
                  <a:srgbClr val="000099"/>
                </a:solidFill>
              </a:rPr>
              <a:t>(</a:t>
            </a:r>
            <a:r>
              <a:rPr lang="zh-CN" altLang="en-US" sz="3200" dirty="0">
                <a:solidFill>
                  <a:srgbClr val="000099"/>
                </a:solidFill>
              </a:rPr>
              <a:t>一</a:t>
            </a:r>
            <a:r>
              <a:rPr lang="en-US" altLang="zh-CN" sz="3200" dirty="0">
                <a:solidFill>
                  <a:srgbClr val="000099"/>
                </a:solidFill>
              </a:rPr>
              <a:t>) </a:t>
            </a:r>
            <a:r>
              <a:rPr lang="zh-CN" altLang="en-US" sz="3200" dirty="0">
                <a:solidFill>
                  <a:srgbClr val="000099"/>
                </a:solidFill>
              </a:rPr>
              <a:t>构造识别</a:t>
            </a:r>
            <a:r>
              <a:rPr lang="en-US" altLang="zh-CN" sz="3200" dirty="0">
                <a:solidFill>
                  <a:srgbClr val="000099"/>
                </a:solidFill>
              </a:rPr>
              <a:t>G</a:t>
            </a:r>
            <a:r>
              <a:rPr lang="zh-CN" altLang="en-US" sz="3200" dirty="0">
                <a:solidFill>
                  <a:srgbClr val="000099"/>
                </a:solidFill>
              </a:rPr>
              <a:t>所有活前缀的有限自动机</a:t>
            </a:r>
            <a:r>
              <a:rPr lang="en-US" altLang="zh-CN" sz="3200" dirty="0">
                <a:solidFill>
                  <a:srgbClr val="000099"/>
                </a:solidFill>
              </a:rPr>
              <a:t>(10)</a:t>
            </a:r>
            <a:endParaRPr lang="en-US" altLang="zh-CN" sz="3200" dirty="0">
              <a:solidFill>
                <a:srgbClr val="000099"/>
              </a:solidFill>
            </a:endParaRPr>
          </a:p>
        </p:txBody>
      </p:sp>
      <p:sp>
        <p:nvSpPr>
          <p:cNvPr id="177154" name="Rectangle 3"/>
          <p:cNvSpPr>
            <a:spLocks noGrp="1"/>
          </p:cNvSpPr>
          <p:nvPr>
            <p:ph idx="1"/>
          </p:nvPr>
        </p:nvSpPr>
        <p:spPr>
          <a:xfrm>
            <a:off x="423863" y="1295400"/>
            <a:ext cx="8110537" cy="533400"/>
          </a:xfrm>
          <a:solidFill>
            <a:srgbClr val="CCECFF"/>
          </a:solidFill>
          <a:ln>
            <a:solidFill>
              <a:srgbClr val="800000"/>
            </a:solidFill>
            <a:miter/>
          </a:ln>
        </p:spPr>
        <p:txBody>
          <a:bodyPr vert="horz" wrap="square" lIns="91440" tIns="45720" rIns="91440" bIns="45720" anchor="t" anchorCtr="0"/>
          <a:p>
            <a:pPr eaLnBrk="1" hangingPunct="1">
              <a:buNone/>
            </a:pPr>
            <a:r>
              <a:rPr lang="zh-CN" altLang="en-US" sz="2800" dirty="0"/>
              <a:t>文法</a:t>
            </a:r>
            <a:r>
              <a:rPr lang="en-US" altLang="zh-CN" sz="2800" dirty="0"/>
              <a:t>G</a:t>
            </a:r>
            <a:r>
              <a:rPr lang="zh-CN" altLang="en-US" sz="2800" dirty="0"/>
              <a:t>的拓广文法</a:t>
            </a:r>
            <a:r>
              <a:rPr lang="en-US" altLang="zh-CN" sz="2800" dirty="0"/>
              <a:t>G’</a:t>
            </a:r>
            <a:r>
              <a:rPr lang="zh-CN" altLang="en-US" sz="2800" dirty="0"/>
              <a:t>的</a:t>
            </a:r>
            <a:r>
              <a:rPr lang="en-US" altLang="zh-CN" sz="2800" dirty="0"/>
              <a:t>LR(0)</a:t>
            </a:r>
            <a:r>
              <a:rPr lang="zh-CN" altLang="en-US" sz="2800" dirty="0"/>
              <a:t>项目集规范族构造算法：</a:t>
            </a:r>
            <a:endParaRPr lang="zh-CN" altLang="en-US" sz="2800" dirty="0"/>
          </a:p>
        </p:txBody>
      </p:sp>
      <p:graphicFrame>
        <p:nvGraphicFramePr>
          <p:cNvPr id="56324" name="Group 4"/>
          <p:cNvGraphicFramePr>
            <a:graphicFrameLocks noGrp="1"/>
          </p:cNvGraphicFramePr>
          <p:nvPr/>
        </p:nvGraphicFramePr>
        <p:xfrm>
          <a:off x="304800" y="1981200"/>
          <a:ext cx="8610600" cy="4130675"/>
        </p:xfrm>
        <a:graphic>
          <a:graphicData uri="http://schemas.openxmlformats.org/drawingml/2006/table">
            <a:tbl>
              <a:tblPr/>
              <a:tblGrid>
                <a:gridCol w="860425"/>
                <a:gridCol w="7750175"/>
              </a:tblGrid>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dirty="0">
                          <a:ln>
                            <a:noFill/>
                          </a:ln>
                          <a:solidFill>
                            <a:srgbClr val="800000"/>
                          </a:solidFill>
                          <a:effectLst/>
                          <a:latin typeface="Times New Roman" panose="02020603050405020304" pitchFamily="18" charset="0"/>
                          <a:ea typeface="宋体" panose="02010600030101010101" pitchFamily="2" charset="-122"/>
                        </a:rPr>
                        <a:t>1</a:t>
                      </a:r>
                      <a:endParaRPr kumimoji="1" lang="en-US" altLang="zh-CN" sz="2400" b="0" i="0" u="none" strike="noStrike" cap="none" normalizeH="0" baseline="0" dirty="0">
                        <a:ln>
                          <a:noFill/>
                        </a:ln>
                        <a:solidFill>
                          <a:srgbClr val="800000"/>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Procedure</a:t>
                      </a:r>
                      <a:r>
                        <a:rPr kumimoji="1" lang="en-US" altLang="zh-CN" sz="24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rPr>
                        <a:t> ItemSets</a:t>
                      </a: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a:t>
                      </a:r>
                      <a:endPar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307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rPr>
                        <a:t>2</a:t>
                      </a:r>
                      <a:endParaRPr kumimoji="1" lang="en-US" altLang="zh-CN" sz="24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Begin</a:t>
                      </a:r>
                      <a:endParaRPr kumimoji="1" lang="en-US" altLang="zh-CN" sz="24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rPr>
                        <a:t>3</a:t>
                      </a:r>
                      <a:endParaRPr kumimoji="1" lang="en-US" altLang="zh-CN" sz="24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C := { Closure( {S’ </a:t>
                      </a:r>
                      <a:r>
                        <a:rPr kumimoji="1" lang="en-US" altLang="zh-CN" sz="24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 ) }</a:t>
                      </a:r>
                      <a:endPar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rPr>
                        <a:t>4</a:t>
                      </a:r>
                      <a:endParaRPr kumimoji="1" lang="en-US" altLang="zh-CN" sz="24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4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Repeat</a:t>
                      </a:r>
                      <a:endParaRPr kumimoji="1" lang="en-US" altLang="zh-CN" sz="24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445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rPr>
                        <a:t>5</a:t>
                      </a:r>
                      <a:endParaRPr kumimoji="1" lang="en-US" altLang="zh-CN" sz="24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1" lang="en-US" altLang="zh-CN" sz="2400" b="0" i="0" u="none" strike="noStrike" cap="none" normalizeH="0" baseline="0" dirty="0">
                          <a:ln>
                            <a:noFill/>
                          </a:ln>
                          <a:solidFill>
                            <a:srgbClr val="000099"/>
                          </a:solidFill>
                          <a:effectLst/>
                          <a:latin typeface="Times New Roman" panose="02020603050405020304" pitchFamily="18" charset="0"/>
                          <a:ea typeface="宋体" panose="02010600030101010101" pitchFamily="2" charset="-122"/>
                        </a:rPr>
                        <a:t>For</a:t>
                      </a: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C</a:t>
                      </a: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中的每个</a:t>
                      </a:r>
                      <a:r>
                        <a:rPr kumimoji="1" lang="zh-CN" altLang="en-US" sz="2400" b="0" i="0" u="none" strike="noStrike" cap="none" normalizeH="0" baseline="0" dirty="0">
                          <a:ln>
                            <a:noFill/>
                          </a:ln>
                          <a:solidFill>
                            <a:srgbClr val="800000"/>
                          </a:solidFill>
                          <a:effectLst/>
                          <a:latin typeface="Times New Roman" panose="02020603050405020304" pitchFamily="18" charset="0"/>
                          <a:ea typeface="宋体" panose="02010600030101010101" pitchFamily="2" charset="-122"/>
                        </a:rPr>
                        <a:t>项目集 </a:t>
                      </a:r>
                      <a:r>
                        <a:rPr kumimoji="1" lang="en-US" altLang="zh-CN" sz="2400" b="0" i="0" u="none" strike="noStrike" cap="none" normalizeH="0" baseline="0" dirty="0">
                          <a:ln>
                            <a:noFill/>
                          </a:ln>
                          <a:solidFill>
                            <a:srgbClr val="800000"/>
                          </a:solidFill>
                          <a:effectLst/>
                          <a:latin typeface="Times New Roman" panose="02020603050405020304" pitchFamily="18" charset="0"/>
                          <a:ea typeface="宋体" panose="02010600030101010101" pitchFamily="2" charset="-122"/>
                        </a:rPr>
                        <a:t>I</a:t>
                      </a: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和 </a:t>
                      </a: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G’</a:t>
                      </a:r>
                      <a:r>
                        <a:rPr kumimoji="1" lang="zh-CN" altLang="en-US"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的每个</a:t>
                      </a:r>
                      <a:r>
                        <a:rPr kumimoji="1" lang="zh-CN" altLang="en-US" sz="24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符号</a:t>
                      </a:r>
                      <a:r>
                        <a:rPr kumimoji="1" lang="en-US" altLang="zh-CN" sz="24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X</a:t>
                      </a: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1" lang="en-US" altLang="zh-CN" sz="2400" b="0" i="0" u="none" strike="noStrike" cap="none" normalizeH="0" baseline="0" dirty="0">
                          <a:ln>
                            <a:noFill/>
                          </a:ln>
                          <a:solidFill>
                            <a:srgbClr val="000099"/>
                          </a:solidFill>
                          <a:effectLst/>
                          <a:latin typeface="Times New Roman" panose="02020603050405020304" pitchFamily="18" charset="0"/>
                          <a:ea typeface="宋体" panose="02010600030101010101" pitchFamily="2" charset="-122"/>
                        </a:rPr>
                        <a:t>Do</a:t>
                      </a:r>
                      <a:endParaRPr kumimoji="1" lang="en-US" altLang="zh-CN" sz="2400" b="0" i="0" u="none" strike="noStrike" cap="none" normalizeH="0" baseline="0" dirty="0">
                        <a:ln>
                          <a:noFill/>
                        </a:ln>
                        <a:solidFill>
                          <a:srgbClr val="000099"/>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rPr>
                        <a:t>6</a:t>
                      </a:r>
                      <a:endParaRPr kumimoji="1" lang="en-US" altLang="zh-CN" sz="24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4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If </a:t>
                      </a: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4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rPr>
                        <a:t>GO(I,X)</a:t>
                      </a: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非空且不属于</a:t>
                      </a: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  </a:t>
                      </a:r>
                      <a:r>
                        <a:rPr kumimoji="1" lang="en-US" altLang="zh-CN" sz="24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Then</a:t>
                      </a:r>
                      <a:endParaRPr kumimoji="1" lang="en-US" altLang="zh-CN" sz="24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rPr>
                        <a:t>7</a:t>
                      </a:r>
                      <a:endParaRPr kumimoji="1" lang="en-US" altLang="zh-CN" sz="24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把</a:t>
                      </a:r>
                      <a:r>
                        <a:rPr kumimoji="1" lang="en-US" altLang="zh-CN" sz="24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rPr>
                        <a:t>GO(I,X)</a:t>
                      </a:r>
                      <a:r>
                        <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放入</a:t>
                      </a:r>
                      <a:r>
                        <a:rPr kumimoji="1" lang="en-US" altLang="zh-CN" sz="24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rPr>
                        <a:t>C</a:t>
                      </a:r>
                      <a:r>
                        <a:rPr kumimoji="1" lang="zh-CN" altLang="en-US" sz="24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rPr>
                        <a:t>族</a:t>
                      </a:r>
                      <a:r>
                        <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中</a:t>
                      </a: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rPr>
                        <a:t>8</a:t>
                      </a:r>
                      <a:endParaRPr kumimoji="1" lang="en-US" altLang="zh-CN" sz="24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4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Until </a:t>
                      </a:r>
                      <a:r>
                        <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不再增大</a:t>
                      </a:r>
                      <a:endParaRPr kumimoji="1" lang="zh-CN" altLang="en-US"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rPr>
                        <a:t>9</a:t>
                      </a:r>
                      <a:endParaRPr kumimoji="1" lang="en-US" altLang="zh-CN" sz="24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end</a:t>
                      </a:r>
                      <a:endParaRPr kumimoji="1" lang="en-US" altLang="zh-CN" sz="24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7187" name="Rectangle 36"/>
          <p:cNvSpPr/>
          <p:nvPr/>
        </p:nvSpPr>
        <p:spPr>
          <a:xfrm>
            <a:off x="576263" y="6248400"/>
            <a:ext cx="8110537" cy="533400"/>
          </a:xfrm>
          <a:prstGeom prst="rect">
            <a:avLst/>
          </a:prstGeom>
          <a:solidFill>
            <a:srgbClr val="CCECFF"/>
          </a:solidFill>
          <a:ln w="9525" cap="flat" cmpd="sng">
            <a:solidFill>
              <a:srgbClr val="800000"/>
            </a:solidFill>
            <a:prstDash val="solid"/>
            <a:miter/>
            <a:headEnd type="none" w="med" len="med"/>
            <a:tailEnd type="none" w="med" len="med"/>
          </a:ln>
        </p:spPr>
        <p:txBody>
          <a:bodyPr anchor="t" anchorCtr="0"/>
          <a:p>
            <a:pPr marL="342900" indent="-342900">
              <a:spcBef>
                <a:spcPct val="20000"/>
              </a:spcBef>
            </a:pPr>
            <a:r>
              <a:rPr lang="en-US" altLang="zh-CN" dirty="0">
                <a:solidFill>
                  <a:srgbClr val="000099"/>
                </a:solidFill>
                <a:latin typeface="Times New Roman" panose="02020603050405020304" pitchFamily="18" charset="0"/>
                <a:ea typeface="宋体" panose="02010600030101010101" pitchFamily="2" charset="-122"/>
              </a:rPr>
              <a:t>GO(I,X): </a:t>
            </a:r>
            <a:r>
              <a:rPr lang="zh-CN" altLang="en-US" dirty="0">
                <a:solidFill>
                  <a:srgbClr val="000099"/>
                </a:solidFill>
                <a:latin typeface="Times New Roman" panose="02020603050405020304" pitchFamily="18" charset="0"/>
                <a:ea typeface="宋体" panose="02010600030101010101" pitchFamily="2" charset="-122"/>
              </a:rPr>
              <a:t>项目集 </a:t>
            </a:r>
            <a:r>
              <a:rPr lang="en-US" altLang="zh-CN" dirty="0">
                <a:solidFill>
                  <a:srgbClr val="000099"/>
                </a:solidFill>
                <a:latin typeface="Times New Roman" panose="02020603050405020304" pitchFamily="18" charset="0"/>
                <a:ea typeface="宋体" panose="02010600030101010101" pitchFamily="2" charset="-122"/>
              </a:rPr>
              <a:t>I </a:t>
            </a:r>
            <a:r>
              <a:rPr lang="zh-CN" altLang="en-US" dirty="0">
                <a:solidFill>
                  <a:srgbClr val="000099"/>
                </a:solidFill>
                <a:latin typeface="Times New Roman" panose="02020603050405020304" pitchFamily="18" charset="0"/>
                <a:ea typeface="宋体" panose="02010600030101010101" pitchFamily="2" charset="-122"/>
              </a:rPr>
              <a:t>中经过符号</a:t>
            </a:r>
            <a:r>
              <a:rPr lang="en-US" altLang="zh-CN" dirty="0">
                <a:solidFill>
                  <a:srgbClr val="000099"/>
                </a:solidFill>
                <a:latin typeface="Times New Roman" panose="02020603050405020304" pitchFamily="18" charset="0"/>
                <a:ea typeface="宋体" panose="02010600030101010101" pitchFamily="2" charset="-122"/>
              </a:rPr>
              <a:t>X</a:t>
            </a:r>
            <a:r>
              <a:rPr lang="zh-CN" altLang="en-US" dirty="0">
                <a:solidFill>
                  <a:srgbClr val="000099"/>
                </a:solidFill>
                <a:latin typeface="Times New Roman" panose="02020603050405020304" pitchFamily="18" charset="0"/>
                <a:ea typeface="宋体" panose="02010600030101010101" pitchFamily="2" charset="-122"/>
              </a:rPr>
              <a:t>后到达的项目集</a:t>
            </a:r>
            <a:r>
              <a:rPr lang="en-US" altLang="zh-CN" dirty="0">
                <a:solidFill>
                  <a:srgbClr val="000099"/>
                </a:solidFill>
                <a:latin typeface="Times New Roman" panose="02020603050405020304" pitchFamily="18" charset="0"/>
                <a:ea typeface="宋体" panose="02010600030101010101" pitchFamily="2" charset="-122"/>
              </a:rPr>
              <a:t>J</a:t>
            </a:r>
            <a:endParaRPr lang="en-US" altLang="zh-CN" dirty="0">
              <a:solidFill>
                <a:srgbClr val="000099"/>
              </a:solidFill>
              <a:latin typeface="Times New Roman" panose="02020603050405020304" pitchFamily="18" charset="0"/>
              <a:ea typeface="宋体" panose="02010600030101010101" pitchFamily="2" charset="-122"/>
            </a:endParaRPr>
          </a:p>
        </p:txBody>
      </p:sp>
      <p:sp>
        <p:nvSpPr>
          <p:cNvPr id="177188" name="矩形 1"/>
          <p:cNvSpPr/>
          <p:nvPr/>
        </p:nvSpPr>
        <p:spPr>
          <a:xfrm>
            <a:off x="2203450" y="2420938"/>
            <a:ext cx="6400800" cy="400050"/>
          </a:xfrm>
          <a:prstGeom prst="rect">
            <a:avLst/>
          </a:prstGeom>
          <a:noFill/>
          <a:ln w="9525">
            <a:noFill/>
          </a:ln>
        </p:spPr>
        <p:txBody>
          <a:bodyPr anchor="t" anchorCtr="0">
            <a:spAutoFit/>
          </a:bodyPr>
          <a:p>
            <a:r>
              <a:rPr lang="en-US" altLang="zh-CN" sz="2000" dirty="0">
                <a:solidFill>
                  <a:srgbClr val="FF0000"/>
                </a:solidFill>
                <a:latin typeface="Times New Roman" panose="02020603050405020304" pitchFamily="18" charset="0"/>
                <a:ea typeface="宋体" panose="02010600030101010101" pitchFamily="2" charset="-122"/>
              </a:rPr>
              <a:t>//</a:t>
            </a:r>
            <a:r>
              <a:rPr lang="zh-CN" altLang="en-US" sz="2000" dirty="0">
                <a:solidFill>
                  <a:srgbClr val="FF0000"/>
                </a:solidFill>
                <a:latin typeface="Times New Roman" panose="02020603050405020304" pitchFamily="18" charset="0"/>
                <a:ea typeface="宋体" panose="02010600030101010101" pitchFamily="2" charset="-122"/>
              </a:rPr>
              <a:t>基于</a:t>
            </a:r>
            <a:r>
              <a:rPr lang="en-US" altLang="zh-CN" sz="2000" dirty="0">
                <a:solidFill>
                  <a:srgbClr val="FF0000"/>
                </a:solidFill>
                <a:latin typeface="Times New Roman" panose="02020603050405020304" pitchFamily="18" charset="0"/>
                <a:ea typeface="宋体" panose="02010600030101010101" pitchFamily="2" charset="-122"/>
              </a:rPr>
              <a:t>closure</a:t>
            </a:r>
            <a:r>
              <a:rPr lang="zh-CN" altLang="en-US" sz="2000" dirty="0">
                <a:solidFill>
                  <a:srgbClr val="FF0000"/>
                </a:solidFill>
                <a:latin typeface="Times New Roman" panose="02020603050405020304" pitchFamily="18" charset="0"/>
                <a:ea typeface="宋体" panose="02010600030101010101" pitchFamily="2" charset="-122"/>
              </a:rPr>
              <a:t>和</a:t>
            </a:r>
            <a:r>
              <a:rPr lang="en-US" altLang="zh-CN" sz="2000" dirty="0">
                <a:solidFill>
                  <a:srgbClr val="FF0000"/>
                </a:solidFill>
                <a:latin typeface="Times New Roman" panose="02020603050405020304" pitchFamily="18" charset="0"/>
                <a:ea typeface="宋体" panose="02010600030101010101" pitchFamily="2" charset="-122"/>
              </a:rPr>
              <a:t>GO</a:t>
            </a:r>
            <a:r>
              <a:rPr lang="zh-CN" altLang="en-US" sz="2000" dirty="0">
                <a:solidFill>
                  <a:srgbClr val="FF0000"/>
                </a:solidFill>
                <a:latin typeface="Times New Roman" panose="02020603050405020304" pitchFamily="18" charset="0"/>
                <a:ea typeface="宋体" panose="02010600030101010101" pitchFamily="2" charset="-122"/>
              </a:rPr>
              <a:t>函数，可以构造项目集规范族</a:t>
            </a:r>
            <a:endParaRPr lang="zh-CN" altLang="en-US" sz="2000"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1" name="Rectangle 2"/>
          <p:cNvSpPr>
            <a:spLocks noGrp="1"/>
          </p:cNvSpPr>
          <p:nvPr>
            <p:ph type="title"/>
          </p:nvPr>
        </p:nvSpPr>
        <p:spPr>
          <a:xfrm>
            <a:off x="304800" y="381000"/>
            <a:ext cx="8458200" cy="457200"/>
          </a:xfrm>
        </p:spPr>
        <p:txBody>
          <a:bodyPr vert="horz" wrap="square" lIns="91440" tIns="45720" rIns="91440" bIns="45720" anchor="ctr" anchorCtr="0"/>
          <a:p>
            <a:pPr eaLnBrk="1" hangingPunct="1"/>
            <a:r>
              <a:rPr lang="en-US" altLang="zh-CN" sz="3200" u="sng" dirty="0">
                <a:solidFill>
                  <a:srgbClr val="FF0000"/>
                </a:solidFill>
              </a:rPr>
              <a:t>5.3.2 LR(0)</a:t>
            </a:r>
            <a:r>
              <a:rPr lang="zh-CN" altLang="en-US" sz="3200" u="sng" dirty="0">
                <a:solidFill>
                  <a:srgbClr val="FF0000"/>
                </a:solidFill>
              </a:rPr>
              <a:t>项目集族和</a:t>
            </a:r>
            <a:r>
              <a:rPr lang="en-US" altLang="zh-CN" sz="3200" u="sng" dirty="0">
                <a:solidFill>
                  <a:srgbClr val="FF0000"/>
                </a:solidFill>
              </a:rPr>
              <a:t>LR(0)</a:t>
            </a:r>
            <a:r>
              <a:rPr lang="zh-CN" altLang="en-US" sz="3200" u="sng" dirty="0">
                <a:solidFill>
                  <a:srgbClr val="FF0000"/>
                </a:solidFill>
              </a:rPr>
              <a:t>分析表的构造</a:t>
            </a:r>
            <a:r>
              <a:rPr lang="en-US" altLang="zh-CN" sz="3200" u="sng" dirty="0">
                <a:solidFill>
                  <a:srgbClr val="FF0000"/>
                </a:solidFill>
              </a:rPr>
              <a:t>(12)</a:t>
            </a:r>
            <a:br>
              <a:rPr lang="en-US" altLang="zh-CN" sz="3200" u="sng" dirty="0">
                <a:solidFill>
                  <a:srgbClr val="FF0000"/>
                </a:solidFill>
              </a:rPr>
            </a:br>
            <a:endParaRPr lang="en-US" altLang="zh-CN" sz="3200" u="sng" dirty="0">
              <a:solidFill>
                <a:srgbClr val="FF0000"/>
              </a:solidFill>
            </a:endParaRPr>
          </a:p>
        </p:txBody>
      </p:sp>
      <p:sp>
        <p:nvSpPr>
          <p:cNvPr id="179202" name="Rectangle 3"/>
          <p:cNvSpPr>
            <a:spLocks noGrp="1"/>
          </p:cNvSpPr>
          <p:nvPr>
            <p:ph idx="1"/>
          </p:nvPr>
        </p:nvSpPr>
        <p:spPr>
          <a:xfrm>
            <a:off x="457200" y="990600"/>
            <a:ext cx="8153400" cy="5105400"/>
          </a:xfrm>
          <a:ln>
            <a:solidFill>
              <a:srgbClr val="000099"/>
            </a:solidFill>
            <a:miter/>
          </a:ln>
        </p:spPr>
        <p:txBody>
          <a:bodyPr vert="horz" wrap="square" lIns="91440" tIns="45720" rIns="91440" bIns="45720" anchor="t" anchorCtr="0"/>
          <a:p>
            <a:pPr eaLnBrk="1" hangingPunct="1"/>
            <a:r>
              <a:rPr lang="zh-CN" altLang="en-US" sz="2800" dirty="0"/>
              <a:t>有效项目</a:t>
            </a:r>
            <a:endParaRPr lang="zh-CN" altLang="en-US" sz="2800" dirty="0"/>
          </a:p>
          <a:p>
            <a:pPr eaLnBrk="1" hangingPunct="1">
              <a:buNone/>
            </a:pPr>
            <a:r>
              <a:rPr lang="zh-CN" altLang="en-US" sz="2800" dirty="0"/>
              <a:t>    </a:t>
            </a:r>
            <a:r>
              <a:rPr lang="zh-CN" altLang="en-US" sz="2400" dirty="0">
                <a:solidFill>
                  <a:srgbClr val="000099"/>
                </a:solidFill>
              </a:rPr>
              <a:t>如果 </a:t>
            </a:r>
            <a:r>
              <a:rPr lang="en-US" altLang="zh-CN" sz="2400" dirty="0">
                <a:solidFill>
                  <a:srgbClr val="000099"/>
                </a:solidFill>
              </a:rPr>
              <a:t>A</a:t>
            </a:r>
            <a:r>
              <a:rPr lang="en-US" altLang="zh-CN" sz="2000" dirty="0">
                <a:solidFill>
                  <a:srgbClr val="000099"/>
                </a:solidFill>
              </a:rPr>
              <a:t>→</a:t>
            </a:r>
            <a:r>
              <a:rPr lang="en-US" altLang="zh-CN" sz="2000" dirty="0">
                <a:solidFill>
                  <a:srgbClr val="000099"/>
                </a:solidFill>
                <a:ea typeface="MingLiU" pitchFamily="49" charset="-120"/>
                <a:sym typeface="Symbol" panose="05050102010706020507" pitchFamily="18" charset="2"/>
              </a:rPr>
              <a:t></a:t>
            </a:r>
            <a:r>
              <a:rPr lang="en-US" altLang="zh-CN" sz="1800" dirty="0">
                <a:solidFill>
                  <a:srgbClr val="000099"/>
                </a:solidFill>
              </a:rPr>
              <a:t>1</a:t>
            </a:r>
            <a:r>
              <a:rPr lang="en-US" altLang="zh-CN" sz="2000" dirty="0">
                <a:solidFill>
                  <a:srgbClr val="000099"/>
                </a:solidFill>
              </a:rPr>
              <a:t> ·  </a:t>
            </a:r>
            <a:r>
              <a:rPr lang="en-US" altLang="zh-CN" sz="2000" dirty="0">
                <a:solidFill>
                  <a:srgbClr val="000099"/>
                </a:solidFill>
                <a:ea typeface="MingLiU" pitchFamily="49" charset="-120"/>
                <a:sym typeface="Symbol" panose="05050102010706020507" pitchFamily="18" charset="2"/>
              </a:rPr>
              <a:t></a:t>
            </a:r>
            <a:r>
              <a:rPr lang="en-US" altLang="zh-CN" sz="1800" dirty="0">
                <a:solidFill>
                  <a:srgbClr val="000099"/>
                </a:solidFill>
              </a:rPr>
              <a:t>2</a:t>
            </a:r>
            <a:r>
              <a:rPr lang="zh-CN" altLang="en-US" sz="2400" dirty="0">
                <a:solidFill>
                  <a:srgbClr val="000099"/>
                </a:solidFill>
              </a:rPr>
              <a:t>对活前缀</a:t>
            </a:r>
            <a:r>
              <a:rPr lang="zh-CN" altLang="en-US" sz="2400" dirty="0">
                <a:solidFill>
                  <a:srgbClr val="000099"/>
                </a:solidFill>
                <a:ea typeface="MingLiU" pitchFamily="49" charset="-120"/>
                <a:sym typeface="Symbol" panose="05050102010706020507" pitchFamily="18" charset="2"/>
              </a:rPr>
              <a:t></a:t>
            </a:r>
            <a:r>
              <a:rPr lang="en-US" altLang="zh-CN" sz="2400" dirty="0">
                <a:solidFill>
                  <a:srgbClr val="000099"/>
                </a:solidFill>
                <a:ea typeface="MingLiU" pitchFamily="49" charset="-120"/>
                <a:sym typeface="Symbol" panose="05050102010706020507" pitchFamily="18" charset="2"/>
              </a:rPr>
              <a:t>1</a:t>
            </a:r>
            <a:r>
              <a:rPr lang="zh-CN" altLang="en-US" sz="2400" dirty="0">
                <a:solidFill>
                  <a:srgbClr val="000099"/>
                </a:solidFill>
                <a:sym typeface="Symbol" panose="05050102010706020507" pitchFamily="18" charset="2"/>
              </a:rPr>
              <a:t>是有效的，则存在规范推导：</a:t>
            </a:r>
            <a:r>
              <a:rPr lang="en-US" altLang="zh-CN" sz="2400" dirty="0">
                <a:solidFill>
                  <a:srgbClr val="000099"/>
                </a:solidFill>
                <a:sym typeface="Symbol" panose="05050102010706020507" pitchFamily="18" charset="2"/>
              </a:rPr>
              <a:t>S’</a:t>
            </a:r>
            <a:r>
              <a:rPr lang="en-US" altLang="zh-CN" sz="2400" dirty="0">
                <a:solidFill>
                  <a:srgbClr val="000099"/>
                </a:solidFill>
                <a:ea typeface="MingLiU" pitchFamily="49" charset="-120"/>
                <a:sym typeface="Symbol" panose="05050102010706020507" pitchFamily="18" charset="2"/>
              </a:rPr>
              <a:t></a:t>
            </a:r>
            <a:r>
              <a:rPr lang="en-US" altLang="zh-CN" sz="2400" dirty="0">
                <a:solidFill>
                  <a:srgbClr val="000099"/>
                </a:solidFill>
                <a:sym typeface="Symbol" panose="05050102010706020507" pitchFamily="18" charset="2"/>
              </a:rPr>
              <a:t>* </a:t>
            </a:r>
            <a:r>
              <a:rPr lang="en-US" altLang="zh-CN" sz="2400" dirty="0">
                <a:solidFill>
                  <a:srgbClr val="000099"/>
                </a:solidFill>
                <a:ea typeface="MingLiU" pitchFamily="49" charset="-120"/>
                <a:sym typeface="Symbol" panose="05050102010706020507" pitchFamily="18" charset="2"/>
              </a:rPr>
              <a:t>A   </a:t>
            </a:r>
            <a:r>
              <a:rPr lang="en-US" altLang="zh-CN" sz="2000" dirty="0">
                <a:solidFill>
                  <a:srgbClr val="000099"/>
                </a:solidFill>
                <a:ea typeface="MingLiU" pitchFamily="49" charset="-120"/>
                <a:sym typeface="Symbol" panose="05050102010706020507" pitchFamily="18" charset="2"/>
              </a:rPr>
              <a:t></a:t>
            </a:r>
            <a:r>
              <a:rPr lang="en-US" altLang="zh-CN" sz="1800" dirty="0">
                <a:solidFill>
                  <a:srgbClr val="000099"/>
                </a:solidFill>
              </a:rPr>
              <a:t>1</a:t>
            </a:r>
            <a:r>
              <a:rPr lang="en-US" altLang="zh-CN" sz="2000" dirty="0">
                <a:solidFill>
                  <a:srgbClr val="000099"/>
                </a:solidFill>
                <a:ea typeface="MingLiU" pitchFamily="49" charset="-120"/>
                <a:sym typeface="Symbol" panose="05050102010706020507" pitchFamily="18" charset="2"/>
              </a:rPr>
              <a:t></a:t>
            </a:r>
            <a:r>
              <a:rPr lang="en-US" altLang="zh-CN" sz="1800" dirty="0">
                <a:solidFill>
                  <a:srgbClr val="000099"/>
                </a:solidFill>
              </a:rPr>
              <a:t>2</a:t>
            </a:r>
            <a:r>
              <a:rPr lang="en-US" altLang="zh-CN" sz="2400" dirty="0">
                <a:solidFill>
                  <a:srgbClr val="000099"/>
                </a:solidFill>
                <a:ea typeface="MingLiU" pitchFamily="49" charset="-120"/>
                <a:sym typeface="Symbol" panose="05050102010706020507" pitchFamily="18" charset="2"/>
              </a:rPr>
              <a:t> </a:t>
            </a:r>
            <a:r>
              <a:rPr lang="en-US" altLang="zh-CN" sz="2400" dirty="0">
                <a:ea typeface="MingLiU" pitchFamily="49" charset="-120"/>
                <a:sym typeface="Symbol" panose="05050102010706020507" pitchFamily="18" charset="2"/>
              </a:rPr>
              <a:t> </a:t>
            </a:r>
            <a:endParaRPr lang="en-US" altLang="zh-CN" sz="2400" dirty="0">
              <a:ea typeface="MingLiU" pitchFamily="49" charset="-120"/>
              <a:sym typeface="Symbol" panose="05050102010706020507" pitchFamily="18" charset="2"/>
            </a:endParaRPr>
          </a:p>
          <a:p>
            <a:pPr eaLnBrk="1" hangingPunct="1">
              <a:buNone/>
            </a:pPr>
            <a:endParaRPr lang="en-US" altLang="zh-CN" sz="2000" dirty="0"/>
          </a:p>
          <a:p>
            <a:pPr eaLnBrk="1" hangingPunct="1"/>
            <a:r>
              <a:rPr lang="en-US" altLang="zh-CN" sz="2800" dirty="0"/>
              <a:t>LR</a:t>
            </a:r>
            <a:r>
              <a:rPr lang="zh-CN" altLang="en-US" sz="2800" dirty="0"/>
              <a:t>分析的定理</a:t>
            </a:r>
            <a:endParaRPr lang="zh-CN" altLang="en-US" sz="2800" dirty="0"/>
          </a:p>
          <a:p>
            <a:pPr eaLnBrk="1" hangingPunct="1">
              <a:buNone/>
            </a:pPr>
            <a:r>
              <a:rPr lang="zh-CN" altLang="en-US" sz="2800" dirty="0"/>
              <a:t>   </a:t>
            </a:r>
            <a:r>
              <a:rPr lang="zh-CN" altLang="en-US" sz="2400" dirty="0">
                <a:solidFill>
                  <a:srgbClr val="000099"/>
                </a:solidFill>
              </a:rPr>
              <a:t>一个活前缀</a:t>
            </a:r>
            <a:r>
              <a:rPr lang="en-US" altLang="zh-CN" sz="2400" dirty="0">
                <a:solidFill>
                  <a:srgbClr val="000099"/>
                </a:solidFill>
                <a:ea typeface="MingLiU" pitchFamily="49" charset="-120"/>
              </a:rPr>
              <a:t>γ</a:t>
            </a:r>
            <a:r>
              <a:rPr lang="en-US" altLang="zh-CN" sz="2400" dirty="0">
                <a:solidFill>
                  <a:srgbClr val="000099"/>
                </a:solidFill>
              </a:rPr>
              <a:t> </a:t>
            </a:r>
            <a:r>
              <a:rPr lang="zh-CN" altLang="en-US" sz="2400" dirty="0">
                <a:solidFill>
                  <a:srgbClr val="000099"/>
                </a:solidFill>
              </a:rPr>
              <a:t>的有效项目集正是从前面的</a:t>
            </a:r>
            <a:r>
              <a:rPr lang="en-US" altLang="zh-CN" sz="2400" dirty="0">
                <a:solidFill>
                  <a:srgbClr val="000099"/>
                </a:solidFill>
              </a:rPr>
              <a:t>DFA</a:t>
            </a:r>
            <a:r>
              <a:rPr lang="zh-CN" altLang="en-US" sz="2400" dirty="0">
                <a:solidFill>
                  <a:srgbClr val="000099"/>
                </a:solidFill>
              </a:rPr>
              <a:t>出发，经读出</a:t>
            </a:r>
            <a:r>
              <a:rPr lang="en-US" altLang="zh-CN" sz="2400" dirty="0">
                <a:solidFill>
                  <a:srgbClr val="000099"/>
                </a:solidFill>
                <a:ea typeface="MingLiU" pitchFamily="49" charset="-120"/>
              </a:rPr>
              <a:t>γ</a:t>
            </a:r>
            <a:r>
              <a:rPr lang="en-US" altLang="zh-CN" sz="2400" dirty="0">
                <a:solidFill>
                  <a:srgbClr val="000099"/>
                </a:solidFill>
              </a:rPr>
              <a:t> </a:t>
            </a:r>
            <a:r>
              <a:rPr lang="zh-CN" altLang="en-US" sz="2400" dirty="0">
                <a:solidFill>
                  <a:srgbClr val="000099"/>
                </a:solidFill>
              </a:rPr>
              <a:t>后而到达那个项目集状态。</a:t>
            </a:r>
            <a:endParaRPr lang="zh-CN" altLang="en-US" sz="2400" dirty="0">
              <a:solidFill>
                <a:srgbClr val="000099"/>
              </a:solidFill>
            </a:endParaRPr>
          </a:p>
          <a:p>
            <a:pPr eaLnBrk="1" hangingPunct="1">
              <a:buNone/>
            </a:pPr>
            <a:r>
              <a:rPr lang="zh-CN" altLang="en-US" sz="2800" dirty="0">
                <a:solidFill>
                  <a:srgbClr val="000099"/>
                </a:solidFill>
              </a:rPr>
              <a:t>   </a:t>
            </a:r>
            <a:r>
              <a:rPr lang="zh-CN" altLang="en-US" sz="2400" dirty="0">
                <a:solidFill>
                  <a:srgbClr val="000099"/>
                </a:solidFill>
              </a:rPr>
              <a:t>任何时候，分析栈中的活前缀</a:t>
            </a:r>
            <a:r>
              <a:rPr lang="en-US" altLang="zh-CN" sz="2400" dirty="0">
                <a:solidFill>
                  <a:srgbClr val="000099"/>
                </a:solidFill>
              </a:rPr>
              <a:t>X1X2…Xm</a:t>
            </a:r>
            <a:r>
              <a:rPr lang="zh-CN" altLang="en-US" sz="2400" dirty="0">
                <a:solidFill>
                  <a:srgbClr val="000099"/>
                </a:solidFill>
              </a:rPr>
              <a:t>的有效项目集正是栈顶状态</a:t>
            </a:r>
            <a:r>
              <a:rPr lang="en-US" altLang="zh-CN" sz="2400" dirty="0">
                <a:solidFill>
                  <a:srgbClr val="000099"/>
                </a:solidFill>
              </a:rPr>
              <a:t>Sm</a:t>
            </a:r>
            <a:r>
              <a:rPr lang="zh-CN" altLang="en-US" sz="2400" dirty="0">
                <a:solidFill>
                  <a:srgbClr val="000099"/>
                </a:solidFill>
              </a:rPr>
              <a:t>所代表的那个集合。</a:t>
            </a:r>
            <a:endParaRPr lang="zh-CN" altLang="en-US" sz="2400" dirty="0">
              <a:solidFill>
                <a:srgbClr val="000099"/>
              </a:solidFill>
            </a:endParaRPr>
          </a:p>
          <a:p>
            <a:pPr eaLnBrk="1" hangingPunct="1">
              <a:buNone/>
            </a:pPr>
            <a:r>
              <a:rPr lang="zh-CN" altLang="en-US" sz="2400" dirty="0">
                <a:solidFill>
                  <a:srgbClr val="000099"/>
                </a:solidFill>
              </a:rPr>
              <a:t> </a:t>
            </a:r>
            <a:endParaRPr lang="zh-CN" altLang="en-US" sz="2400" dirty="0">
              <a:solidFill>
                <a:srgbClr val="000099"/>
              </a:solidFill>
            </a:endParaRPr>
          </a:p>
          <a:p>
            <a:pPr eaLnBrk="1" hangingPunct="1">
              <a:buNone/>
            </a:pPr>
            <a:r>
              <a:rPr lang="zh-CN" altLang="en-US" sz="2400" u="sng" dirty="0">
                <a:solidFill>
                  <a:srgbClr val="800000"/>
                </a:solidFill>
              </a:rPr>
              <a:t>定理体现了栈顶项目集状态体现了栈里一切有用的历史信息</a:t>
            </a:r>
            <a:endParaRPr lang="zh-CN" altLang="en-US" sz="2400" u="sng" dirty="0">
              <a:solidFill>
                <a:srgbClr val="800000"/>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5" name="Rectangle 2"/>
          <p:cNvSpPr>
            <a:spLocks noGrp="1"/>
          </p:cNvSpPr>
          <p:nvPr>
            <p:ph type="title"/>
          </p:nvPr>
        </p:nvSpPr>
        <p:spPr>
          <a:xfrm>
            <a:off x="381000" y="228600"/>
            <a:ext cx="8305800" cy="685800"/>
          </a:xfrm>
        </p:spPr>
        <p:txBody>
          <a:bodyPr vert="horz" wrap="square" lIns="91440" tIns="45720" rIns="91440" bIns="45720" anchor="ctr" anchorCtr="0"/>
          <a:p>
            <a:pPr eaLnBrk="1" hangingPunct="1"/>
            <a:r>
              <a:rPr lang="en-US" altLang="zh-CN" sz="3200" u="sng" dirty="0">
                <a:solidFill>
                  <a:srgbClr val="FF0000"/>
                </a:solidFill>
              </a:rPr>
              <a:t>5.3.2 LR(0)</a:t>
            </a:r>
            <a:r>
              <a:rPr lang="zh-CN" altLang="en-US" sz="3200" u="sng" dirty="0">
                <a:solidFill>
                  <a:srgbClr val="FF0000"/>
                </a:solidFill>
              </a:rPr>
              <a:t>项目集族和</a:t>
            </a:r>
            <a:r>
              <a:rPr lang="en-US" altLang="zh-CN" sz="3200" u="sng" dirty="0">
                <a:solidFill>
                  <a:srgbClr val="FF0000"/>
                </a:solidFill>
              </a:rPr>
              <a:t>LR(0)</a:t>
            </a:r>
            <a:r>
              <a:rPr lang="zh-CN" altLang="en-US" sz="3200" u="sng" dirty="0">
                <a:solidFill>
                  <a:srgbClr val="FF0000"/>
                </a:solidFill>
              </a:rPr>
              <a:t>分析表的构造</a:t>
            </a:r>
            <a:r>
              <a:rPr lang="en-US" altLang="zh-CN" sz="3200" u="sng" dirty="0">
                <a:solidFill>
                  <a:srgbClr val="FF0000"/>
                </a:solidFill>
              </a:rPr>
              <a:t>(12)</a:t>
            </a:r>
            <a:br>
              <a:rPr lang="en-US" altLang="zh-CN" sz="3200" u="sng" dirty="0">
                <a:solidFill>
                  <a:srgbClr val="FF0000"/>
                </a:solidFill>
              </a:rPr>
            </a:br>
            <a:endParaRPr lang="en-US" altLang="zh-CN" sz="3200" u="sng" dirty="0">
              <a:solidFill>
                <a:srgbClr val="FF0000"/>
              </a:solidFill>
            </a:endParaRPr>
          </a:p>
        </p:txBody>
      </p:sp>
      <p:sp>
        <p:nvSpPr>
          <p:cNvPr id="180226" name="Rectangle 3"/>
          <p:cNvSpPr>
            <a:spLocks noGrp="1"/>
          </p:cNvSpPr>
          <p:nvPr>
            <p:ph idx="1"/>
          </p:nvPr>
        </p:nvSpPr>
        <p:spPr>
          <a:xfrm>
            <a:off x="2581275" y="685800"/>
            <a:ext cx="6477000" cy="2743200"/>
          </a:xfrm>
          <a:ln>
            <a:solidFill>
              <a:srgbClr val="000099"/>
            </a:solidFill>
            <a:miter/>
          </a:ln>
        </p:spPr>
        <p:txBody>
          <a:bodyPr vert="horz" wrap="square" lIns="91440" tIns="45720" rIns="91440" bIns="45720" anchor="t" anchorCtr="0"/>
          <a:p>
            <a:pPr eaLnBrk="1" hangingPunct="1">
              <a:lnSpc>
                <a:spcPct val="90000"/>
              </a:lnSpc>
              <a:buNone/>
            </a:pPr>
            <a:r>
              <a:rPr lang="zh-CN" altLang="en-US" dirty="0">
                <a:solidFill>
                  <a:srgbClr val="000099"/>
                </a:solidFill>
              </a:rPr>
              <a:t>活前缀：</a:t>
            </a:r>
            <a:r>
              <a:rPr lang="en-US" altLang="zh-CN" dirty="0">
                <a:solidFill>
                  <a:srgbClr val="000099"/>
                </a:solidFill>
              </a:rPr>
              <a:t>bc </a:t>
            </a:r>
            <a:r>
              <a:rPr lang="zh-CN" altLang="en-US" dirty="0">
                <a:solidFill>
                  <a:srgbClr val="000099"/>
                </a:solidFill>
              </a:rPr>
              <a:t>读入后进入状态 </a:t>
            </a:r>
            <a:r>
              <a:rPr lang="en-US" altLang="zh-CN" dirty="0">
                <a:solidFill>
                  <a:srgbClr val="000099"/>
                </a:solidFill>
              </a:rPr>
              <a:t>5:</a:t>
            </a:r>
            <a:endParaRPr lang="en-US" altLang="zh-CN" dirty="0">
              <a:solidFill>
                <a:srgbClr val="000099"/>
              </a:solidFill>
            </a:endParaRPr>
          </a:p>
          <a:p>
            <a:pPr eaLnBrk="1" hangingPunct="1">
              <a:lnSpc>
                <a:spcPct val="90000"/>
              </a:lnSpc>
              <a:buNone/>
            </a:pPr>
            <a:r>
              <a:rPr lang="zh-CN" altLang="en-US" sz="2800" dirty="0"/>
              <a:t>有效性证明：</a:t>
            </a:r>
            <a:endParaRPr lang="zh-CN" altLang="en-US" dirty="0"/>
          </a:p>
          <a:p>
            <a:pPr eaLnBrk="1" hangingPunct="1">
              <a:lnSpc>
                <a:spcPct val="90000"/>
              </a:lnSpc>
              <a:buNone/>
            </a:pPr>
            <a:r>
              <a:rPr lang="en-US" altLang="zh-CN" sz="2800" dirty="0">
                <a:solidFill>
                  <a:srgbClr val="800000"/>
                </a:solidFill>
              </a:rPr>
              <a:t>B →c·B</a:t>
            </a:r>
            <a:r>
              <a:rPr lang="zh-CN" altLang="en-US" sz="2800" dirty="0">
                <a:solidFill>
                  <a:srgbClr val="000099"/>
                </a:solidFill>
              </a:rPr>
              <a:t>：</a:t>
            </a:r>
            <a:r>
              <a:rPr lang="en-US" altLang="zh-CN" sz="2800" dirty="0">
                <a:solidFill>
                  <a:srgbClr val="000099"/>
                </a:solidFill>
              </a:rPr>
              <a:t>S’</a:t>
            </a:r>
            <a:r>
              <a:rPr lang="en-US" altLang="zh-CN" sz="2400" dirty="0">
                <a:solidFill>
                  <a:srgbClr val="000099"/>
                </a:solidFill>
                <a:ea typeface="MingLiU" pitchFamily="49" charset="-120"/>
                <a:sym typeface="Symbol" panose="05050102010706020507" pitchFamily="18" charset="2"/>
              </a:rPr>
              <a:t></a:t>
            </a:r>
            <a:r>
              <a:rPr lang="en-US" altLang="zh-CN" sz="2800" dirty="0">
                <a:solidFill>
                  <a:srgbClr val="000099"/>
                </a:solidFill>
                <a:ea typeface="MingLiU" pitchFamily="49" charset="-120"/>
                <a:sym typeface="Symbol" panose="05050102010706020507" pitchFamily="18" charset="2"/>
              </a:rPr>
              <a:t>E</a:t>
            </a:r>
            <a:r>
              <a:rPr lang="en-US" altLang="zh-CN" sz="2400" dirty="0">
                <a:solidFill>
                  <a:srgbClr val="000099"/>
                </a:solidFill>
                <a:ea typeface="MingLiU" pitchFamily="49" charset="-120"/>
                <a:sym typeface="Symbol" panose="05050102010706020507" pitchFamily="18" charset="2"/>
              </a:rPr>
              <a:t></a:t>
            </a:r>
            <a:r>
              <a:rPr lang="en-US" altLang="zh-CN" sz="2800" dirty="0">
                <a:solidFill>
                  <a:srgbClr val="000099"/>
                </a:solidFill>
                <a:ea typeface="MingLiU" pitchFamily="49" charset="-120"/>
                <a:sym typeface="Symbol" panose="05050102010706020507" pitchFamily="18" charset="2"/>
              </a:rPr>
              <a:t>bB </a:t>
            </a:r>
            <a:r>
              <a:rPr lang="en-US" altLang="zh-CN" sz="2400" dirty="0">
                <a:solidFill>
                  <a:srgbClr val="000099"/>
                </a:solidFill>
                <a:ea typeface="MingLiU" pitchFamily="49" charset="-120"/>
                <a:sym typeface="Symbol" panose="05050102010706020507" pitchFamily="18" charset="2"/>
              </a:rPr>
              <a:t></a:t>
            </a:r>
            <a:r>
              <a:rPr lang="en-US" altLang="zh-CN" sz="2800" dirty="0">
                <a:solidFill>
                  <a:srgbClr val="000099"/>
                </a:solidFill>
                <a:ea typeface="MingLiU" pitchFamily="49" charset="-120"/>
                <a:sym typeface="Symbol" panose="05050102010706020507" pitchFamily="18" charset="2"/>
              </a:rPr>
              <a:t>bcB</a:t>
            </a:r>
            <a:r>
              <a:rPr lang="en-US" altLang="zh-CN" sz="2800" dirty="0">
                <a:solidFill>
                  <a:srgbClr val="000099"/>
                </a:solidFill>
              </a:rPr>
              <a:t> </a:t>
            </a:r>
            <a:endParaRPr lang="en-US" altLang="zh-CN" sz="2800" dirty="0">
              <a:solidFill>
                <a:srgbClr val="000099"/>
              </a:solidFill>
            </a:endParaRPr>
          </a:p>
          <a:p>
            <a:pPr eaLnBrk="1" hangingPunct="1">
              <a:lnSpc>
                <a:spcPct val="90000"/>
              </a:lnSpc>
              <a:buNone/>
            </a:pPr>
            <a:r>
              <a:rPr lang="en-US" altLang="zh-CN" sz="2800" dirty="0">
                <a:solidFill>
                  <a:srgbClr val="800000"/>
                </a:solidFill>
              </a:rPr>
              <a:t>B →·cB</a:t>
            </a:r>
            <a:r>
              <a:rPr lang="zh-CN" altLang="en-US" sz="2800" dirty="0">
                <a:solidFill>
                  <a:srgbClr val="000099"/>
                </a:solidFill>
              </a:rPr>
              <a:t>：</a:t>
            </a:r>
            <a:r>
              <a:rPr lang="en-US" altLang="zh-CN" sz="2800" dirty="0">
                <a:solidFill>
                  <a:srgbClr val="000099"/>
                </a:solidFill>
              </a:rPr>
              <a:t>S’</a:t>
            </a:r>
            <a:r>
              <a:rPr lang="en-US" altLang="zh-CN" sz="2400" dirty="0">
                <a:solidFill>
                  <a:srgbClr val="000099"/>
                </a:solidFill>
                <a:ea typeface="MingLiU" pitchFamily="49" charset="-120"/>
                <a:sym typeface="Symbol" panose="05050102010706020507" pitchFamily="18" charset="2"/>
              </a:rPr>
              <a:t></a:t>
            </a:r>
            <a:r>
              <a:rPr lang="en-US" altLang="zh-CN" sz="2800" dirty="0">
                <a:solidFill>
                  <a:srgbClr val="000099"/>
                </a:solidFill>
                <a:ea typeface="MingLiU" pitchFamily="49" charset="-120"/>
                <a:sym typeface="Symbol" panose="05050102010706020507" pitchFamily="18" charset="2"/>
              </a:rPr>
              <a:t>E</a:t>
            </a:r>
            <a:r>
              <a:rPr lang="en-US" altLang="zh-CN" sz="2400" dirty="0">
                <a:solidFill>
                  <a:srgbClr val="000099"/>
                </a:solidFill>
                <a:ea typeface="MingLiU" pitchFamily="49" charset="-120"/>
                <a:sym typeface="Symbol" panose="05050102010706020507" pitchFamily="18" charset="2"/>
              </a:rPr>
              <a:t></a:t>
            </a:r>
            <a:r>
              <a:rPr lang="en-US" altLang="zh-CN" sz="2800" dirty="0">
                <a:solidFill>
                  <a:srgbClr val="000099"/>
                </a:solidFill>
                <a:ea typeface="MingLiU" pitchFamily="49" charset="-120"/>
                <a:sym typeface="Symbol" panose="05050102010706020507" pitchFamily="18" charset="2"/>
              </a:rPr>
              <a:t>bB </a:t>
            </a:r>
            <a:r>
              <a:rPr lang="en-US" altLang="zh-CN" sz="2400" dirty="0">
                <a:solidFill>
                  <a:srgbClr val="000099"/>
                </a:solidFill>
                <a:ea typeface="MingLiU" pitchFamily="49" charset="-120"/>
                <a:sym typeface="Symbol" panose="05050102010706020507" pitchFamily="18" charset="2"/>
              </a:rPr>
              <a:t></a:t>
            </a:r>
            <a:r>
              <a:rPr lang="en-US" altLang="zh-CN" sz="2800" dirty="0">
                <a:solidFill>
                  <a:srgbClr val="000099"/>
                </a:solidFill>
                <a:ea typeface="MingLiU" pitchFamily="49" charset="-120"/>
                <a:sym typeface="Symbol" panose="05050102010706020507" pitchFamily="18" charset="2"/>
              </a:rPr>
              <a:t>bcB</a:t>
            </a:r>
            <a:r>
              <a:rPr lang="en-US" altLang="zh-CN" sz="2400" dirty="0">
                <a:solidFill>
                  <a:srgbClr val="000099"/>
                </a:solidFill>
                <a:ea typeface="MingLiU" pitchFamily="49" charset="-120"/>
                <a:sym typeface="Symbol" panose="05050102010706020507" pitchFamily="18" charset="2"/>
              </a:rPr>
              <a:t> </a:t>
            </a:r>
            <a:r>
              <a:rPr lang="en-US" altLang="zh-CN" sz="2800" dirty="0">
                <a:solidFill>
                  <a:srgbClr val="000099"/>
                </a:solidFill>
                <a:ea typeface="MingLiU" pitchFamily="49" charset="-120"/>
                <a:sym typeface="Symbol" panose="05050102010706020507" pitchFamily="18" charset="2"/>
              </a:rPr>
              <a:t>bccB</a:t>
            </a:r>
            <a:endParaRPr lang="en-US" altLang="zh-CN" sz="2800" dirty="0">
              <a:solidFill>
                <a:srgbClr val="000099"/>
              </a:solidFill>
              <a:ea typeface="MingLiU" pitchFamily="49" charset="-120"/>
              <a:sym typeface="Symbol" panose="05050102010706020507" pitchFamily="18" charset="2"/>
            </a:endParaRPr>
          </a:p>
          <a:p>
            <a:pPr eaLnBrk="1" hangingPunct="1">
              <a:lnSpc>
                <a:spcPct val="90000"/>
              </a:lnSpc>
              <a:buNone/>
            </a:pPr>
            <a:r>
              <a:rPr lang="en-US" altLang="zh-CN" dirty="0">
                <a:solidFill>
                  <a:srgbClr val="800000"/>
                </a:solidFill>
              </a:rPr>
              <a:t>E →·d</a:t>
            </a:r>
            <a:r>
              <a:rPr lang="en-US" altLang="zh-CN" sz="4000" dirty="0">
                <a:solidFill>
                  <a:srgbClr val="000099"/>
                </a:solidFill>
              </a:rPr>
              <a:t> : </a:t>
            </a:r>
            <a:r>
              <a:rPr lang="en-US" altLang="zh-CN" sz="2800" dirty="0">
                <a:solidFill>
                  <a:srgbClr val="000099"/>
                </a:solidFill>
              </a:rPr>
              <a:t>S’</a:t>
            </a:r>
            <a:r>
              <a:rPr lang="en-US" altLang="zh-CN" sz="2400" dirty="0">
                <a:solidFill>
                  <a:srgbClr val="000099"/>
                </a:solidFill>
                <a:ea typeface="MingLiU" pitchFamily="49" charset="-120"/>
                <a:sym typeface="Symbol" panose="05050102010706020507" pitchFamily="18" charset="2"/>
              </a:rPr>
              <a:t></a:t>
            </a:r>
            <a:r>
              <a:rPr lang="en-US" altLang="zh-CN" sz="2800" dirty="0">
                <a:solidFill>
                  <a:srgbClr val="000099"/>
                </a:solidFill>
                <a:ea typeface="MingLiU" pitchFamily="49" charset="-120"/>
                <a:sym typeface="Symbol" panose="05050102010706020507" pitchFamily="18" charset="2"/>
              </a:rPr>
              <a:t>E</a:t>
            </a:r>
            <a:r>
              <a:rPr lang="en-US" altLang="zh-CN" sz="2400" dirty="0">
                <a:solidFill>
                  <a:srgbClr val="000099"/>
                </a:solidFill>
                <a:ea typeface="MingLiU" pitchFamily="49" charset="-120"/>
                <a:sym typeface="Symbol" panose="05050102010706020507" pitchFamily="18" charset="2"/>
              </a:rPr>
              <a:t></a:t>
            </a:r>
            <a:r>
              <a:rPr lang="en-US" altLang="zh-CN" sz="2800" dirty="0">
                <a:solidFill>
                  <a:srgbClr val="000099"/>
                </a:solidFill>
                <a:ea typeface="MingLiU" pitchFamily="49" charset="-120"/>
                <a:sym typeface="Symbol" panose="05050102010706020507" pitchFamily="18" charset="2"/>
              </a:rPr>
              <a:t>bB </a:t>
            </a:r>
            <a:r>
              <a:rPr lang="en-US" altLang="zh-CN" sz="2400" dirty="0">
                <a:solidFill>
                  <a:srgbClr val="000099"/>
                </a:solidFill>
                <a:ea typeface="MingLiU" pitchFamily="49" charset="-120"/>
                <a:sym typeface="Symbol" panose="05050102010706020507" pitchFamily="18" charset="2"/>
              </a:rPr>
              <a:t></a:t>
            </a:r>
            <a:r>
              <a:rPr lang="en-US" altLang="zh-CN" sz="2800" dirty="0">
                <a:solidFill>
                  <a:srgbClr val="000099"/>
                </a:solidFill>
                <a:ea typeface="MingLiU" pitchFamily="49" charset="-120"/>
                <a:sym typeface="Symbol" panose="05050102010706020507" pitchFamily="18" charset="2"/>
              </a:rPr>
              <a:t>bcB</a:t>
            </a:r>
            <a:r>
              <a:rPr lang="en-US" altLang="zh-CN" sz="2400" dirty="0">
                <a:solidFill>
                  <a:srgbClr val="000099"/>
                </a:solidFill>
                <a:ea typeface="MingLiU" pitchFamily="49" charset="-120"/>
                <a:sym typeface="Symbol" panose="05050102010706020507" pitchFamily="18" charset="2"/>
              </a:rPr>
              <a:t> </a:t>
            </a:r>
            <a:r>
              <a:rPr lang="en-US" altLang="zh-CN" sz="2800" dirty="0">
                <a:solidFill>
                  <a:srgbClr val="000099"/>
                </a:solidFill>
                <a:ea typeface="MingLiU" pitchFamily="49" charset="-120"/>
                <a:sym typeface="Symbol" panose="05050102010706020507" pitchFamily="18" charset="2"/>
              </a:rPr>
              <a:t>bcd</a:t>
            </a:r>
            <a:endParaRPr lang="en-US" altLang="zh-CN" sz="2800" dirty="0">
              <a:solidFill>
                <a:srgbClr val="000099"/>
              </a:solidFill>
              <a:ea typeface="MingLiU" pitchFamily="49" charset="-120"/>
              <a:sym typeface="Symbol" panose="05050102010706020507" pitchFamily="18" charset="2"/>
            </a:endParaRPr>
          </a:p>
        </p:txBody>
      </p:sp>
      <p:sp>
        <p:nvSpPr>
          <p:cNvPr id="180227" name="Rectangle 4"/>
          <p:cNvSpPr/>
          <p:nvPr/>
        </p:nvSpPr>
        <p:spPr>
          <a:xfrm>
            <a:off x="373063" y="960438"/>
            <a:ext cx="1989137" cy="4678362"/>
          </a:xfrm>
          <a:prstGeom prst="rect">
            <a:avLst/>
          </a:prstGeom>
          <a:solidFill>
            <a:srgbClr val="CCECFF"/>
          </a:solidFill>
          <a:ln w="9525" cap="flat" cmpd="sng">
            <a:solidFill>
              <a:srgbClr val="000099"/>
            </a:solidFill>
            <a:prstDash val="solid"/>
            <a:miter/>
            <a:headEnd type="none" w="med" len="med"/>
            <a:tailEnd type="none" w="med" len="med"/>
          </a:ln>
        </p:spPr>
        <p:txBody>
          <a:bodyPr anchor="t" anchorCtr="0">
            <a:spAutoFit/>
          </a:bodyPr>
          <a:p>
            <a:pPr>
              <a:spcBef>
                <a:spcPct val="20000"/>
              </a:spcBef>
            </a:pPr>
            <a:r>
              <a:rPr lang="en-US" altLang="zh-CN" sz="3200" u="sng" dirty="0">
                <a:solidFill>
                  <a:srgbClr val="800000"/>
                </a:solidFill>
                <a:latin typeface="Times New Roman" panose="02020603050405020304" pitchFamily="18" charset="0"/>
                <a:ea typeface="宋体" panose="02010600030101010101" pitchFamily="2" charset="-122"/>
              </a:rPr>
              <a:t>S’→E</a:t>
            </a:r>
            <a:r>
              <a:rPr lang="en-US" altLang="zh-CN" sz="3200" dirty="0">
                <a:solidFill>
                  <a:srgbClr val="800000"/>
                </a:solidFill>
                <a:latin typeface="Times New Roman" panose="02020603050405020304" pitchFamily="18" charset="0"/>
                <a:ea typeface="宋体" panose="02010600030101010101" pitchFamily="2" charset="-122"/>
              </a:rPr>
              <a:t>   </a:t>
            </a:r>
            <a:endParaRPr lang="en-US" altLang="zh-CN" sz="3200" dirty="0">
              <a:solidFill>
                <a:srgbClr val="800000"/>
              </a:solidFill>
              <a:latin typeface="Times New Roman" panose="02020603050405020304" pitchFamily="18" charset="0"/>
              <a:ea typeface="宋体" panose="02010600030101010101" pitchFamily="2" charset="-122"/>
            </a:endParaRPr>
          </a:p>
          <a:p>
            <a:pPr>
              <a:spcBef>
                <a:spcPct val="20000"/>
              </a:spcBef>
            </a:pPr>
            <a:r>
              <a:rPr lang="en-US" altLang="zh-CN" sz="3200" dirty="0">
                <a:solidFill>
                  <a:srgbClr val="800000"/>
                </a:solidFill>
                <a:latin typeface="Times New Roman" panose="02020603050405020304" pitchFamily="18" charset="0"/>
                <a:ea typeface="宋体" panose="02010600030101010101" pitchFamily="2" charset="-122"/>
              </a:rPr>
              <a:t> </a:t>
            </a:r>
            <a:endParaRPr lang="en-US" altLang="zh-CN" sz="3200" dirty="0">
              <a:solidFill>
                <a:srgbClr val="800000"/>
              </a:solidFill>
              <a:latin typeface="Times New Roman" panose="02020603050405020304" pitchFamily="18" charset="0"/>
              <a:ea typeface="宋体" panose="02010600030101010101" pitchFamily="2" charset="-122"/>
            </a:endParaRPr>
          </a:p>
          <a:p>
            <a:pPr>
              <a:spcBef>
                <a:spcPct val="20000"/>
              </a:spcBef>
            </a:pPr>
            <a:r>
              <a:rPr lang="en-US" altLang="zh-CN" sz="3200" u="sng" dirty="0">
                <a:solidFill>
                  <a:srgbClr val="800000"/>
                </a:solidFill>
                <a:latin typeface="Times New Roman" panose="02020603050405020304" pitchFamily="18" charset="0"/>
                <a:ea typeface="宋体" panose="02010600030101010101" pitchFamily="2" charset="-122"/>
              </a:rPr>
              <a:t>E→aA|bB</a:t>
            </a:r>
            <a:r>
              <a:rPr lang="en-US" altLang="zh-CN" sz="3200" dirty="0">
                <a:solidFill>
                  <a:srgbClr val="800000"/>
                </a:solidFill>
                <a:latin typeface="Times New Roman" panose="02020603050405020304" pitchFamily="18" charset="0"/>
                <a:ea typeface="宋体" panose="02010600030101010101" pitchFamily="2" charset="-122"/>
              </a:rPr>
              <a:t>   </a:t>
            </a:r>
            <a:endParaRPr lang="en-US" altLang="zh-CN" sz="3200" dirty="0">
              <a:solidFill>
                <a:srgbClr val="800000"/>
              </a:solidFill>
              <a:latin typeface="Times New Roman" panose="02020603050405020304" pitchFamily="18" charset="0"/>
              <a:ea typeface="宋体" panose="02010600030101010101" pitchFamily="2" charset="-122"/>
            </a:endParaRPr>
          </a:p>
          <a:p>
            <a:pPr>
              <a:spcBef>
                <a:spcPct val="20000"/>
              </a:spcBef>
            </a:pPr>
            <a:r>
              <a:rPr lang="en-US" altLang="zh-CN" sz="3200" dirty="0">
                <a:solidFill>
                  <a:srgbClr val="800000"/>
                </a:solidFill>
                <a:latin typeface="Times New Roman" panose="02020603050405020304" pitchFamily="18" charset="0"/>
                <a:ea typeface="宋体" panose="02010600030101010101" pitchFamily="2" charset="-122"/>
              </a:rPr>
              <a:t>   </a:t>
            </a:r>
            <a:endParaRPr lang="en-US" altLang="zh-CN" sz="3200" dirty="0">
              <a:solidFill>
                <a:srgbClr val="800000"/>
              </a:solidFill>
              <a:latin typeface="Times New Roman" panose="02020603050405020304" pitchFamily="18" charset="0"/>
              <a:ea typeface="宋体" panose="02010600030101010101" pitchFamily="2" charset="-122"/>
            </a:endParaRPr>
          </a:p>
          <a:p>
            <a:pPr>
              <a:spcBef>
                <a:spcPct val="20000"/>
              </a:spcBef>
            </a:pPr>
            <a:r>
              <a:rPr lang="en-US" altLang="zh-CN" sz="3200" u="sng" dirty="0">
                <a:solidFill>
                  <a:srgbClr val="800000"/>
                </a:solidFill>
                <a:latin typeface="Times New Roman" panose="02020603050405020304" pitchFamily="18" charset="0"/>
                <a:ea typeface="宋体" panose="02010600030101010101" pitchFamily="2" charset="-122"/>
              </a:rPr>
              <a:t>A→cA|d</a:t>
            </a:r>
            <a:r>
              <a:rPr lang="en-US" altLang="zh-CN" sz="3200" dirty="0">
                <a:solidFill>
                  <a:srgbClr val="800000"/>
                </a:solidFill>
                <a:latin typeface="Times New Roman" panose="02020603050405020304" pitchFamily="18" charset="0"/>
                <a:ea typeface="宋体" panose="02010600030101010101" pitchFamily="2" charset="-122"/>
              </a:rPr>
              <a:t>  </a:t>
            </a:r>
            <a:endParaRPr lang="en-US" altLang="zh-CN" sz="3200" dirty="0">
              <a:solidFill>
                <a:srgbClr val="800000"/>
              </a:solidFill>
              <a:latin typeface="Times New Roman" panose="02020603050405020304" pitchFamily="18" charset="0"/>
              <a:ea typeface="宋体" panose="02010600030101010101" pitchFamily="2" charset="-122"/>
            </a:endParaRPr>
          </a:p>
          <a:p>
            <a:pPr>
              <a:spcBef>
                <a:spcPct val="20000"/>
              </a:spcBef>
            </a:pPr>
            <a:r>
              <a:rPr lang="en-US" altLang="zh-CN" sz="3200" dirty="0">
                <a:solidFill>
                  <a:srgbClr val="800000"/>
                </a:solidFill>
                <a:latin typeface="Times New Roman" panose="02020603050405020304" pitchFamily="18" charset="0"/>
                <a:ea typeface="宋体" panose="02010600030101010101" pitchFamily="2" charset="-122"/>
              </a:rPr>
              <a:t>     </a:t>
            </a:r>
            <a:endParaRPr lang="en-US" altLang="zh-CN" sz="3200" dirty="0">
              <a:solidFill>
                <a:srgbClr val="800000"/>
              </a:solidFill>
              <a:latin typeface="Times New Roman" panose="02020603050405020304" pitchFamily="18" charset="0"/>
              <a:ea typeface="宋体" panose="02010600030101010101" pitchFamily="2" charset="-122"/>
            </a:endParaRPr>
          </a:p>
          <a:p>
            <a:pPr>
              <a:spcBef>
                <a:spcPct val="20000"/>
              </a:spcBef>
            </a:pPr>
            <a:r>
              <a:rPr lang="en-US" altLang="zh-CN" sz="3200" u="sng" dirty="0">
                <a:solidFill>
                  <a:srgbClr val="800000"/>
                </a:solidFill>
                <a:latin typeface="Times New Roman" panose="02020603050405020304" pitchFamily="18" charset="0"/>
                <a:ea typeface="宋体" panose="02010600030101010101" pitchFamily="2" charset="-122"/>
              </a:rPr>
              <a:t>B→cB|d</a:t>
            </a:r>
            <a:r>
              <a:rPr lang="en-US" altLang="zh-CN" sz="3200" dirty="0">
                <a:latin typeface="Times New Roman" panose="02020603050405020304" pitchFamily="18" charset="0"/>
                <a:ea typeface="宋体" panose="02010600030101010101" pitchFamily="2" charset="-122"/>
              </a:rPr>
              <a:t> </a:t>
            </a:r>
            <a:endParaRPr lang="en-US" altLang="zh-CN" sz="3200" dirty="0">
              <a:latin typeface="Times New Roman" panose="02020603050405020304" pitchFamily="18" charset="0"/>
              <a:ea typeface="宋体" panose="02010600030101010101" pitchFamily="2" charset="-122"/>
            </a:endParaRPr>
          </a:p>
          <a:p>
            <a:pPr>
              <a:spcBef>
                <a:spcPct val="20000"/>
              </a:spcBef>
            </a:pPr>
            <a:endParaRPr lang="en-US" altLang="zh-CN" sz="3200" dirty="0">
              <a:latin typeface="Times New Roman" panose="02020603050405020304" pitchFamily="18" charset="0"/>
              <a:ea typeface="宋体" panose="02010600030101010101" pitchFamily="2" charset="-122"/>
            </a:endParaRPr>
          </a:p>
        </p:txBody>
      </p:sp>
      <p:sp>
        <p:nvSpPr>
          <p:cNvPr id="180228" name="Rectangle 5"/>
          <p:cNvSpPr/>
          <p:nvPr/>
        </p:nvSpPr>
        <p:spPr>
          <a:xfrm>
            <a:off x="2819400" y="3567113"/>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solidFill>
                  <a:schemeClr val="tx2"/>
                </a:solidFill>
                <a:latin typeface="Times New Roman" panose="02020603050405020304" pitchFamily="18" charset="0"/>
                <a:ea typeface="宋体" panose="02010600030101010101" pitchFamily="2" charset="-122"/>
              </a:rPr>
              <a:t>S’→·E  </a:t>
            </a:r>
            <a:r>
              <a:rPr lang="en-US" altLang="zh-CN" sz="2000" b="1" dirty="0">
                <a:solidFill>
                  <a:srgbClr val="FF0000"/>
                </a:solidFill>
                <a:latin typeface="Times New Roman" panose="02020603050405020304" pitchFamily="18" charset="0"/>
                <a:ea typeface="宋体" panose="02010600030101010101" pitchFamily="2" charset="-122"/>
              </a:rPr>
              <a:t> 0</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solidFill>
                  <a:schemeClr val="tx2"/>
                </a:solidFill>
                <a:latin typeface="Times New Roman" panose="02020603050405020304" pitchFamily="18" charset="0"/>
                <a:ea typeface="宋体" panose="02010600030101010101" pitchFamily="2" charset="-122"/>
              </a:rPr>
              <a:t>E →·aA</a:t>
            </a:r>
            <a:endParaRPr lang="en-US" altLang="zh-CN" sz="2000" b="1" dirty="0">
              <a:solidFill>
                <a:schemeClr val="tx2"/>
              </a:solidFill>
              <a:latin typeface="Times New Roman" panose="02020603050405020304" pitchFamily="18" charset="0"/>
              <a:ea typeface="宋体" panose="02010600030101010101" pitchFamily="2" charset="-122"/>
            </a:endParaRPr>
          </a:p>
          <a:p>
            <a:r>
              <a:rPr lang="en-US" altLang="zh-CN" sz="2000" b="1" dirty="0">
                <a:solidFill>
                  <a:schemeClr val="tx2"/>
                </a:solidFill>
                <a:latin typeface="Times New Roman" panose="02020603050405020304" pitchFamily="18" charset="0"/>
                <a:ea typeface="宋体" panose="02010600030101010101" pitchFamily="2" charset="-122"/>
              </a:rPr>
              <a:t>E →·bB</a:t>
            </a:r>
            <a:endParaRPr lang="en-US" altLang="zh-CN" sz="2000" b="1" dirty="0">
              <a:solidFill>
                <a:schemeClr val="tx2"/>
              </a:solidFill>
              <a:latin typeface="Times New Roman" panose="02020603050405020304" pitchFamily="18" charset="0"/>
              <a:ea typeface="宋体" panose="02010600030101010101" pitchFamily="2" charset="-122"/>
            </a:endParaRPr>
          </a:p>
        </p:txBody>
      </p:sp>
      <p:sp>
        <p:nvSpPr>
          <p:cNvPr id="180229" name="Rectangle 6"/>
          <p:cNvSpPr/>
          <p:nvPr/>
        </p:nvSpPr>
        <p:spPr>
          <a:xfrm>
            <a:off x="4724400" y="4557713"/>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E →b·B </a:t>
            </a:r>
            <a:r>
              <a:rPr lang="en-US" altLang="zh-CN" sz="2000" b="1" dirty="0">
                <a:solidFill>
                  <a:srgbClr val="FF0000"/>
                </a:solidFill>
                <a:latin typeface="Times New Roman" panose="02020603050405020304" pitchFamily="18" charset="0"/>
                <a:ea typeface="宋体" panose="02010600030101010101" pitchFamily="2" charset="-122"/>
              </a:rPr>
              <a:t>3</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B →·cB</a:t>
            </a:r>
            <a:endParaRPr lang="en-US" altLang="zh-CN" sz="2000" b="1" dirty="0">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B →·d</a:t>
            </a:r>
            <a:endParaRPr lang="en-US" altLang="zh-CN" sz="2000" b="1" dirty="0">
              <a:latin typeface="Times New Roman" panose="02020603050405020304" pitchFamily="18" charset="0"/>
              <a:ea typeface="宋体" panose="02010600030101010101" pitchFamily="2" charset="-122"/>
            </a:endParaRPr>
          </a:p>
        </p:txBody>
      </p:sp>
      <p:sp>
        <p:nvSpPr>
          <p:cNvPr id="180230" name="Rectangle 7"/>
          <p:cNvSpPr/>
          <p:nvPr/>
        </p:nvSpPr>
        <p:spPr>
          <a:xfrm>
            <a:off x="4724400" y="5776913"/>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B →c·B </a:t>
            </a:r>
            <a:r>
              <a:rPr lang="en-US" altLang="zh-CN" sz="2000" b="1" dirty="0">
                <a:solidFill>
                  <a:srgbClr val="FF0000"/>
                </a:solidFill>
                <a:latin typeface="Times New Roman" panose="02020603050405020304" pitchFamily="18" charset="0"/>
                <a:ea typeface="宋体" panose="02010600030101010101" pitchFamily="2" charset="-122"/>
              </a:rPr>
              <a:t>5</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B →·cB</a:t>
            </a:r>
            <a:endParaRPr lang="en-US" altLang="zh-CN" sz="2000" b="1" dirty="0">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E →·d</a:t>
            </a:r>
            <a:endParaRPr lang="en-US" altLang="zh-CN" sz="2000" b="1" dirty="0">
              <a:latin typeface="Times New Roman" panose="02020603050405020304" pitchFamily="18" charset="0"/>
              <a:ea typeface="宋体" panose="02010600030101010101" pitchFamily="2" charset="-122"/>
            </a:endParaRPr>
          </a:p>
        </p:txBody>
      </p:sp>
      <p:sp>
        <p:nvSpPr>
          <p:cNvPr id="180231" name="Rectangle 8"/>
          <p:cNvSpPr/>
          <p:nvPr/>
        </p:nvSpPr>
        <p:spPr>
          <a:xfrm>
            <a:off x="4724400" y="3876675"/>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S’→E·   </a:t>
            </a:r>
            <a:r>
              <a:rPr lang="en-US" altLang="zh-CN" sz="2000" b="1" dirty="0">
                <a:solidFill>
                  <a:srgbClr val="FF0000"/>
                </a:solidFill>
                <a:latin typeface="Times New Roman" panose="02020603050405020304" pitchFamily="18" charset="0"/>
                <a:ea typeface="宋体" panose="02010600030101010101" pitchFamily="2" charset="-122"/>
              </a:rPr>
              <a:t>1</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80232" name="Rectangle 9"/>
          <p:cNvSpPr/>
          <p:nvPr/>
        </p:nvSpPr>
        <p:spPr>
          <a:xfrm>
            <a:off x="6781800" y="4557713"/>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E →bB·</a:t>
            </a:r>
            <a:r>
              <a:rPr lang="en-US" altLang="zh-CN" sz="2000" b="1" dirty="0">
                <a:solidFill>
                  <a:srgbClr val="FF0000"/>
                </a:solidFill>
                <a:latin typeface="Times New Roman" panose="02020603050405020304" pitchFamily="18" charset="0"/>
                <a:ea typeface="宋体" panose="02010600030101010101" pitchFamily="2" charset="-122"/>
              </a:rPr>
              <a:t>7</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80233" name="Rectangle 10"/>
          <p:cNvSpPr/>
          <p:nvPr/>
        </p:nvSpPr>
        <p:spPr>
          <a:xfrm>
            <a:off x="6781800" y="5395913"/>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B →d· </a:t>
            </a:r>
            <a:r>
              <a:rPr lang="en-US" altLang="zh-CN" sz="2000" b="1" dirty="0">
                <a:solidFill>
                  <a:srgbClr val="FF0000"/>
                </a:solidFill>
                <a:latin typeface="Times New Roman" panose="02020603050405020304" pitchFamily="18" charset="0"/>
                <a:ea typeface="宋体" panose="02010600030101010101" pitchFamily="2" charset="-122"/>
              </a:rPr>
              <a:t>11</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80234" name="Rectangle 11"/>
          <p:cNvSpPr/>
          <p:nvPr/>
        </p:nvSpPr>
        <p:spPr>
          <a:xfrm>
            <a:off x="6781800" y="6234113"/>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B →cB· </a:t>
            </a:r>
            <a:r>
              <a:rPr lang="en-US" altLang="zh-CN" sz="2000" b="1" dirty="0">
                <a:solidFill>
                  <a:srgbClr val="FF0000"/>
                </a:solidFill>
                <a:latin typeface="Times New Roman" panose="02020603050405020304" pitchFamily="18" charset="0"/>
                <a:ea typeface="宋体" panose="02010600030101010101" pitchFamily="2" charset="-122"/>
              </a:rPr>
              <a:t>9</a:t>
            </a:r>
            <a:endParaRPr lang="en-US" altLang="zh-CN" sz="2000" b="1" dirty="0">
              <a:solidFill>
                <a:srgbClr val="FF0000"/>
              </a:solidFill>
              <a:latin typeface="Times New Roman" panose="02020603050405020304" pitchFamily="18" charset="0"/>
              <a:ea typeface="宋体" panose="02010600030101010101" pitchFamily="2" charset="-122"/>
            </a:endParaRPr>
          </a:p>
        </p:txBody>
      </p:sp>
      <p:cxnSp>
        <p:nvCxnSpPr>
          <p:cNvPr id="180235" name="AutoShape 12"/>
          <p:cNvCxnSpPr>
            <a:stCxn id="180228" idx="3"/>
            <a:endCxn id="180231" idx="1"/>
          </p:cNvCxnSpPr>
          <p:nvPr/>
        </p:nvCxnSpPr>
        <p:spPr>
          <a:xfrm>
            <a:off x="3962400" y="4024313"/>
            <a:ext cx="762000" cy="4762"/>
          </a:xfrm>
          <a:prstGeom prst="curvedConnector3">
            <a:avLst>
              <a:gd name="adj1" fmla="val 50000"/>
            </a:avLst>
          </a:prstGeom>
          <a:ln w="9525" cap="flat" cmpd="sng">
            <a:solidFill>
              <a:schemeClr val="tx1"/>
            </a:solidFill>
            <a:prstDash val="solid"/>
            <a:round/>
            <a:headEnd type="none" w="med" len="med"/>
            <a:tailEnd type="triangle" w="med" len="med"/>
          </a:ln>
        </p:spPr>
      </p:cxnSp>
      <p:cxnSp>
        <p:nvCxnSpPr>
          <p:cNvPr id="180236" name="AutoShape 13"/>
          <p:cNvCxnSpPr>
            <a:stCxn id="180228" idx="3"/>
            <a:endCxn id="180229" idx="1"/>
          </p:cNvCxnSpPr>
          <p:nvPr/>
        </p:nvCxnSpPr>
        <p:spPr>
          <a:xfrm>
            <a:off x="3962400" y="4024313"/>
            <a:ext cx="762000" cy="990600"/>
          </a:xfrm>
          <a:prstGeom prst="straightConnector1">
            <a:avLst/>
          </a:prstGeom>
          <a:ln w="9525" cap="flat" cmpd="sng">
            <a:solidFill>
              <a:schemeClr val="tx1"/>
            </a:solidFill>
            <a:prstDash val="solid"/>
            <a:round/>
            <a:headEnd type="none" w="med" len="med"/>
            <a:tailEnd type="triangle" w="med" len="med"/>
          </a:ln>
        </p:spPr>
      </p:cxnSp>
      <p:cxnSp>
        <p:nvCxnSpPr>
          <p:cNvPr id="180237" name="AutoShape 14"/>
          <p:cNvCxnSpPr>
            <a:stCxn id="180229" idx="1"/>
            <a:endCxn id="180230" idx="1"/>
          </p:cNvCxnSpPr>
          <p:nvPr/>
        </p:nvCxnSpPr>
        <p:spPr>
          <a:xfrm rot="10800000" flipH="1" flipV="1">
            <a:off x="4724400" y="5014913"/>
            <a:ext cx="1588" cy="1219200"/>
          </a:xfrm>
          <a:prstGeom prst="bentConnector3">
            <a:avLst>
              <a:gd name="adj1" fmla="val -14400000"/>
            </a:avLst>
          </a:prstGeom>
          <a:ln w="9525" cap="flat" cmpd="sng">
            <a:solidFill>
              <a:schemeClr val="tx1"/>
            </a:solidFill>
            <a:prstDash val="solid"/>
            <a:miter/>
            <a:headEnd type="none" w="med" len="med"/>
            <a:tailEnd type="triangle" w="med" len="med"/>
          </a:ln>
        </p:spPr>
      </p:cxnSp>
      <p:cxnSp>
        <p:nvCxnSpPr>
          <p:cNvPr id="180238" name="AutoShape 15"/>
          <p:cNvCxnSpPr>
            <a:stCxn id="180229" idx="3"/>
            <a:endCxn id="180232" idx="1"/>
          </p:cNvCxnSpPr>
          <p:nvPr/>
        </p:nvCxnSpPr>
        <p:spPr>
          <a:xfrm flipV="1">
            <a:off x="5867400" y="4710113"/>
            <a:ext cx="914400" cy="304800"/>
          </a:xfrm>
          <a:prstGeom prst="straightConnector1">
            <a:avLst/>
          </a:prstGeom>
          <a:ln w="9525" cap="flat" cmpd="sng">
            <a:solidFill>
              <a:schemeClr val="tx1"/>
            </a:solidFill>
            <a:prstDash val="solid"/>
            <a:round/>
            <a:headEnd type="none" w="med" len="med"/>
            <a:tailEnd type="triangle" w="med" len="med"/>
          </a:ln>
        </p:spPr>
      </p:cxnSp>
      <p:cxnSp>
        <p:nvCxnSpPr>
          <p:cNvPr id="180239" name="AutoShape 16"/>
          <p:cNvCxnSpPr>
            <a:stCxn id="180229" idx="3"/>
            <a:endCxn id="180233" idx="1"/>
          </p:cNvCxnSpPr>
          <p:nvPr/>
        </p:nvCxnSpPr>
        <p:spPr>
          <a:xfrm>
            <a:off x="5867400" y="5014913"/>
            <a:ext cx="914400" cy="533400"/>
          </a:xfrm>
          <a:prstGeom prst="straightConnector1">
            <a:avLst/>
          </a:prstGeom>
          <a:ln w="9525" cap="flat" cmpd="sng">
            <a:solidFill>
              <a:schemeClr val="tx1"/>
            </a:solidFill>
            <a:prstDash val="solid"/>
            <a:round/>
            <a:headEnd type="none" w="med" len="med"/>
            <a:tailEnd type="triangle" w="med" len="med"/>
          </a:ln>
        </p:spPr>
      </p:cxnSp>
      <p:cxnSp>
        <p:nvCxnSpPr>
          <p:cNvPr id="180240" name="AutoShape 17"/>
          <p:cNvCxnSpPr>
            <a:stCxn id="180230" idx="3"/>
            <a:endCxn id="180233" idx="1"/>
          </p:cNvCxnSpPr>
          <p:nvPr/>
        </p:nvCxnSpPr>
        <p:spPr>
          <a:xfrm flipV="1">
            <a:off x="5867400" y="5548313"/>
            <a:ext cx="914400" cy="685800"/>
          </a:xfrm>
          <a:prstGeom prst="straightConnector1">
            <a:avLst/>
          </a:prstGeom>
          <a:ln w="9525" cap="flat" cmpd="sng">
            <a:solidFill>
              <a:schemeClr val="tx1"/>
            </a:solidFill>
            <a:prstDash val="solid"/>
            <a:round/>
            <a:headEnd type="none" w="med" len="med"/>
            <a:tailEnd type="triangle" w="med" len="med"/>
          </a:ln>
        </p:spPr>
      </p:cxnSp>
      <p:cxnSp>
        <p:nvCxnSpPr>
          <p:cNvPr id="180241" name="AutoShape 18"/>
          <p:cNvCxnSpPr>
            <a:stCxn id="180230" idx="3"/>
            <a:endCxn id="180234" idx="1"/>
          </p:cNvCxnSpPr>
          <p:nvPr/>
        </p:nvCxnSpPr>
        <p:spPr>
          <a:xfrm>
            <a:off x="5867400" y="6234113"/>
            <a:ext cx="914400" cy="152400"/>
          </a:xfrm>
          <a:prstGeom prst="straightConnector1">
            <a:avLst/>
          </a:prstGeom>
          <a:ln w="9525" cap="flat" cmpd="sng">
            <a:solidFill>
              <a:schemeClr val="tx1"/>
            </a:solidFill>
            <a:prstDash val="solid"/>
            <a:round/>
            <a:headEnd type="none" w="med" len="med"/>
            <a:tailEnd type="triangle" w="med" len="med"/>
          </a:ln>
        </p:spPr>
      </p:cxnSp>
      <p:sp>
        <p:nvSpPr>
          <p:cNvPr id="180242" name="Text Box 19"/>
          <p:cNvSpPr txBox="1"/>
          <p:nvPr/>
        </p:nvSpPr>
        <p:spPr>
          <a:xfrm>
            <a:off x="4219575" y="3638550"/>
            <a:ext cx="381000" cy="457200"/>
          </a:xfrm>
          <a:prstGeom prst="rect">
            <a:avLst/>
          </a:prstGeom>
          <a:noFill/>
          <a:ln w="9525">
            <a:noFill/>
          </a:ln>
        </p:spPr>
        <p:txBody>
          <a:bodyPr anchor="t" anchorCtr="0">
            <a:spAutoFit/>
          </a:bodyPr>
          <a:p>
            <a:pPr algn="ctr">
              <a:spcBef>
                <a:spcPct val="50000"/>
              </a:spcBef>
            </a:pPr>
            <a:r>
              <a:rPr lang="en-US" altLang="zh-CN" dirty="0">
                <a:solidFill>
                  <a:srgbClr val="FF0000"/>
                </a:solidFill>
                <a:latin typeface="Times New Roman" panose="02020603050405020304" pitchFamily="18" charset="0"/>
                <a:ea typeface="宋体" panose="02010600030101010101" pitchFamily="2" charset="-122"/>
              </a:rPr>
              <a:t>E</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80243" name="Text Box 20"/>
          <p:cNvSpPr txBox="1"/>
          <p:nvPr/>
        </p:nvSpPr>
        <p:spPr>
          <a:xfrm>
            <a:off x="4114800" y="4343400"/>
            <a:ext cx="3048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80244" name="Text Box 21"/>
          <p:cNvSpPr txBox="1"/>
          <p:nvPr/>
        </p:nvSpPr>
        <p:spPr>
          <a:xfrm>
            <a:off x="4191000" y="5319713"/>
            <a:ext cx="5334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80245" name="Text Box 22"/>
          <p:cNvSpPr txBox="1"/>
          <p:nvPr/>
        </p:nvSpPr>
        <p:spPr>
          <a:xfrm>
            <a:off x="6248400" y="4938713"/>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80246" name="Text Box 23"/>
          <p:cNvSpPr txBox="1"/>
          <p:nvPr/>
        </p:nvSpPr>
        <p:spPr>
          <a:xfrm>
            <a:off x="5943600" y="5624513"/>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80247" name="Text Box 24"/>
          <p:cNvSpPr txBox="1"/>
          <p:nvPr/>
        </p:nvSpPr>
        <p:spPr>
          <a:xfrm>
            <a:off x="6172200" y="4405313"/>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80248" name="Text Box 25"/>
          <p:cNvSpPr txBox="1"/>
          <p:nvPr/>
        </p:nvSpPr>
        <p:spPr>
          <a:xfrm>
            <a:off x="6324600" y="5929313"/>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80249" name="Text Box 26"/>
          <p:cNvSpPr txBox="1"/>
          <p:nvPr/>
        </p:nvSpPr>
        <p:spPr>
          <a:xfrm>
            <a:off x="4357688" y="6581775"/>
            <a:ext cx="3048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p:txBody>
      </p:sp>
      <p:cxnSp>
        <p:nvCxnSpPr>
          <p:cNvPr id="180250" name="AutoShape 27"/>
          <p:cNvCxnSpPr>
            <a:stCxn id="180230" idx="2"/>
            <a:endCxn id="180230" idx="1"/>
          </p:cNvCxnSpPr>
          <p:nvPr/>
        </p:nvCxnSpPr>
        <p:spPr>
          <a:xfrm rot="-5400000" flipV="1">
            <a:off x="4781550" y="6176963"/>
            <a:ext cx="457200" cy="571500"/>
          </a:xfrm>
          <a:prstGeom prst="curvedConnector4">
            <a:avLst>
              <a:gd name="adj1" fmla="val -50000"/>
              <a:gd name="adj2" fmla="val 140000"/>
            </a:avLst>
          </a:prstGeom>
          <a:ln w="9525" cap="flat" cmpd="sng">
            <a:solidFill>
              <a:schemeClr val="tx1"/>
            </a:solidFill>
            <a:prstDash val="solid"/>
            <a:round/>
            <a:headEnd type="none" w="med" len="med"/>
            <a:tailEnd type="triangle" w="med" len="med"/>
          </a:ln>
        </p:spPr>
      </p:cxn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3" name="Rectangle 2"/>
          <p:cNvSpPr>
            <a:spLocks noGrp="1"/>
          </p:cNvSpPr>
          <p:nvPr>
            <p:ph type="title"/>
          </p:nvPr>
        </p:nvSpPr>
        <p:spPr>
          <a:xfrm>
            <a:off x="304800" y="304800"/>
            <a:ext cx="8382000" cy="457200"/>
          </a:xfrm>
        </p:spPr>
        <p:txBody>
          <a:bodyPr vert="horz" wrap="square" lIns="91440" tIns="45720" rIns="91440" bIns="45720" anchor="ctr" anchorCtr="0"/>
          <a:p>
            <a:pPr eaLnBrk="1" hangingPunct="1"/>
            <a:r>
              <a:rPr lang="en-US" altLang="zh-CN" sz="3200" u="sng" dirty="0">
                <a:solidFill>
                  <a:srgbClr val="FF0000"/>
                </a:solidFill>
              </a:rPr>
              <a:t>5.3.2 LR(0)</a:t>
            </a:r>
            <a:r>
              <a:rPr lang="zh-CN" altLang="en-US" sz="3200" u="sng" dirty="0">
                <a:solidFill>
                  <a:srgbClr val="FF0000"/>
                </a:solidFill>
              </a:rPr>
              <a:t>项目集族和</a:t>
            </a:r>
            <a:r>
              <a:rPr lang="en-US" altLang="zh-CN" sz="3200" u="sng" dirty="0">
                <a:solidFill>
                  <a:srgbClr val="FF0000"/>
                </a:solidFill>
              </a:rPr>
              <a:t>LR(0)</a:t>
            </a:r>
            <a:r>
              <a:rPr lang="zh-CN" altLang="en-US" sz="3200" u="sng" dirty="0">
                <a:solidFill>
                  <a:srgbClr val="FF0000"/>
                </a:solidFill>
              </a:rPr>
              <a:t>分析表的构造</a:t>
            </a:r>
            <a:r>
              <a:rPr lang="en-US" altLang="zh-CN" sz="3200" u="sng" dirty="0">
                <a:solidFill>
                  <a:srgbClr val="FF0000"/>
                </a:solidFill>
              </a:rPr>
              <a:t>(13)</a:t>
            </a:r>
            <a:br>
              <a:rPr lang="en-US" altLang="zh-CN" sz="3200" u="sng" dirty="0">
                <a:solidFill>
                  <a:srgbClr val="FF0000"/>
                </a:solidFill>
              </a:rPr>
            </a:br>
            <a:endParaRPr lang="en-US" altLang="zh-CN" sz="3200" u="sng" dirty="0">
              <a:solidFill>
                <a:srgbClr val="FF0000"/>
              </a:solidFill>
            </a:endParaRPr>
          </a:p>
        </p:txBody>
      </p:sp>
      <p:sp>
        <p:nvSpPr>
          <p:cNvPr id="182274" name="Rectangle 3"/>
          <p:cNvSpPr>
            <a:spLocks noGrp="1"/>
          </p:cNvSpPr>
          <p:nvPr>
            <p:ph idx="1"/>
          </p:nvPr>
        </p:nvSpPr>
        <p:spPr>
          <a:xfrm>
            <a:off x="428625" y="685800"/>
            <a:ext cx="8172450" cy="5715000"/>
          </a:xfrm>
          <a:ln>
            <a:solidFill>
              <a:srgbClr val="000099"/>
            </a:solidFill>
            <a:miter/>
          </a:ln>
        </p:spPr>
        <p:txBody>
          <a:bodyPr vert="horz" wrap="square" lIns="91440" tIns="45720" rIns="91440" bIns="45720" anchor="t" anchorCtr="0"/>
          <a:p>
            <a:pPr eaLnBrk="1" hangingPunct="1"/>
            <a:r>
              <a:rPr lang="en-US" altLang="zh-CN" dirty="0"/>
              <a:t>LR(0)</a:t>
            </a:r>
            <a:r>
              <a:rPr lang="zh-CN" altLang="en-US" dirty="0"/>
              <a:t>文法</a:t>
            </a:r>
            <a:endParaRPr lang="zh-CN" altLang="en-US" dirty="0"/>
          </a:p>
          <a:p>
            <a:pPr eaLnBrk="1" hangingPunct="1">
              <a:buNone/>
            </a:pPr>
            <a:r>
              <a:rPr lang="zh-CN" altLang="en-US" dirty="0"/>
              <a:t>   </a:t>
            </a:r>
            <a:r>
              <a:rPr lang="zh-CN" altLang="en-US" dirty="0">
                <a:solidFill>
                  <a:srgbClr val="000099"/>
                </a:solidFill>
              </a:rPr>
              <a:t>假如一个文法</a:t>
            </a:r>
            <a:r>
              <a:rPr lang="en-US" altLang="zh-CN" dirty="0">
                <a:solidFill>
                  <a:srgbClr val="000099"/>
                </a:solidFill>
              </a:rPr>
              <a:t>G</a:t>
            </a:r>
            <a:r>
              <a:rPr lang="zh-CN" altLang="en-US" dirty="0">
                <a:solidFill>
                  <a:srgbClr val="000099"/>
                </a:solidFill>
              </a:rPr>
              <a:t>的拓广文法</a:t>
            </a:r>
            <a:r>
              <a:rPr lang="en-US" altLang="zh-CN" dirty="0">
                <a:solidFill>
                  <a:srgbClr val="000099"/>
                </a:solidFill>
              </a:rPr>
              <a:t>G’</a:t>
            </a:r>
            <a:r>
              <a:rPr lang="zh-CN" altLang="en-US" dirty="0">
                <a:solidFill>
                  <a:srgbClr val="000099"/>
                </a:solidFill>
              </a:rPr>
              <a:t>的活前缀识别自动机中的每个状态</a:t>
            </a:r>
            <a:r>
              <a:rPr lang="en-US" altLang="zh-CN" dirty="0">
                <a:solidFill>
                  <a:srgbClr val="000099"/>
                </a:solidFill>
              </a:rPr>
              <a:t>(</a:t>
            </a:r>
            <a:r>
              <a:rPr lang="zh-CN" altLang="en-US" dirty="0">
                <a:solidFill>
                  <a:srgbClr val="000099"/>
                </a:solidFill>
              </a:rPr>
              <a:t>项目集</a:t>
            </a:r>
            <a:r>
              <a:rPr lang="en-US" altLang="zh-CN" dirty="0">
                <a:solidFill>
                  <a:srgbClr val="000099"/>
                </a:solidFill>
              </a:rPr>
              <a:t>)</a:t>
            </a:r>
            <a:r>
              <a:rPr lang="zh-CN" altLang="en-US" dirty="0">
                <a:solidFill>
                  <a:srgbClr val="000099"/>
                </a:solidFill>
              </a:rPr>
              <a:t>不存在下述情况：</a:t>
            </a:r>
            <a:endParaRPr lang="zh-CN" altLang="en-US" dirty="0">
              <a:solidFill>
                <a:srgbClr val="000099"/>
              </a:solidFill>
            </a:endParaRPr>
          </a:p>
          <a:p>
            <a:pPr eaLnBrk="1" hangingPunct="1">
              <a:buNone/>
            </a:pPr>
            <a:r>
              <a:rPr lang="zh-CN" altLang="en-US" dirty="0">
                <a:solidFill>
                  <a:srgbClr val="000099"/>
                </a:solidFill>
              </a:rPr>
              <a:t>         </a:t>
            </a:r>
            <a:r>
              <a:rPr lang="en-US" altLang="zh-CN" dirty="0">
                <a:solidFill>
                  <a:srgbClr val="000099"/>
                </a:solidFill>
              </a:rPr>
              <a:t>(1) </a:t>
            </a:r>
            <a:r>
              <a:rPr lang="zh-CN" altLang="en-US" dirty="0">
                <a:solidFill>
                  <a:srgbClr val="000099"/>
                </a:solidFill>
              </a:rPr>
              <a:t>既含移进项目又含规约项目；</a:t>
            </a:r>
            <a:endParaRPr lang="zh-CN" altLang="en-US" dirty="0">
              <a:solidFill>
                <a:srgbClr val="000099"/>
              </a:solidFill>
            </a:endParaRPr>
          </a:p>
          <a:p>
            <a:pPr eaLnBrk="1" hangingPunct="1">
              <a:buNone/>
            </a:pPr>
            <a:r>
              <a:rPr lang="zh-CN" altLang="en-US" dirty="0">
                <a:solidFill>
                  <a:srgbClr val="000099"/>
                </a:solidFill>
              </a:rPr>
              <a:t>         </a:t>
            </a:r>
            <a:r>
              <a:rPr lang="en-US" altLang="zh-CN" dirty="0">
                <a:solidFill>
                  <a:srgbClr val="000099"/>
                </a:solidFill>
              </a:rPr>
              <a:t>(2) </a:t>
            </a:r>
            <a:r>
              <a:rPr lang="zh-CN" altLang="en-US" dirty="0">
                <a:solidFill>
                  <a:srgbClr val="000099"/>
                </a:solidFill>
              </a:rPr>
              <a:t>或者含有多个规约项目，</a:t>
            </a:r>
            <a:endParaRPr lang="zh-CN" altLang="en-US" dirty="0">
              <a:solidFill>
                <a:srgbClr val="000099"/>
              </a:solidFill>
            </a:endParaRPr>
          </a:p>
          <a:p>
            <a:pPr eaLnBrk="1" hangingPunct="1">
              <a:buNone/>
            </a:pPr>
            <a:r>
              <a:rPr lang="zh-CN" altLang="en-US" dirty="0">
                <a:solidFill>
                  <a:srgbClr val="000099"/>
                </a:solidFill>
              </a:rPr>
              <a:t>    则称</a:t>
            </a:r>
            <a:r>
              <a:rPr lang="en-US" altLang="zh-CN" dirty="0">
                <a:solidFill>
                  <a:srgbClr val="000099"/>
                </a:solidFill>
              </a:rPr>
              <a:t>G</a:t>
            </a:r>
            <a:r>
              <a:rPr lang="zh-CN" altLang="en-US" dirty="0">
                <a:solidFill>
                  <a:srgbClr val="000099"/>
                </a:solidFill>
              </a:rPr>
              <a:t>是一个</a:t>
            </a:r>
            <a:r>
              <a:rPr lang="en-US" altLang="zh-CN" dirty="0">
                <a:solidFill>
                  <a:srgbClr val="000099"/>
                </a:solidFill>
              </a:rPr>
              <a:t>LR(0)</a:t>
            </a:r>
            <a:r>
              <a:rPr lang="zh-CN" altLang="en-US" dirty="0">
                <a:solidFill>
                  <a:srgbClr val="000099"/>
                </a:solidFill>
              </a:rPr>
              <a:t>文法。</a:t>
            </a:r>
            <a:endParaRPr lang="zh-CN" altLang="en-US" dirty="0">
              <a:solidFill>
                <a:srgbClr val="000099"/>
              </a:solidFill>
            </a:endParaRPr>
          </a:p>
          <a:p>
            <a:pPr eaLnBrk="1" hangingPunct="1">
              <a:buNone/>
            </a:pPr>
            <a:endParaRPr lang="zh-CN" altLang="en-US" dirty="0">
              <a:solidFill>
                <a:srgbClr val="000099"/>
              </a:solidFill>
            </a:endParaRPr>
          </a:p>
          <a:p>
            <a:pPr eaLnBrk="1" hangingPunct="1"/>
            <a:r>
              <a:rPr lang="zh-CN" altLang="en-US" dirty="0">
                <a:solidFill>
                  <a:srgbClr val="800000"/>
                </a:solidFill>
              </a:rPr>
              <a:t>即：</a:t>
            </a:r>
            <a:r>
              <a:rPr lang="en-US" altLang="zh-CN" dirty="0">
                <a:solidFill>
                  <a:srgbClr val="800000"/>
                </a:solidFill>
              </a:rPr>
              <a:t>LR(0)</a:t>
            </a:r>
            <a:r>
              <a:rPr lang="zh-CN" altLang="en-US" dirty="0">
                <a:solidFill>
                  <a:srgbClr val="800000"/>
                </a:solidFill>
              </a:rPr>
              <a:t>文法规范族的每一个项目集不包含任何冲突项目。</a:t>
            </a:r>
            <a:endParaRPr lang="zh-CN" altLang="en-US" dirty="0">
              <a:solidFill>
                <a:srgbClr val="8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标题 1"/>
          <p:cNvSpPr>
            <a:spLocks noGrp="1"/>
          </p:cNvSpPr>
          <p:nvPr>
            <p:ph type="title"/>
          </p:nvPr>
        </p:nvSpPr>
        <p:spPr/>
        <p:txBody>
          <a:bodyPr vert="horz" wrap="square" lIns="91440" tIns="45720" rIns="91440" bIns="45720" anchor="ctr" anchorCtr="0"/>
          <a:p>
            <a:pPr eaLnBrk="1" hangingPunct="1"/>
            <a:endParaRPr lang="zh-CN" altLang="en-US" dirty="0"/>
          </a:p>
        </p:txBody>
      </p:sp>
      <p:sp>
        <p:nvSpPr>
          <p:cNvPr id="21506" name="内容占位符 2"/>
          <p:cNvSpPr>
            <a:spLocks noGrp="1"/>
          </p:cNvSpPr>
          <p:nvPr>
            <p:ph idx="1"/>
          </p:nvPr>
        </p:nvSpPr>
        <p:spPr/>
        <p:txBody>
          <a:bodyPr vert="horz" wrap="square" lIns="91440" tIns="45720" rIns="91440" bIns="45720" anchor="t" anchorCtr="0"/>
          <a:p>
            <a:pPr eaLnBrk="1" hangingPunct="1"/>
            <a:endParaRPr lang="zh-CN" altLang="en-US" dirty="0"/>
          </a:p>
        </p:txBody>
      </p:sp>
      <p:sp>
        <p:nvSpPr>
          <p:cNvPr id="21507" name="Text Box 44"/>
          <p:cNvSpPr txBox="1"/>
          <p:nvPr/>
        </p:nvSpPr>
        <p:spPr>
          <a:xfrm>
            <a:off x="684213" y="2478088"/>
            <a:ext cx="6858000" cy="2678112"/>
          </a:xfrm>
          <a:prstGeom prst="rect">
            <a:avLst/>
          </a:prstGeom>
          <a:noFill/>
          <a:ln w="9525">
            <a:noFill/>
          </a:ln>
        </p:spPr>
        <p:txBody>
          <a:bodyPr anchor="t" anchorCtr="0">
            <a:spAutoFit/>
          </a:bodyPr>
          <a:p>
            <a:pPr algn="just">
              <a:spcBef>
                <a:spcPct val="50000"/>
              </a:spcBef>
            </a:pPr>
            <a:r>
              <a:rPr lang="zh-CN" altLang="en-US" dirty="0">
                <a:solidFill>
                  <a:srgbClr val="FF0000"/>
                </a:solidFill>
                <a:latin typeface="Times New Roman" panose="02020603050405020304" pitchFamily="18" charset="0"/>
                <a:ea typeface="宋体" panose="02010600030101010101" pitchFamily="2" charset="-122"/>
              </a:rPr>
              <a:t>问题的提出：</a:t>
            </a:r>
            <a:endParaRPr lang="zh-CN" altLang="en-US" dirty="0">
              <a:solidFill>
                <a:srgbClr val="FF0000"/>
              </a:solidFill>
              <a:latin typeface="Times New Roman" panose="02020603050405020304" pitchFamily="18" charset="0"/>
              <a:ea typeface="宋体" panose="02010600030101010101" pitchFamily="2" charset="-122"/>
            </a:endParaRPr>
          </a:p>
          <a:p>
            <a:pPr algn="just">
              <a:spcBef>
                <a:spcPct val="50000"/>
              </a:spcBef>
            </a:pPr>
            <a:r>
              <a:rPr lang="zh-CN" altLang="en-US" dirty="0">
                <a:latin typeface="Times New Roman" panose="02020603050405020304" pitchFamily="18" charset="0"/>
                <a:ea typeface="宋体" panose="02010600030101010101" pitchFamily="2" charset="-122"/>
              </a:rPr>
              <a:t>①在构造语法树的过程中，何时规约？</a:t>
            </a:r>
            <a:endParaRPr lang="zh-CN" altLang="en-US" dirty="0">
              <a:latin typeface="Times New Roman" panose="02020603050405020304" pitchFamily="18" charset="0"/>
              <a:ea typeface="宋体" panose="02010600030101010101" pitchFamily="2" charset="-122"/>
            </a:endParaRPr>
          </a:p>
          <a:p>
            <a:pPr algn="just">
              <a:spcBef>
                <a:spcPct val="50000"/>
              </a:spcBef>
            </a:pPr>
            <a:r>
              <a:rPr lang="zh-CN" altLang="en-US" dirty="0">
                <a:latin typeface="Times New Roman" panose="02020603050405020304" pitchFamily="18" charset="0"/>
                <a:ea typeface="宋体" panose="02010600030101010101" pitchFamily="2" charset="-122"/>
              </a:rPr>
              <a:t>    当可归约串出现在栈顶符号串中就可以规约。</a:t>
            </a:r>
            <a:endParaRPr lang="zh-CN" altLang="en-US" dirty="0">
              <a:latin typeface="Times New Roman" panose="02020603050405020304" pitchFamily="18" charset="0"/>
              <a:ea typeface="宋体" panose="02010600030101010101" pitchFamily="2" charset="-122"/>
            </a:endParaRPr>
          </a:p>
          <a:p>
            <a:pPr>
              <a:spcBef>
                <a:spcPct val="50000"/>
              </a:spcBef>
            </a:pPr>
            <a:r>
              <a:rPr lang="zh-CN" altLang="en-US" dirty="0">
                <a:latin typeface="Times New Roman" panose="02020603050405020304" pitchFamily="18" charset="0"/>
                <a:ea typeface="宋体" panose="02010600030101010101" pitchFamily="2" charset="-122"/>
              </a:rPr>
              <a:t>②如何知道在栈顶符号串中已经形成可归约串？</a:t>
            </a:r>
            <a:endParaRPr lang="zh-CN" altLang="en-US" dirty="0">
              <a:latin typeface="Times New Roman" panose="02020603050405020304" pitchFamily="18" charset="0"/>
              <a:ea typeface="宋体" panose="02010600030101010101" pitchFamily="2" charset="-122"/>
            </a:endParaRPr>
          </a:p>
          <a:p>
            <a:pPr>
              <a:spcBef>
                <a:spcPct val="50000"/>
              </a:spcBef>
            </a:pPr>
            <a:r>
              <a:rPr lang="zh-CN" altLang="en-US"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5" name="矩形 4"/>
          <p:cNvSpPr/>
          <p:nvPr/>
        </p:nvSpPr>
        <p:spPr>
          <a:xfrm>
            <a:off x="1042988" y="5300663"/>
            <a:ext cx="4572000" cy="831850"/>
          </a:xfrm>
          <a:prstGeom prst="rect">
            <a:avLst/>
          </a:prstGeom>
          <a:noFill/>
          <a:ln w="9525">
            <a:noFill/>
          </a:ln>
        </p:spPr>
        <p:txBody>
          <a:bodyPr anchor="t" anchorCtr="0">
            <a:spAutoFit/>
          </a:bodyPr>
          <a:p>
            <a:r>
              <a:rPr lang="zh-CN" altLang="en-US" dirty="0">
                <a:solidFill>
                  <a:srgbClr val="FF0000"/>
                </a:solidFill>
                <a:latin typeface="Times New Roman" panose="02020603050405020304" pitchFamily="18" charset="0"/>
                <a:ea typeface="宋体" panose="02010600030101010101" pitchFamily="2" charset="-122"/>
              </a:rPr>
              <a:t>核心问题：怎样判断栈顶的符号串的可规约性以及如何规约？</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7" name="Rectangle 2"/>
          <p:cNvSpPr>
            <a:spLocks noGrp="1"/>
          </p:cNvSpPr>
          <p:nvPr>
            <p:ph type="title"/>
          </p:nvPr>
        </p:nvSpPr>
        <p:spPr>
          <a:xfrm>
            <a:off x="271463" y="233363"/>
            <a:ext cx="8458200" cy="604837"/>
          </a:xfrm>
        </p:spPr>
        <p:txBody>
          <a:bodyPr vert="horz" wrap="square" lIns="91440" tIns="45720" rIns="91440" bIns="45720" anchor="ctr" anchorCtr="0"/>
          <a:p>
            <a:pPr eaLnBrk="1" hangingPunct="1"/>
            <a:r>
              <a:rPr lang="en-US" altLang="zh-CN" sz="3200" u="sng" dirty="0">
                <a:solidFill>
                  <a:srgbClr val="FF0000"/>
                </a:solidFill>
              </a:rPr>
              <a:t>5.3.2 LR(0)</a:t>
            </a:r>
            <a:r>
              <a:rPr lang="zh-CN" altLang="en-US" sz="3200" u="sng" dirty="0">
                <a:solidFill>
                  <a:srgbClr val="FF0000"/>
                </a:solidFill>
              </a:rPr>
              <a:t>项目集族和</a:t>
            </a:r>
            <a:r>
              <a:rPr lang="en-US" altLang="zh-CN" sz="3200" u="sng" dirty="0">
                <a:solidFill>
                  <a:srgbClr val="FF0000"/>
                </a:solidFill>
              </a:rPr>
              <a:t>LR(0)</a:t>
            </a:r>
            <a:r>
              <a:rPr lang="zh-CN" altLang="en-US" sz="3200" u="sng" dirty="0">
                <a:solidFill>
                  <a:srgbClr val="FF0000"/>
                </a:solidFill>
              </a:rPr>
              <a:t>分析表的构造</a:t>
            </a:r>
            <a:r>
              <a:rPr lang="en-US" altLang="zh-CN" sz="3200" u="sng" dirty="0">
                <a:solidFill>
                  <a:srgbClr val="FF0000"/>
                </a:solidFill>
              </a:rPr>
              <a:t>(13)</a:t>
            </a:r>
            <a:br>
              <a:rPr lang="en-US" altLang="zh-CN" sz="3200" u="sng" dirty="0">
                <a:solidFill>
                  <a:srgbClr val="FF0000"/>
                </a:solidFill>
              </a:rPr>
            </a:br>
            <a:r>
              <a:rPr lang="en-US" altLang="zh-CN" sz="3200" u="sng" dirty="0">
                <a:solidFill>
                  <a:srgbClr val="FF0000"/>
                </a:solidFill>
              </a:rPr>
              <a:t>LR(0)</a:t>
            </a:r>
            <a:r>
              <a:rPr lang="zh-CN" altLang="en-US" sz="3200" u="sng" dirty="0">
                <a:solidFill>
                  <a:srgbClr val="FF0000"/>
                </a:solidFill>
              </a:rPr>
              <a:t>分析表的构造算法</a:t>
            </a:r>
            <a:endParaRPr lang="zh-CN" altLang="en-US" sz="3200" u="sng" dirty="0">
              <a:solidFill>
                <a:srgbClr val="FF0000"/>
              </a:solidFill>
            </a:endParaRPr>
          </a:p>
        </p:txBody>
      </p:sp>
      <p:sp>
        <p:nvSpPr>
          <p:cNvPr id="183298" name="Rectangle 3"/>
          <p:cNvSpPr>
            <a:spLocks noGrp="1"/>
          </p:cNvSpPr>
          <p:nvPr>
            <p:ph idx="1"/>
          </p:nvPr>
        </p:nvSpPr>
        <p:spPr>
          <a:xfrm>
            <a:off x="71438" y="1009650"/>
            <a:ext cx="8872537" cy="5805488"/>
          </a:xfrm>
          <a:ln>
            <a:solidFill>
              <a:srgbClr val="000099"/>
            </a:solidFill>
            <a:miter/>
          </a:ln>
        </p:spPr>
        <p:txBody>
          <a:bodyPr vert="horz" wrap="square" lIns="91440" tIns="45720" rIns="91440" bIns="45720" anchor="t" anchorCtr="0"/>
          <a:p>
            <a:pPr eaLnBrk="1" hangingPunct="1">
              <a:lnSpc>
                <a:spcPct val="90000"/>
              </a:lnSpc>
              <a:buNone/>
            </a:pPr>
            <a:r>
              <a:rPr lang="zh-CN" altLang="en-US" sz="2800" dirty="0"/>
              <a:t>假定项目集规范族 </a:t>
            </a:r>
            <a:r>
              <a:rPr lang="en-US" altLang="zh-CN" sz="2800" dirty="0"/>
              <a:t>C</a:t>
            </a:r>
            <a:r>
              <a:rPr lang="zh-CN" altLang="en-US" sz="2800" dirty="0"/>
              <a:t>＝</a:t>
            </a:r>
            <a:r>
              <a:rPr lang="en-US" altLang="zh-CN" sz="2800" dirty="0"/>
              <a:t>{I</a:t>
            </a:r>
            <a:r>
              <a:rPr lang="en-US" altLang="zh-CN" sz="2000" dirty="0"/>
              <a:t>0</a:t>
            </a:r>
            <a:r>
              <a:rPr lang="en-US" altLang="zh-CN" sz="2800" dirty="0"/>
              <a:t>,I</a:t>
            </a:r>
            <a:r>
              <a:rPr lang="en-US" altLang="zh-CN" sz="2000" dirty="0"/>
              <a:t>1</a:t>
            </a:r>
            <a:r>
              <a:rPr lang="en-US" altLang="zh-CN" sz="2800" dirty="0"/>
              <a:t>,…,I</a:t>
            </a:r>
            <a:r>
              <a:rPr lang="en-US" altLang="zh-CN" sz="2000" dirty="0"/>
              <a:t>n</a:t>
            </a:r>
            <a:r>
              <a:rPr lang="en-US" altLang="zh-CN" sz="2800" dirty="0"/>
              <a:t>},</a:t>
            </a:r>
            <a:r>
              <a:rPr lang="zh-CN" altLang="en-US" sz="2800" dirty="0"/>
              <a:t>令每一个项目集</a:t>
            </a:r>
            <a:r>
              <a:rPr lang="en-US" altLang="zh-CN" sz="2800" dirty="0"/>
              <a:t>I</a:t>
            </a:r>
            <a:r>
              <a:rPr lang="en-US" altLang="zh-CN" sz="2000" dirty="0"/>
              <a:t>k</a:t>
            </a:r>
            <a:r>
              <a:rPr lang="zh-CN" altLang="en-US" sz="2800" dirty="0"/>
              <a:t>的下标</a:t>
            </a:r>
            <a:r>
              <a:rPr lang="en-US" altLang="zh-CN" sz="2800" dirty="0"/>
              <a:t>k</a:t>
            </a:r>
            <a:r>
              <a:rPr lang="zh-CN" altLang="en-US" sz="2800" dirty="0"/>
              <a:t>为分析器状态，初态包含项目</a:t>
            </a:r>
            <a:r>
              <a:rPr lang="en-US" altLang="zh-CN" sz="2800" dirty="0"/>
              <a:t>S’</a:t>
            </a:r>
            <a:r>
              <a:rPr lang="en-US" altLang="zh-CN" sz="2800" dirty="0">
                <a:solidFill>
                  <a:schemeClr val="tx2"/>
                </a:solidFill>
              </a:rPr>
              <a:t>→·S</a:t>
            </a:r>
            <a:r>
              <a:rPr lang="zh-CN" altLang="en-US" sz="2800" dirty="0">
                <a:solidFill>
                  <a:schemeClr val="tx2"/>
                </a:solidFill>
              </a:rPr>
              <a:t>，分析表构造方法如下：</a:t>
            </a:r>
            <a:endParaRPr lang="zh-CN" altLang="en-US" sz="2800" dirty="0">
              <a:solidFill>
                <a:schemeClr val="tx2"/>
              </a:solidFill>
            </a:endParaRPr>
          </a:p>
          <a:p>
            <a:pPr eaLnBrk="1" hangingPunct="1">
              <a:lnSpc>
                <a:spcPct val="90000"/>
              </a:lnSpc>
              <a:buNone/>
            </a:pPr>
            <a:r>
              <a:rPr lang="en-US" altLang="zh-CN" sz="2800" dirty="0">
                <a:solidFill>
                  <a:schemeClr val="tx2"/>
                </a:solidFill>
              </a:rPr>
              <a:t>(1) </a:t>
            </a:r>
            <a:r>
              <a:rPr lang="zh-CN" altLang="en-US" sz="2800" dirty="0">
                <a:solidFill>
                  <a:schemeClr val="tx2"/>
                </a:solidFill>
              </a:rPr>
              <a:t>若项目</a:t>
            </a:r>
            <a:r>
              <a:rPr lang="en-US" altLang="zh-CN" sz="2400" dirty="0">
                <a:solidFill>
                  <a:srgbClr val="000099"/>
                </a:solidFill>
              </a:rPr>
              <a:t>A→</a:t>
            </a:r>
            <a:r>
              <a:rPr lang="en-US" altLang="zh-CN" sz="2400" dirty="0">
                <a:solidFill>
                  <a:srgbClr val="000099"/>
                </a:solidFill>
                <a:ea typeface="MingLiU" pitchFamily="49" charset="-120"/>
                <a:sym typeface="Symbol" panose="05050102010706020507" pitchFamily="18" charset="2"/>
              </a:rPr>
              <a:t></a:t>
            </a:r>
            <a:r>
              <a:rPr lang="en-US" altLang="zh-CN" sz="2400" dirty="0">
                <a:solidFill>
                  <a:srgbClr val="000099"/>
                </a:solidFill>
              </a:rPr>
              <a:t>·a</a:t>
            </a:r>
            <a:r>
              <a:rPr lang="en-US" altLang="zh-CN" sz="2400" dirty="0">
                <a:solidFill>
                  <a:srgbClr val="000099"/>
                </a:solidFill>
                <a:ea typeface="MingLiU" pitchFamily="49" charset="-120"/>
                <a:sym typeface="Symbol" panose="05050102010706020507" pitchFamily="18" charset="2"/>
              </a:rPr>
              <a:t> </a:t>
            </a:r>
            <a:r>
              <a:rPr lang="en-US" altLang="zh-CN" sz="2800" dirty="0">
                <a:solidFill>
                  <a:srgbClr val="000099"/>
                </a:solidFill>
              </a:rPr>
              <a:t>(</a:t>
            </a:r>
            <a:r>
              <a:rPr lang="zh-CN" altLang="en-US" sz="2800" dirty="0">
                <a:solidFill>
                  <a:srgbClr val="000099"/>
                </a:solidFill>
              </a:rPr>
              <a:t>移进</a:t>
            </a:r>
            <a:r>
              <a:rPr lang="en-US" altLang="zh-CN" sz="2800" dirty="0">
                <a:solidFill>
                  <a:srgbClr val="000099"/>
                </a:solidFill>
              </a:rPr>
              <a:t>)</a:t>
            </a:r>
            <a:r>
              <a:rPr lang="zh-CN" altLang="en-US" sz="2800" dirty="0">
                <a:solidFill>
                  <a:schemeClr val="tx2"/>
                </a:solidFill>
              </a:rPr>
              <a:t>属于</a:t>
            </a:r>
            <a:r>
              <a:rPr lang="en-US" altLang="zh-CN" sz="2800" dirty="0">
                <a:solidFill>
                  <a:schemeClr val="tx2"/>
                </a:solidFill>
              </a:rPr>
              <a:t>I</a:t>
            </a:r>
            <a:r>
              <a:rPr lang="en-US" altLang="zh-CN" sz="2000" dirty="0">
                <a:solidFill>
                  <a:schemeClr val="tx2"/>
                </a:solidFill>
              </a:rPr>
              <a:t>k</a:t>
            </a:r>
            <a:r>
              <a:rPr lang="zh-CN" altLang="en-US" sz="2800" dirty="0">
                <a:solidFill>
                  <a:schemeClr val="tx2"/>
                </a:solidFill>
              </a:rPr>
              <a:t>，且</a:t>
            </a:r>
            <a:r>
              <a:rPr lang="en-US" altLang="zh-CN" sz="2800" dirty="0">
                <a:solidFill>
                  <a:schemeClr val="tx2"/>
                </a:solidFill>
              </a:rPr>
              <a:t>GO(I</a:t>
            </a:r>
            <a:r>
              <a:rPr lang="en-US" altLang="zh-CN" sz="2000" dirty="0">
                <a:solidFill>
                  <a:schemeClr val="tx2"/>
                </a:solidFill>
              </a:rPr>
              <a:t>k</a:t>
            </a:r>
            <a:r>
              <a:rPr lang="en-US" altLang="zh-CN" sz="2800" dirty="0">
                <a:solidFill>
                  <a:schemeClr val="tx2"/>
                </a:solidFill>
              </a:rPr>
              <a:t>,a)=I</a:t>
            </a:r>
            <a:r>
              <a:rPr lang="en-US" altLang="zh-CN" sz="2000" dirty="0">
                <a:solidFill>
                  <a:schemeClr val="tx2"/>
                </a:solidFill>
              </a:rPr>
              <a:t>j</a:t>
            </a:r>
            <a:endParaRPr lang="en-US" altLang="zh-CN" sz="2000" dirty="0">
              <a:solidFill>
                <a:schemeClr val="tx2"/>
              </a:solidFill>
            </a:endParaRPr>
          </a:p>
          <a:p>
            <a:pPr eaLnBrk="1" hangingPunct="1">
              <a:lnSpc>
                <a:spcPct val="90000"/>
              </a:lnSpc>
              <a:buNone/>
            </a:pPr>
            <a:r>
              <a:rPr lang="en-US" altLang="zh-CN" sz="2800" dirty="0">
                <a:solidFill>
                  <a:schemeClr val="tx2"/>
                </a:solidFill>
              </a:rPr>
              <a:t>      </a:t>
            </a:r>
            <a:r>
              <a:rPr lang="zh-CN" altLang="en-US" sz="2800" dirty="0">
                <a:solidFill>
                  <a:schemeClr val="tx2"/>
                </a:solidFill>
              </a:rPr>
              <a:t>则置</a:t>
            </a:r>
            <a:r>
              <a:rPr lang="en-US" altLang="zh-CN" sz="2800" dirty="0">
                <a:solidFill>
                  <a:schemeClr val="tx2"/>
                </a:solidFill>
              </a:rPr>
              <a:t>Action[k,a]</a:t>
            </a:r>
            <a:r>
              <a:rPr lang="zh-CN" altLang="en-US" sz="2800" dirty="0">
                <a:solidFill>
                  <a:schemeClr val="tx2"/>
                </a:solidFill>
              </a:rPr>
              <a:t>为把（</a:t>
            </a:r>
            <a:r>
              <a:rPr lang="en-US" altLang="zh-CN" sz="2800" dirty="0">
                <a:solidFill>
                  <a:schemeClr val="tx2"/>
                </a:solidFill>
              </a:rPr>
              <a:t>j,a)</a:t>
            </a:r>
            <a:r>
              <a:rPr lang="zh-CN" altLang="en-US" sz="2800" dirty="0">
                <a:solidFill>
                  <a:schemeClr val="tx2"/>
                </a:solidFill>
              </a:rPr>
              <a:t>移进栈，简记</a:t>
            </a:r>
            <a:r>
              <a:rPr lang="en-US" altLang="zh-CN" sz="2800" dirty="0">
                <a:solidFill>
                  <a:schemeClr val="tx2"/>
                </a:solidFill>
              </a:rPr>
              <a:t>S</a:t>
            </a:r>
            <a:r>
              <a:rPr lang="en-US" altLang="zh-CN" sz="2000" dirty="0">
                <a:solidFill>
                  <a:schemeClr val="tx2"/>
                </a:solidFill>
              </a:rPr>
              <a:t>j </a:t>
            </a:r>
            <a:r>
              <a:rPr lang="en-US" altLang="zh-CN" sz="2800" dirty="0">
                <a:solidFill>
                  <a:schemeClr val="tx2"/>
                </a:solidFill>
              </a:rPr>
              <a:t>;</a:t>
            </a:r>
            <a:endParaRPr lang="en-US" altLang="zh-CN" sz="2800" dirty="0">
              <a:solidFill>
                <a:schemeClr val="tx2"/>
              </a:solidFill>
            </a:endParaRPr>
          </a:p>
          <a:p>
            <a:pPr eaLnBrk="1" hangingPunct="1">
              <a:lnSpc>
                <a:spcPct val="90000"/>
              </a:lnSpc>
              <a:buNone/>
            </a:pPr>
            <a:r>
              <a:rPr lang="en-US" altLang="zh-CN" sz="2800" dirty="0">
                <a:solidFill>
                  <a:schemeClr val="tx2"/>
                </a:solidFill>
              </a:rPr>
              <a:t>(2) </a:t>
            </a:r>
            <a:r>
              <a:rPr lang="zh-CN" altLang="en-US" sz="2800" dirty="0">
                <a:solidFill>
                  <a:schemeClr val="tx2"/>
                </a:solidFill>
              </a:rPr>
              <a:t>若项目</a:t>
            </a:r>
            <a:r>
              <a:rPr lang="en-US" altLang="zh-CN" sz="2400" dirty="0">
                <a:solidFill>
                  <a:srgbClr val="000099"/>
                </a:solidFill>
              </a:rPr>
              <a:t>A→</a:t>
            </a:r>
            <a:r>
              <a:rPr lang="en-US" altLang="zh-CN" sz="2400" dirty="0">
                <a:solidFill>
                  <a:srgbClr val="000099"/>
                </a:solidFill>
                <a:ea typeface="MingLiU" pitchFamily="49" charset="-120"/>
                <a:sym typeface="Symbol" panose="05050102010706020507" pitchFamily="18" charset="2"/>
              </a:rPr>
              <a:t></a:t>
            </a:r>
            <a:r>
              <a:rPr lang="en-US" altLang="zh-CN" sz="2400" dirty="0">
                <a:solidFill>
                  <a:srgbClr val="000099"/>
                </a:solidFill>
              </a:rPr>
              <a:t>· </a:t>
            </a:r>
            <a:r>
              <a:rPr lang="en-US" altLang="zh-CN" sz="2800" dirty="0">
                <a:solidFill>
                  <a:srgbClr val="000099"/>
                </a:solidFill>
              </a:rPr>
              <a:t>(</a:t>
            </a:r>
            <a:r>
              <a:rPr lang="zh-CN" altLang="en-US" sz="2800" dirty="0">
                <a:solidFill>
                  <a:srgbClr val="000099"/>
                </a:solidFill>
              </a:rPr>
              <a:t>规约</a:t>
            </a:r>
            <a:r>
              <a:rPr lang="en-US" altLang="zh-CN" sz="2800" dirty="0">
                <a:solidFill>
                  <a:srgbClr val="000099"/>
                </a:solidFill>
              </a:rPr>
              <a:t>)</a:t>
            </a:r>
            <a:r>
              <a:rPr lang="zh-CN" altLang="en-US" sz="2800" dirty="0">
                <a:solidFill>
                  <a:schemeClr val="tx2"/>
                </a:solidFill>
              </a:rPr>
              <a:t>属于</a:t>
            </a:r>
            <a:r>
              <a:rPr lang="en-US" altLang="zh-CN" sz="2800" dirty="0">
                <a:solidFill>
                  <a:schemeClr val="tx2"/>
                </a:solidFill>
              </a:rPr>
              <a:t>I</a:t>
            </a:r>
            <a:r>
              <a:rPr lang="en-US" altLang="zh-CN" sz="2000" dirty="0">
                <a:solidFill>
                  <a:schemeClr val="tx2"/>
                </a:solidFill>
              </a:rPr>
              <a:t>k</a:t>
            </a:r>
            <a:r>
              <a:rPr lang="zh-CN" altLang="en-US" sz="2800" dirty="0">
                <a:solidFill>
                  <a:schemeClr val="tx2"/>
                </a:solidFill>
              </a:rPr>
              <a:t>，对任何终结符</a:t>
            </a:r>
            <a:r>
              <a:rPr lang="en-US" altLang="zh-CN" sz="2800" dirty="0">
                <a:solidFill>
                  <a:schemeClr val="tx2"/>
                </a:solidFill>
              </a:rPr>
              <a:t>(</a:t>
            </a:r>
            <a:r>
              <a:rPr lang="zh-CN" altLang="en-US" sz="2800" dirty="0">
                <a:solidFill>
                  <a:schemeClr val="tx2"/>
                </a:solidFill>
              </a:rPr>
              <a:t>含</a:t>
            </a:r>
            <a:r>
              <a:rPr lang="en-US" altLang="zh-CN" sz="2800" dirty="0">
                <a:solidFill>
                  <a:schemeClr val="tx2"/>
                </a:solidFill>
              </a:rPr>
              <a:t>#),</a:t>
            </a:r>
            <a:r>
              <a:rPr lang="zh-CN" altLang="en-US" sz="2800" dirty="0">
                <a:solidFill>
                  <a:schemeClr val="tx2"/>
                </a:solidFill>
              </a:rPr>
              <a:t>置</a:t>
            </a:r>
            <a:r>
              <a:rPr lang="en-US" altLang="zh-CN" sz="2800" dirty="0">
                <a:solidFill>
                  <a:schemeClr val="tx2"/>
                </a:solidFill>
              </a:rPr>
              <a:t>Action[k,a]</a:t>
            </a:r>
            <a:r>
              <a:rPr lang="zh-CN" altLang="en-US" sz="2800" dirty="0">
                <a:solidFill>
                  <a:schemeClr val="tx2"/>
                </a:solidFill>
              </a:rPr>
              <a:t>为用产生式规约，简记</a:t>
            </a:r>
            <a:r>
              <a:rPr lang="en-US" altLang="zh-CN" sz="2800" dirty="0">
                <a:solidFill>
                  <a:schemeClr val="tx2"/>
                </a:solidFill>
              </a:rPr>
              <a:t>r</a:t>
            </a:r>
            <a:r>
              <a:rPr lang="en-US" altLang="zh-CN" sz="1800" b="1" dirty="0">
                <a:solidFill>
                  <a:schemeClr val="tx2"/>
                </a:solidFill>
              </a:rPr>
              <a:t>j</a:t>
            </a:r>
            <a:r>
              <a:rPr lang="en-US" altLang="zh-CN" sz="2000" dirty="0">
                <a:solidFill>
                  <a:schemeClr val="tx2"/>
                </a:solidFill>
              </a:rPr>
              <a:t> </a:t>
            </a:r>
            <a:r>
              <a:rPr lang="en-US" altLang="zh-CN" sz="2800" dirty="0">
                <a:solidFill>
                  <a:schemeClr val="tx2"/>
                </a:solidFill>
              </a:rPr>
              <a:t>;</a:t>
            </a:r>
            <a:endParaRPr lang="en-US" altLang="zh-CN" sz="2800" dirty="0">
              <a:solidFill>
                <a:schemeClr val="tx2"/>
              </a:solidFill>
            </a:endParaRPr>
          </a:p>
          <a:p>
            <a:pPr eaLnBrk="1" hangingPunct="1">
              <a:lnSpc>
                <a:spcPct val="90000"/>
              </a:lnSpc>
              <a:buNone/>
            </a:pPr>
            <a:r>
              <a:rPr lang="en-US" altLang="zh-CN" sz="2800" dirty="0">
                <a:solidFill>
                  <a:schemeClr val="tx2"/>
                </a:solidFill>
              </a:rPr>
              <a:t>(3) </a:t>
            </a:r>
            <a:r>
              <a:rPr lang="zh-CN" altLang="en-US" sz="2800" dirty="0">
                <a:solidFill>
                  <a:schemeClr val="tx2"/>
                </a:solidFill>
              </a:rPr>
              <a:t>若项目</a:t>
            </a:r>
            <a:r>
              <a:rPr lang="en-US" altLang="zh-CN" sz="2400" dirty="0">
                <a:solidFill>
                  <a:srgbClr val="000099"/>
                </a:solidFill>
              </a:rPr>
              <a:t>S’→</a:t>
            </a:r>
            <a:r>
              <a:rPr lang="en-US" altLang="zh-CN" sz="2400" dirty="0">
                <a:solidFill>
                  <a:srgbClr val="000099"/>
                </a:solidFill>
                <a:ea typeface="MingLiU" pitchFamily="49" charset="-120"/>
                <a:sym typeface="Symbol" panose="05050102010706020507" pitchFamily="18" charset="2"/>
              </a:rPr>
              <a:t>S</a:t>
            </a:r>
            <a:r>
              <a:rPr lang="en-US" altLang="zh-CN" sz="2400" dirty="0">
                <a:solidFill>
                  <a:srgbClr val="000099"/>
                </a:solidFill>
              </a:rPr>
              <a:t>· </a:t>
            </a:r>
            <a:r>
              <a:rPr lang="en-US" altLang="zh-CN" sz="2800" dirty="0">
                <a:solidFill>
                  <a:srgbClr val="000099"/>
                </a:solidFill>
              </a:rPr>
              <a:t>(</a:t>
            </a:r>
            <a:r>
              <a:rPr lang="zh-CN" altLang="en-US" sz="2800" dirty="0">
                <a:solidFill>
                  <a:srgbClr val="000099"/>
                </a:solidFill>
              </a:rPr>
              <a:t>接受</a:t>
            </a:r>
            <a:r>
              <a:rPr lang="en-US" altLang="zh-CN" sz="2800" dirty="0">
                <a:solidFill>
                  <a:srgbClr val="000099"/>
                </a:solidFill>
              </a:rPr>
              <a:t>)</a:t>
            </a:r>
            <a:r>
              <a:rPr lang="zh-CN" altLang="en-US" sz="2800" dirty="0">
                <a:solidFill>
                  <a:schemeClr val="tx2"/>
                </a:solidFill>
              </a:rPr>
              <a:t>属于</a:t>
            </a:r>
            <a:r>
              <a:rPr lang="en-US" altLang="zh-CN" sz="2800" dirty="0">
                <a:solidFill>
                  <a:schemeClr val="tx2"/>
                </a:solidFill>
              </a:rPr>
              <a:t>I</a:t>
            </a:r>
            <a:r>
              <a:rPr lang="en-US" altLang="zh-CN" sz="2000" dirty="0">
                <a:solidFill>
                  <a:schemeClr val="tx2"/>
                </a:solidFill>
              </a:rPr>
              <a:t>k</a:t>
            </a:r>
            <a:r>
              <a:rPr lang="zh-CN" altLang="en-US" sz="2800" dirty="0">
                <a:solidFill>
                  <a:schemeClr val="tx2"/>
                </a:solidFill>
              </a:rPr>
              <a:t>，置</a:t>
            </a:r>
            <a:r>
              <a:rPr lang="en-US" altLang="zh-CN" sz="2800" dirty="0">
                <a:solidFill>
                  <a:schemeClr val="tx2"/>
                </a:solidFill>
              </a:rPr>
              <a:t>Action[k,</a:t>
            </a:r>
            <a:r>
              <a:rPr lang="zh-CN" altLang="en-US" sz="2800" dirty="0">
                <a:solidFill>
                  <a:schemeClr val="tx2"/>
                </a:solidFill>
              </a:rPr>
              <a:t>＃</a:t>
            </a:r>
            <a:r>
              <a:rPr lang="en-US" altLang="zh-CN" sz="2800" dirty="0">
                <a:solidFill>
                  <a:schemeClr val="tx2"/>
                </a:solidFill>
              </a:rPr>
              <a:t>]</a:t>
            </a:r>
            <a:r>
              <a:rPr lang="zh-CN" altLang="en-US" sz="2800" dirty="0">
                <a:solidFill>
                  <a:schemeClr val="tx2"/>
                </a:solidFill>
              </a:rPr>
              <a:t>为接受；</a:t>
            </a:r>
            <a:endParaRPr lang="zh-CN" altLang="en-US" sz="2800" dirty="0">
              <a:solidFill>
                <a:schemeClr val="tx2"/>
              </a:solidFill>
            </a:endParaRPr>
          </a:p>
          <a:p>
            <a:pPr eaLnBrk="1" hangingPunct="1">
              <a:lnSpc>
                <a:spcPct val="90000"/>
              </a:lnSpc>
              <a:buNone/>
            </a:pPr>
            <a:r>
              <a:rPr lang="en-US" altLang="zh-CN" sz="2800" dirty="0">
                <a:solidFill>
                  <a:schemeClr val="tx2"/>
                </a:solidFill>
              </a:rPr>
              <a:t>(4) </a:t>
            </a:r>
            <a:r>
              <a:rPr lang="zh-CN" altLang="en-US" sz="2800" dirty="0">
                <a:solidFill>
                  <a:schemeClr val="tx2"/>
                </a:solidFill>
              </a:rPr>
              <a:t>若</a:t>
            </a:r>
            <a:r>
              <a:rPr lang="en-US" altLang="zh-CN" sz="2800" dirty="0">
                <a:solidFill>
                  <a:schemeClr val="tx2"/>
                </a:solidFill>
              </a:rPr>
              <a:t>GO(I</a:t>
            </a:r>
            <a:r>
              <a:rPr lang="en-US" altLang="zh-CN" sz="2000" dirty="0">
                <a:solidFill>
                  <a:schemeClr val="tx2"/>
                </a:solidFill>
              </a:rPr>
              <a:t>k,A </a:t>
            </a:r>
            <a:r>
              <a:rPr lang="en-US" altLang="zh-CN" sz="2800" dirty="0">
                <a:solidFill>
                  <a:schemeClr val="tx2"/>
                </a:solidFill>
              </a:rPr>
              <a:t>)=I</a:t>
            </a:r>
            <a:r>
              <a:rPr lang="en-US" altLang="zh-CN" sz="2000" dirty="0">
                <a:solidFill>
                  <a:schemeClr val="tx2"/>
                </a:solidFill>
              </a:rPr>
              <a:t>j</a:t>
            </a:r>
            <a:r>
              <a:rPr lang="en-US" altLang="zh-CN" sz="2800" dirty="0">
                <a:solidFill>
                  <a:schemeClr val="tx2"/>
                </a:solidFill>
              </a:rPr>
              <a:t>, A</a:t>
            </a:r>
            <a:r>
              <a:rPr lang="zh-CN" altLang="en-US" sz="2800" dirty="0">
                <a:solidFill>
                  <a:schemeClr val="tx2"/>
                </a:solidFill>
              </a:rPr>
              <a:t>为非终结符，则置</a:t>
            </a:r>
            <a:r>
              <a:rPr lang="en-US" altLang="zh-CN" sz="2800" dirty="0">
                <a:solidFill>
                  <a:schemeClr val="tx2"/>
                </a:solidFill>
              </a:rPr>
              <a:t>GoTo[k,a]=j;</a:t>
            </a:r>
            <a:endParaRPr lang="en-US" altLang="zh-CN" sz="2800" dirty="0">
              <a:solidFill>
                <a:schemeClr val="tx2"/>
              </a:solidFill>
            </a:endParaRPr>
          </a:p>
          <a:p>
            <a:pPr eaLnBrk="1" hangingPunct="1">
              <a:lnSpc>
                <a:spcPct val="90000"/>
              </a:lnSpc>
              <a:buNone/>
            </a:pPr>
            <a:r>
              <a:rPr lang="en-US" altLang="zh-CN" sz="2800" dirty="0">
                <a:solidFill>
                  <a:schemeClr val="tx2"/>
                </a:solidFill>
              </a:rPr>
              <a:t>(5) </a:t>
            </a:r>
            <a:r>
              <a:rPr lang="zh-CN" altLang="en-US" sz="2800" dirty="0">
                <a:solidFill>
                  <a:schemeClr val="tx2"/>
                </a:solidFill>
              </a:rPr>
              <a:t>不符合以上规则的项目为出错。</a:t>
            </a:r>
            <a:endParaRPr lang="zh-CN" altLang="en-US" sz="2800" dirty="0">
              <a:solidFill>
                <a:schemeClr val="tx2"/>
              </a:solidFill>
            </a:endParaRPr>
          </a:p>
          <a:p>
            <a:pPr eaLnBrk="1" hangingPunct="1">
              <a:lnSpc>
                <a:spcPct val="90000"/>
              </a:lnSpc>
              <a:buNone/>
            </a:pPr>
            <a:endParaRPr lang="zh-CN" altLang="en-US" sz="2800" dirty="0">
              <a:solidFill>
                <a:schemeClr val="tx2"/>
              </a:solidFill>
            </a:endParaRPr>
          </a:p>
          <a:p>
            <a:pPr eaLnBrk="1" hangingPunct="1">
              <a:lnSpc>
                <a:spcPct val="90000"/>
              </a:lnSpc>
              <a:buNone/>
            </a:pPr>
            <a:r>
              <a:rPr lang="zh-CN" altLang="en-US" sz="2800" dirty="0">
                <a:solidFill>
                  <a:srgbClr val="800000"/>
                </a:solidFill>
              </a:rPr>
              <a:t>以上构造分析表入口唯一，称</a:t>
            </a:r>
            <a:r>
              <a:rPr lang="en-US" altLang="zh-CN" sz="2800" dirty="0">
                <a:solidFill>
                  <a:srgbClr val="800000"/>
                </a:solidFill>
              </a:rPr>
              <a:t>LR(0)</a:t>
            </a:r>
            <a:r>
              <a:rPr lang="zh-CN" altLang="en-US" sz="2800" dirty="0">
                <a:solidFill>
                  <a:srgbClr val="800000"/>
                </a:solidFill>
              </a:rPr>
              <a:t>表，基于此表的分析称为</a:t>
            </a:r>
            <a:r>
              <a:rPr lang="en-US" altLang="zh-CN" sz="2800" dirty="0">
                <a:solidFill>
                  <a:srgbClr val="800000"/>
                </a:solidFill>
              </a:rPr>
              <a:t>LR(0)</a:t>
            </a:r>
            <a:r>
              <a:rPr lang="zh-CN" altLang="en-US" sz="2800" dirty="0">
                <a:solidFill>
                  <a:srgbClr val="800000"/>
                </a:solidFill>
              </a:rPr>
              <a:t>分析器。</a:t>
            </a:r>
            <a:endParaRPr lang="zh-CN" altLang="en-US" sz="2800" dirty="0">
              <a:solidFill>
                <a:srgbClr val="800000"/>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1" name="Rectangle 2"/>
          <p:cNvSpPr>
            <a:spLocks noGrp="1"/>
          </p:cNvSpPr>
          <p:nvPr>
            <p:ph type="title"/>
          </p:nvPr>
        </p:nvSpPr>
        <p:spPr>
          <a:xfrm>
            <a:off x="271463" y="76200"/>
            <a:ext cx="8458200" cy="1143000"/>
          </a:xfrm>
        </p:spPr>
        <p:txBody>
          <a:bodyPr vert="horz" wrap="square" lIns="91440" tIns="45720" rIns="91440" bIns="45720" anchor="ctr" anchorCtr="0"/>
          <a:p>
            <a:pPr eaLnBrk="1" hangingPunct="1"/>
            <a:r>
              <a:rPr lang="en-US" altLang="zh-CN" sz="3200" u="sng" dirty="0">
                <a:solidFill>
                  <a:srgbClr val="FF0000"/>
                </a:solidFill>
              </a:rPr>
              <a:t>5.3.2 LR(0)</a:t>
            </a:r>
            <a:r>
              <a:rPr lang="zh-CN" altLang="en-US" sz="3200" u="sng" dirty="0">
                <a:solidFill>
                  <a:srgbClr val="FF0000"/>
                </a:solidFill>
              </a:rPr>
              <a:t>项目集族和</a:t>
            </a:r>
            <a:r>
              <a:rPr lang="en-US" altLang="zh-CN" sz="3200" u="sng" dirty="0">
                <a:solidFill>
                  <a:srgbClr val="FF0000"/>
                </a:solidFill>
              </a:rPr>
              <a:t>LR(0)</a:t>
            </a:r>
            <a:r>
              <a:rPr lang="zh-CN" altLang="en-US" sz="3200" u="sng" dirty="0">
                <a:solidFill>
                  <a:srgbClr val="FF0000"/>
                </a:solidFill>
              </a:rPr>
              <a:t>分析表的构造</a:t>
            </a:r>
            <a:r>
              <a:rPr lang="en-US" altLang="zh-CN" sz="3200" u="sng" dirty="0">
                <a:solidFill>
                  <a:srgbClr val="FF0000"/>
                </a:solidFill>
              </a:rPr>
              <a:t>(14)</a:t>
            </a:r>
            <a:br>
              <a:rPr lang="en-US" altLang="zh-CN" sz="3200" u="sng" dirty="0">
                <a:solidFill>
                  <a:srgbClr val="FF0000"/>
                </a:solidFill>
              </a:rPr>
            </a:br>
            <a:r>
              <a:rPr lang="en-US" altLang="zh-CN" sz="3200" u="sng" dirty="0">
                <a:solidFill>
                  <a:srgbClr val="FF0000"/>
                </a:solidFill>
              </a:rPr>
              <a:t>LR(0)</a:t>
            </a:r>
            <a:r>
              <a:rPr lang="zh-CN" altLang="en-US" sz="3200" u="sng" dirty="0">
                <a:solidFill>
                  <a:srgbClr val="FF0000"/>
                </a:solidFill>
              </a:rPr>
              <a:t>分析表的构造算法</a:t>
            </a:r>
            <a:endParaRPr lang="zh-CN" altLang="en-US" sz="3200" u="sng" dirty="0">
              <a:solidFill>
                <a:srgbClr val="FF0000"/>
              </a:solidFill>
            </a:endParaRPr>
          </a:p>
        </p:txBody>
      </p:sp>
      <p:sp>
        <p:nvSpPr>
          <p:cNvPr id="184322" name="Rectangle 4"/>
          <p:cNvSpPr/>
          <p:nvPr/>
        </p:nvSpPr>
        <p:spPr>
          <a:xfrm>
            <a:off x="144463" y="1773238"/>
            <a:ext cx="1684337" cy="4094162"/>
          </a:xfrm>
          <a:prstGeom prst="rect">
            <a:avLst/>
          </a:prstGeom>
          <a:solidFill>
            <a:srgbClr val="CCECFF"/>
          </a:solidFill>
          <a:ln w="9525" cap="flat" cmpd="sng">
            <a:solidFill>
              <a:srgbClr val="000099"/>
            </a:solidFill>
            <a:prstDash val="solid"/>
            <a:miter/>
            <a:headEnd type="none" w="med" len="med"/>
            <a:tailEnd type="none" w="med" len="med"/>
          </a:ln>
        </p:spPr>
        <p:txBody>
          <a:bodyPr anchor="t" anchorCtr="0">
            <a:spAutoFit/>
          </a:bodyPr>
          <a:p>
            <a:pPr>
              <a:spcBef>
                <a:spcPct val="20000"/>
              </a:spcBef>
            </a:pPr>
            <a:r>
              <a:rPr lang="en-US" altLang="zh-CN" sz="3200" dirty="0">
                <a:solidFill>
                  <a:srgbClr val="000099"/>
                </a:solidFill>
                <a:latin typeface="Times New Roman" panose="02020603050405020304" pitchFamily="18" charset="0"/>
                <a:ea typeface="宋体" panose="02010600030101010101" pitchFamily="2" charset="-122"/>
              </a:rPr>
              <a:t>0 </a:t>
            </a:r>
            <a:r>
              <a:rPr lang="en-US" altLang="zh-CN" sz="3200" dirty="0">
                <a:solidFill>
                  <a:srgbClr val="800000"/>
                </a:solidFill>
                <a:latin typeface="Times New Roman" panose="02020603050405020304" pitchFamily="18" charset="0"/>
                <a:ea typeface="宋体" panose="02010600030101010101" pitchFamily="2" charset="-122"/>
              </a:rPr>
              <a:t>S’→E    </a:t>
            </a:r>
            <a:endParaRPr lang="en-US" altLang="zh-CN" sz="3200" dirty="0">
              <a:solidFill>
                <a:srgbClr val="800000"/>
              </a:solidFill>
              <a:latin typeface="Times New Roman" panose="02020603050405020304" pitchFamily="18" charset="0"/>
              <a:ea typeface="宋体" panose="02010600030101010101" pitchFamily="2" charset="-122"/>
            </a:endParaRPr>
          </a:p>
          <a:p>
            <a:pPr>
              <a:spcBef>
                <a:spcPct val="20000"/>
              </a:spcBef>
            </a:pPr>
            <a:r>
              <a:rPr lang="en-US" altLang="zh-CN" sz="3200" dirty="0">
                <a:solidFill>
                  <a:srgbClr val="000099"/>
                </a:solidFill>
                <a:latin typeface="Times New Roman" panose="02020603050405020304" pitchFamily="18" charset="0"/>
                <a:ea typeface="宋体" panose="02010600030101010101" pitchFamily="2" charset="-122"/>
              </a:rPr>
              <a:t>1 </a:t>
            </a:r>
            <a:r>
              <a:rPr lang="en-US" altLang="zh-CN" sz="3200" dirty="0">
                <a:solidFill>
                  <a:srgbClr val="800000"/>
                </a:solidFill>
                <a:latin typeface="Times New Roman" panose="02020603050405020304" pitchFamily="18" charset="0"/>
                <a:ea typeface="宋体" panose="02010600030101010101" pitchFamily="2" charset="-122"/>
              </a:rPr>
              <a:t>E→aA   </a:t>
            </a:r>
            <a:endParaRPr lang="en-US" altLang="zh-CN" sz="3200" dirty="0">
              <a:solidFill>
                <a:srgbClr val="800000"/>
              </a:solidFill>
              <a:latin typeface="Times New Roman" panose="02020603050405020304" pitchFamily="18" charset="0"/>
              <a:ea typeface="宋体" panose="02010600030101010101" pitchFamily="2" charset="-122"/>
            </a:endParaRPr>
          </a:p>
          <a:p>
            <a:pPr>
              <a:spcBef>
                <a:spcPct val="20000"/>
              </a:spcBef>
            </a:pPr>
            <a:r>
              <a:rPr lang="en-US" altLang="zh-CN" sz="3200" dirty="0">
                <a:solidFill>
                  <a:srgbClr val="000099"/>
                </a:solidFill>
                <a:latin typeface="Times New Roman" panose="02020603050405020304" pitchFamily="18" charset="0"/>
                <a:ea typeface="宋体" panose="02010600030101010101" pitchFamily="2" charset="-122"/>
              </a:rPr>
              <a:t>2 </a:t>
            </a:r>
            <a:r>
              <a:rPr lang="en-US" altLang="zh-CN" sz="3200" dirty="0">
                <a:solidFill>
                  <a:srgbClr val="800000"/>
                </a:solidFill>
                <a:latin typeface="Times New Roman" panose="02020603050405020304" pitchFamily="18" charset="0"/>
                <a:ea typeface="宋体" panose="02010600030101010101" pitchFamily="2" charset="-122"/>
              </a:rPr>
              <a:t>E→bB </a:t>
            </a:r>
            <a:endParaRPr lang="en-US" altLang="zh-CN" sz="3200" dirty="0">
              <a:solidFill>
                <a:srgbClr val="800000"/>
              </a:solidFill>
              <a:latin typeface="Times New Roman" panose="02020603050405020304" pitchFamily="18" charset="0"/>
              <a:ea typeface="宋体" panose="02010600030101010101" pitchFamily="2" charset="-122"/>
            </a:endParaRPr>
          </a:p>
          <a:p>
            <a:pPr>
              <a:spcBef>
                <a:spcPct val="20000"/>
              </a:spcBef>
            </a:pPr>
            <a:r>
              <a:rPr lang="en-US" altLang="zh-CN" sz="3200" dirty="0">
                <a:solidFill>
                  <a:srgbClr val="000099"/>
                </a:solidFill>
                <a:latin typeface="Times New Roman" panose="02020603050405020304" pitchFamily="18" charset="0"/>
                <a:ea typeface="宋体" panose="02010600030101010101" pitchFamily="2" charset="-122"/>
              </a:rPr>
              <a:t>3 </a:t>
            </a:r>
            <a:r>
              <a:rPr lang="en-US" altLang="zh-CN" sz="3200" dirty="0">
                <a:solidFill>
                  <a:srgbClr val="800000"/>
                </a:solidFill>
                <a:latin typeface="Times New Roman" panose="02020603050405020304" pitchFamily="18" charset="0"/>
                <a:ea typeface="宋体" panose="02010600030101010101" pitchFamily="2" charset="-122"/>
              </a:rPr>
              <a:t>A→cA</a:t>
            </a:r>
            <a:endParaRPr lang="en-US" altLang="zh-CN" sz="3200" dirty="0">
              <a:solidFill>
                <a:srgbClr val="800000"/>
              </a:solidFill>
              <a:latin typeface="Times New Roman" panose="02020603050405020304" pitchFamily="18" charset="0"/>
              <a:ea typeface="宋体" panose="02010600030101010101" pitchFamily="2" charset="-122"/>
            </a:endParaRPr>
          </a:p>
          <a:p>
            <a:pPr>
              <a:spcBef>
                <a:spcPct val="20000"/>
              </a:spcBef>
            </a:pPr>
            <a:r>
              <a:rPr lang="en-US" altLang="zh-CN" sz="3200" dirty="0">
                <a:solidFill>
                  <a:srgbClr val="000099"/>
                </a:solidFill>
                <a:latin typeface="Times New Roman" panose="02020603050405020304" pitchFamily="18" charset="0"/>
                <a:ea typeface="宋体" panose="02010600030101010101" pitchFamily="2" charset="-122"/>
              </a:rPr>
              <a:t>4 </a:t>
            </a:r>
            <a:r>
              <a:rPr lang="en-US" altLang="zh-CN" sz="3200" dirty="0">
                <a:solidFill>
                  <a:srgbClr val="800000"/>
                </a:solidFill>
                <a:latin typeface="Times New Roman" panose="02020603050405020304" pitchFamily="18" charset="0"/>
                <a:ea typeface="宋体" panose="02010600030101010101" pitchFamily="2" charset="-122"/>
              </a:rPr>
              <a:t>A→d </a:t>
            </a:r>
            <a:endParaRPr lang="en-US" altLang="zh-CN" sz="3200" dirty="0">
              <a:solidFill>
                <a:srgbClr val="800000"/>
              </a:solidFill>
              <a:latin typeface="Times New Roman" panose="02020603050405020304" pitchFamily="18" charset="0"/>
              <a:ea typeface="宋体" panose="02010600030101010101" pitchFamily="2" charset="-122"/>
            </a:endParaRPr>
          </a:p>
          <a:p>
            <a:pPr>
              <a:spcBef>
                <a:spcPct val="20000"/>
              </a:spcBef>
            </a:pPr>
            <a:r>
              <a:rPr lang="en-US" altLang="zh-CN" sz="3200" dirty="0">
                <a:solidFill>
                  <a:srgbClr val="000099"/>
                </a:solidFill>
                <a:latin typeface="Times New Roman" panose="02020603050405020304" pitchFamily="18" charset="0"/>
                <a:ea typeface="宋体" panose="02010600030101010101" pitchFamily="2" charset="-122"/>
              </a:rPr>
              <a:t>5 </a:t>
            </a:r>
            <a:r>
              <a:rPr lang="en-US" altLang="zh-CN" sz="3200" dirty="0">
                <a:solidFill>
                  <a:srgbClr val="800000"/>
                </a:solidFill>
                <a:latin typeface="Times New Roman" panose="02020603050405020304" pitchFamily="18" charset="0"/>
                <a:ea typeface="宋体" panose="02010600030101010101" pitchFamily="2" charset="-122"/>
              </a:rPr>
              <a:t>B→cB</a:t>
            </a:r>
            <a:endParaRPr lang="en-US" altLang="zh-CN" sz="3200" dirty="0">
              <a:solidFill>
                <a:srgbClr val="800000"/>
              </a:solidFill>
              <a:latin typeface="Times New Roman" panose="02020603050405020304" pitchFamily="18" charset="0"/>
              <a:ea typeface="宋体" panose="02010600030101010101" pitchFamily="2" charset="-122"/>
            </a:endParaRPr>
          </a:p>
          <a:p>
            <a:pPr>
              <a:spcBef>
                <a:spcPct val="20000"/>
              </a:spcBef>
            </a:pPr>
            <a:r>
              <a:rPr lang="en-US" altLang="zh-CN" sz="3200" dirty="0">
                <a:solidFill>
                  <a:srgbClr val="000099"/>
                </a:solidFill>
                <a:latin typeface="Times New Roman" panose="02020603050405020304" pitchFamily="18" charset="0"/>
                <a:ea typeface="宋体" panose="02010600030101010101" pitchFamily="2" charset="-122"/>
              </a:rPr>
              <a:t>6 </a:t>
            </a:r>
            <a:r>
              <a:rPr lang="en-US" altLang="zh-CN" sz="3200" dirty="0">
                <a:solidFill>
                  <a:srgbClr val="800000"/>
                </a:solidFill>
                <a:latin typeface="Times New Roman" panose="02020603050405020304" pitchFamily="18" charset="0"/>
                <a:ea typeface="宋体" panose="02010600030101010101" pitchFamily="2" charset="-122"/>
              </a:rPr>
              <a:t>B→ d</a:t>
            </a:r>
            <a:r>
              <a:rPr lang="en-US" altLang="zh-CN" sz="3200" dirty="0">
                <a:latin typeface="Times New Roman" panose="02020603050405020304" pitchFamily="18" charset="0"/>
                <a:ea typeface="宋体" panose="02010600030101010101" pitchFamily="2" charset="-122"/>
              </a:rPr>
              <a:t> </a:t>
            </a:r>
            <a:endParaRPr lang="en-US" altLang="zh-CN" sz="3200" dirty="0">
              <a:latin typeface="Times New Roman" panose="02020603050405020304" pitchFamily="18" charset="0"/>
              <a:ea typeface="宋体" panose="02010600030101010101" pitchFamily="2" charset="-122"/>
            </a:endParaRPr>
          </a:p>
        </p:txBody>
      </p:sp>
      <p:graphicFrame>
        <p:nvGraphicFramePr>
          <p:cNvPr id="61634" name="Group 194"/>
          <p:cNvGraphicFramePr>
            <a:graphicFrameLocks noGrp="1"/>
          </p:cNvGraphicFramePr>
          <p:nvPr/>
        </p:nvGraphicFramePr>
        <p:xfrm>
          <a:off x="2362200" y="1143000"/>
          <a:ext cx="6553200" cy="5713414"/>
        </p:xfrm>
        <a:graphic>
          <a:graphicData uri="http://schemas.openxmlformats.org/drawingml/2006/table">
            <a:tbl>
              <a:tblPr/>
              <a:tblGrid>
                <a:gridCol w="730250"/>
                <a:gridCol w="725488"/>
                <a:gridCol w="728662"/>
                <a:gridCol w="730250"/>
                <a:gridCol w="723900"/>
                <a:gridCol w="730250"/>
                <a:gridCol w="730250"/>
                <a:gridCol w="723900"/>
                <a:gridCol w="730250"/>
              </a:tblGrid>
              <a:tr h="396284">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状态</a:t>
                      </a:r>
                      <a:endPar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gridSpan="5">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ACTION</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cPr/>
                </a:tc>
                <a:tc hMerge="1">
                  <a:tcPr/>
                </a:tc>
                <a:tc hMerge="1">
                  <a:tcPr/>
                </a:tc>
                <a:tc hMerge="1">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GOTO</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cPr/>
                </a:tc>
                <a:tc hMerge="1">
                  <a:tcPr/>
                </a:tc>
              </a:tr>
              <a:tr h="484242">
                <a:tc vMerge="1">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a</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b</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c</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d</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E</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A</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B</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39628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0</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s2</a:t>
                      </a:r>
                      <a:endPar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s3</a:t>
                      </a:r>
                      <a:endPar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9628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1</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acc</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9628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2</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s4</a:t>
                      </a:r>
                      <a:endPar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s10</a:t>
                      </a:r>
                      <a:endPar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4493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3</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s5</a:t>
                      </a:r>
                      <a:endPar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s11</a:t>
                      </a:r>
                      <a:endPar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9628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4</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s4</a:t>
                      </a:r>
                      <a:endPar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s10</a:t>
                      </a:r>
                      <a:endPar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42073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5</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s5</a:t>
                      </a:r>
                      <a:endPar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s11</a:t>
                      </a:r>
                      <a:endPar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9628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6</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9628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7</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9628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8</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9628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9</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9628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10</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9628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11</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2678" name="Group 214"/>
          <p:cNvGraphicFramePr>
            <a:graphicFrameLocks noGrp="1"/>
          </p:cNvGraphicFramePr>
          <p:nvPr/>
        </p:nvGraphicFramePr>
        <p:xfrm>
          <a:off x="61913" y="1309688"/>
          <a:ext cx="3900488" cy="5326067"/>
        </p:xfrm>
        <a:graphic>
          <a:graphicData uri="http://schemas.openxmlformats.org/drawingml/2006/table">
            <a:tbl>
              <a:tblPr/>
              <a:tblGrid>
                <a:gridCol w="434975"/>
                <a:gridCol w="430212"/>
                <a:gridCol w="434975"/>
                <a:gridCol w="387350"/>
                <a:gridCol w="460375"/>
                <a:gridCol w="533400"/>
                <a:gridCol w="354013"/>
                <a:gridCol w="430212"/>
                <a:gridCol w="434975"/>
              </a:tblGrid>
              <a:tr h="365736">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状态</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gridSpan="5">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ACTION</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cPr/>
                </a:tc>
                <a:tc hMerge="1">
                  <a:tcPr/>
                </a:tc>
                <a:tc hMerge="1">
                  <a:tcPr/>
                </a:tc>
                <a:tc hMerge="1">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GOTO</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cPr/>
                </a:tc>
                <a:tc hMerge="1">
                  <a:tcPr/>
                </a:tc>
              </a:tr>
              <a:tr h="433265">
                <a:tc vMerge="1">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a</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b</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c</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d</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E</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A</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B</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3657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0</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s2</a:t>
                      </a:r>
                      <a:endPar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s3</a:t>
                      </a:r>
                      <a:endPar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657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1</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rPr>
                        <a:t>acc</a:t>
                      </a:r>
                      <a:endParaRPr kumimoji="1" lang="en-US" altLang="zh-CN" sz="1800" b="0" i="0" u="none" strike="noStrike" cap="none" normalizeH="0" baseline="0">
                        <a:ln>
                          <a:noFill/>
                        </a:ln>
                        <a:solidFill>
                          <a:srgbClr val="80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657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2</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s4</a:t>
                      </a:r>
                      <a:endPar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s10</a:t>
                      </a:r>
                      <a:endParaRPr kumimoji="1" lang="en-US"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4491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3</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s5</a:t>
                      </a:r>
                      <a:endPar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s11</a:t>
                      </a:r>
                      <a:endParaRPr kumimoji="1" lang="en-US"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657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4</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s4</a:t>
                      </a:r>
                      <a:endPar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s10</a:t>
                      </a:r>
                      <a:endParaRPr kumimoji="1" lang="en-US"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42057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5</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s5</a:t>
                      </a:r>
                      <a:endParaRPr kumimoji="1" lang="en-US" altLang="zh-CN" sz="1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s11</a:t>
                      </a:r>
                      <a:endParaRPr kumimoji="1" lang="en-US"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657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6</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657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7</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657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8</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657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9</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657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10</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657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11</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1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r>
            </a:tbl>
          </a:graphicData>
        </a:graphic>
      </p:graphicFrame>
      <p:sp>
        <p:nvSpPr>
          <p:cNvPr id="186515" name="Rectangle 163"/>
          <p:cNvSpPr/>
          <p:nvPr/>
        </p:nvSpPr>
        <p:spPr>
          <a:xfrm>
            <a:off x="3971925" y="3481388"/>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solidFill>
                  <a:schemeClr val="tx2"/>
                </a:solidFill>
                <a:latin typeface="Times New Roman" panose="02020603050405020304" pitchFamily="18" charset="0"/>
                <a:ea typeface="宋体" panose="02010600030101010101" pitchFamily="2" charset="-122"/>
              </a:rPr>
              <a:t>S’→·E  </a:t>
            </a:r>
            <a:r>
              <a:rPr lang="en-US" altLang="zh-CN" sz="2000" b="1" dirty="0">
                <a:solidFill>
                  <a:srgbClr val="FF0000"/>
                </a:solidFill>
                <a:latin typeface="Times New Roman" panose="02020603050405020304" pitchFamily="18" charset="0"/>
                <a:ea typeface="宋体" panose="02010600030101010101" pitchFamily="2" charset="-122"/>
              </a:rPr>
              <a:t> 0</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solidFill>
                  <a:schemeClr val="tx2"/>
                </a:solidFill>
                <a:latin typeface="Times New Roman" panose="02020603050405020304" pitchFamily="18" charset="0"/>
                <a:ea typeface="宋体" panose="02010600030101010101" pitchFamily="2" charset="-122"/>
              </a:rPr>
              <a:t>E →·aA</a:t>
            </a:r>
            <a:endParaRPr lang="en-US" altLang="zh-CN" sz="2000" b="1" dirty="0">
              <a:solidFill>
                <a:schemeClr val="tx2"/>
              </a:solidFill>
              <a:latin typeface="Times New Roman" panose="02020603050405020304" pitchFamily="18" charset="0"/>
              <a:ea typeface="宋体" panose="02010600030101010101" pitchFamily="2" charset="-122"/>
            </a:endParaRPr>
          </a:p>
          <a:p>
            <a:r>
              <a:rPr lang="en-US" altLang="zh-CN" sz="2000" b="1" dirty="0">
                <a:solidFill>
                  <a:schemeClr val="tx2"/>
                </a:solidFill>
                <a:latin typeface="Times New Roman" panose="02020603050405020304" pitchFamily="18" charset="0"/>
                <a:ea typeface="宋体" panose="02010600030101010101" pitchFamily="2" charset="-122"/>
              </a:rPr>
              <a:t>E →·bB</a:t>
            </a:r>
            <a:endParaRPr lang="en-US" altLang="zh-CN" sz="2000" b="1" dirty="0">
              <a:solidFill>
                <a:schemeClr val="tx2"/>
              </a:solidFill>
              <a:latin typeface="Times New Roman" panose="02020603050405020304" pitchFamily="18" charset="0"/>
              <a:ea typeface="宋体" panose="02010600030101010101" pitchFamily="2" charset="-122"/>
            </a:endParaRPr>
          </a:p>
        </p:txBody>
      </p:sp>
      <p:sp>
        <p:nvSpPr>
          <p:cNvPr id="186516" name="Rectangle 164"/>
          <p:cNvSpPr/>
          <p:nvPr/>
        </p:nvSpPr>
        <p:spPr>
          <a:xfrm>
            <a:off x="5876925" y="1447800"/>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A →c·A </a:t>
            </a:r>
            <a:r>
              <a:rPr lang="en-US" altLang="zh-CN" sz="2000" b="1" dirty="0">
                <a:solidFill>
                  <a:srgbClr val="FF0000"/>
                </a:solidFill>
                <a:latin typeface="Times New Roman" panose="02020603050405020304" pitchFamily="18" charset="0"/>
                <a:ea typeface="宋体" panose="02010600030101010101" pitchFamily="2" charset="-122"/>
              </a:rPr>
              <a:t>4</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A →·cA</a:t>
            </a:r>
            <a:endParaRPr lang="en-US" altLang="zh-CN" sz="2000" b="1" dirty="0">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A →·d</a:t>
            </a:r>
            <a:endParaRPr lang="en-US" altLang="zh-CN" sz="2000" b="1" dirty="0">
              <a:latin typeface="Times New Roman" panose="02020603050405020304" pitchFamily="18" charset="0"/>
              <a:ea typeface="宋体" panose="02010600030101010101" pitchFamily="2" charset="-122"/>
            </a:endParaRPr>
          </a:p>
        </p:txBody>
      </p:sp>
      <p:sp>
        <p:nvSpPr>
          <p:cNvPr id="186517" name="Rectangle 165"/>
          <p:cNvSpPr/>
          <p:nvPr/>
        </p:nvSpPr>
        <p:spPr>
          <a:xfrm>
            <a:off x="5876925" y="2566988"/>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E →a·A </a:t>
            </a:r>
            <a:r>
              <a:rPr lang="en-US" altLang="zh-CN" sz="2000" b="1" dirty="0">
                <a:solidFill>
                  <a:srgbClr val="FF0000"/>
                </a:solidFill>
                <a:latin typeface="Times New Roman" panose="02020603050405020304" pitchFamily="18" charset="0"/>
                <a:ea typeface="宋体" panose="02010600030101010101" pitchFamily="2" charset="-122"/>
              </a:rPr>
              <a:t>2</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A →·cA</a:t>
            </a:r>
            <a:endParaRPr lang="en-US" altLang="zh-CN" sz="2000" b="1" dirty="0">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A →·d</a:t>
            </a:r>
            <a:endParaRPr lang="en-US" altLang="zh-CN" sz="2000" b="1" dirty="0">
              <a:latin typeface="Times New Roman" panose="02020603050405020304" pitchFamily="18" charset="0"/>
              <a:ea typeface="宋体" panose="02010600030101010101" pitchFamily="2" charset="-122"/>
            </a:endParaRPr>
          </a:p>
        </p:txBody>
      </p:sp>
      <p:sp>
        <p:nvSpPr>
          <p:cNvPr id="186518" name="Rectangle 166"/>
          <p:cNvSpPr/>
          <p:nvPr/>
        </p:nvSpPr>
        <p:spPr>
          <a:xfrm>
            <a:off x="5876925" y="4471988"/>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E →b·B </a:t>
            </a:r>
            <a:r>
              <a:rPr lang="en-US" altLang="zh-CN" sz="2000" b="1" dirty="0">
                <a:solidFill>
                  <a:srgbClr val="FF0000"/>
                </a:solidFill>
                <a:latin typeface="Times New Roman" panose="02020603050405020304" pitchFamily="18" charset="0"/>
                <a:ea typeface="宋体" panose="02010600030101010101" pitchFamily="2" charset="-122"/>
              </a:rPr>
              <a:t>3</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B →·cB</a:t>
            </a:r>
            <a:endParaRPr lang="en-US" altLang="zh-CN" sz="2000" b="1" dirty="0">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B →·d</a:t>
            </a:r>
            <a:endParaRPr lang="en-US" altLang="zh-CN" sz="2000" b="1" dirty="0">
              <a:latin typeface="Times New Roman" panose="02020603050405020304" pitchFamily="18" charset="0"/>
              <a:ea typeface="宋体" panose="02010600030101010101" pitchFamily="2" charset="-122"/>
            </a:endParaRPr>
          </a:p>
        </p:txBody>
      </p:sp>
      <p:sp>
        <p:nvSpPr>
          <p:cNvPr id="186519" name="Rectangle 167"/>
          <p:cNvSpPr/>
          <p:nvPr/>
        </p:nvSpPr>
        <p:spPr>
          <a:xfrm>
            <a:off x="5876925" y="5691188"/>
            <a:ext cx="11430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B →c·B </a:t>
            </a:r>
            <a:r>
              <a:rPr lang="en-US" altLang="zh-CN" sz="2000" b="1" dirty="0">
                <a:solidFill>
                  <a:srgbClr val="FF0000"/>
                </a:solidFill>
                <a:latin typeface="Times New Roman" panose="02020603050405020304" pitchFamily="18" charset="0"/>
                <a:ea typeface="宋体" panose="02010600030101010101" pitchFamily="2" charset="-122"/>
              </a:rPr>
              <a:t>5</a:t>
            </a:r>
            <a:endParaRPr lang="en-US" altLang="zh-CN" sz="2000" b="1" dirty="0">
              <a:solidFill>
                <a:srgbClr val="FF0000"/>
              </a:solidFill>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B →·cB</a:t>
            </a:r>
            <a:endParaRPr lang="en-US" altLang="zh-CN" sz="2000" b="1" dirty="0">
              <a:latin typeface="Times New Roman" panose="02020603050405020304" pitchFamily="18" charset="0"/>
              <a:ea typeface="宋体" panose="02010600030101010101" pitchFamily="2" charset="-122"/>
            </a:endParaRPr>
          </a:p>
          <a:p>
            <a:r>
              <a:rPr lang="en-US" altLang="zh-CN" sz="2000" b="1" dirty="0">
                <a:latin typeface="Times New Roman" panose="02020603050405020304" pitchFamily="18" charset="0"/>
                <a:ea typeface="宋体" panose="02010600030101010101" pitchFamily="2" charset="-122"/>
              </a:rPr>
              <a:t>E →·d</a:t>
            </a:r>
            <a:endParaRPr lang="en-US" altLang="zh-CN" sz="2000" b="1" dirty="0">
              <a:latin typeface="Times New Roman" panose="02020603050405020304" pitchFamily="18" charset="0"/>
              <a:ea typeface="宋体" panose="02010600030101010101" pitchFamily="2" charset="-122"/>
            </a:endParaRPr>
          </a:p>
        </p:txBody>
      </p:sp>
      <p:sp>
        <p:nvSpPr>
          <p:cNvPr id="186520" name="Rectangle 168"/>
          <p:cNvSpPr/>
          <p:nvPr/>
        </p:nvSpPr>
        <p:spPr>
          <a:xfrm>
            <a:off x="5876925" y="3790950"/>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S’→E·   </a:t>
            </a:r>
            <a:r>
              <a:rPr lang="en-US" altLang="zh-CN" sz="2000" b="1" dirty="0">
                <a:solidFill>
                  <a:srgbClr val="FF0000"/>
                </a:solidFill>
                <a:latin typeface="Times New Roman" panose="02020603050405020304" pitchFamily="18" charset="0"/>
                <a:ea typeface="宋体" panose="02010600030101010101" pitchFamily="2" charset="-122"/>
              </a:rPr>
              <a:t>1</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86521" name="Rectangle 169"/>
          <p:cNvSpPr/>
          <p:nvPr/>
        </p:nvSpPr>
        <p:spPr>
          <a:xfrm>
            <a:off x="7934325" y="1423988"/>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A →cA· </a:t>
            </a:r>
            <a:r>
              <a:rPr lang="en-US" altLang="zh-CN" sz="2000" b="1" dirty="0">
                <a:solidFill>
                  <a:srgbClr val="FF0000"/>
                </a:solidFill>
                <a:latin typeface="Times New Roman" panose="02020603050405020304" pitchFamily="18" charset="0"/>
                <a:ea typeface="宋体" panose="02010600030101010101" pitchFamily="2" charset="-122"/>
              </a:rPr>
              <a:t>8</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86522" name="Rectangle 170"/>
          <p:cNvSpPr/>
          <p:nvPr/>
        </p:nvSpPr>
        <p:spPr>
          <a:xfrm>
            <a:off x="7934325" y="2262188"/>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A →d· </a:t>
            </a:r>
            <a:r>
              <a:rPr lang="en-US" altLang="zh-CN" sz="2000" b="1" dirty="0">
                <a:solidFill>
                  <a:srgbClr val="FF0000"/>
                </a:solidFill>
                <a:latin typeface="Times New Roman" panose="02020603050405020304" pitchFamily="18" charset="0"/>
                <a:ea typeface="宋体" panose="02010600030101010101" pitchFamily="2" charset="-122"/>
              </a:rPr>
              <a:t>10</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86523" name="Rectangle 171"/>
          <p:cNvSpPr/>
          <p:nvPr/>
        </p:nvSpPr>
        <p:spPr>
          <a:xfrm>
            <a:off x="7934325" y="3100388"/>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E →aA· </a:t>
            </a:r>
            <a:r>
              <a:rPr lang="en-US" altLang="zh-CN" sz="2000" b="1" dirty="0">
                <a:solidFill>
                  <a:srgbClr val="FF0000"/>
                </a:solidFill>
                <a:latin typeface="Times New Roman" panose="02020603050405020304" pitchFamily="18" charset="0"/>
                <a:ea typeface="宋体" panose="02010600030101010101" pitchFamily="2" charset="-122"/>
              </a:rPr>
              <a:t> 6</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86524" name="Rectangle 172"/>
          <p:cNvSpPr/>
          <p:nvPr/>
        </p:nvSpPr>
        <p:spPr>
          <a:xfrm>
            <a:off x="7934325" y="4471988"/>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E →bB·</a:t>
            </a:r>
            <a:r>
              <a:rPr lang="en-US" altLang="zh-CN" sz="2000" b="1" dirty="0">
                <a:solidFill>
                  <a:srgbClr val="FF0000"/>
                </a:solidFill>
                <a:latin typeface="Times New Roman" panose="02020603050405020304" pitchFamily="18" charset="0"/>
                <a:ea typeface="宋体" panose="02010600030101010101" pitchFamily="2" charset="-122"/>
              </a:rPr>
              <a:t>7</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86525" name="Rectangle 173"/>
          <p:cNvSpPr/>
          <p:nvPr/>
        </p:nvSpPr>
        <p:spPr>
          <a:xfrm>
            <a:off x="7934325" y="5310188"/>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B →d· </a:t>
            </a:r>
            <a:r>
              <a:rPr lang="en-US" altLang="zh-CN" sz="2000" b="1" dirty="0">
                <a:solidFill>
                  <a:srgbClr val="FF0000"/>
                </a:solidFill>
                <a:latin typeface="Times New Roman" panose="02020603050405020304" pitchFamily="18" charset="0"/>
                <a:ea typeface="宋体" panose="02010600030101010101" pitchFamily="2" charset="-122"/>
              </a:rPr>
              <a:t>11</a:t>
            </a:r>
            <a:endParaRPr lang="en-US" altLang="zh-CN" sz="2000" b="1" dirty="0">
              <a:solidFill>
                <a:srgbClr val="FF0000"/>
              </a:solidFill>
              <a:latin typeface="Times New Roman" panose="02020603050405020304" pitchFamily="18" charset="0"/>
              <a:ea typeface="宋体" panose="02010600030101010101" pitchFamily="2" charset="-122"/>
            </a:endParaRPr>
          </a:p>
        </p:txBody>
      </p:sp>
      <p:sp>
        <p:nvSpPr>
          <p:cNvPr id="186526" name="Rectangle 174"/>
          <p:cNvSpPr/>
          <p:nvPr/>
        </p:nvSpPr>
        <p:spPr>
          <a:xfrm>
            <a:off x="7934325" y="6148388"/>
            <a:ext cx="1143000" cy="3048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r>
              <a:rPr lang="en-US" altLang="zh-CN" sz="2000" b="1" dirty="0">
                <a:latin typeface="Times New Roman" panose="02020603050405020304" pitchFamily="18" charset="0"/>
                <a:ea typeface="宋体" panose="02010600030101010101" pitchFamily="2" charset="-122"/>
              </a:rPr>
              <a:t>B →cB· </a:t>
            </a:r>
            <a:r>
              <a:rPr lang="en-US" altLang="zh-CN" sz="2000" b="1" dirty="0">
                <a:solidFill>
                  <a:srgbClr val="FF0000"/>
                </a:solidFill>
                <a:latin typeface="Times New Roman" panose="02020603050405020304" pitchFamily="18" charset="0"/>
                <a:ea typeface="宋体" panose="02010600030101010101" pitchFamily="2" charset="-122"/>
              </a:rPr>
              <a:t>9</a:t>
            </a:r>
            <a:endParaRPr lang="en-US" altLang="zh-CN" sz="2000" b="1" dirty="0">
              <a:solidFill>
                <a:srgbClr val="FF0000"/>
              </a:solidFill>
              <a:latin typeface="Times New Roman" panose="02020603050405020304" pitchFamily="18" charset="0"/>
              <a:ea typeface="宋体" panose="02010600030101010101" pitchFamily="2" charset="-122"/>
            </a:endParaRPr>
          </a:p>
        </p:txBody>
      </p:sp>
      <p:cxnSp>
        <p:nvCxnSpPr>
          <p:cNvPr id="186527" name="AutoShape 175"/>
          <p:cNvCxnSpPr>
            <a:stCxn id="186515" idx="3"/>
            <a:endCxn id="186520" idx="1"/>
          </p:cNvCxnSpPr>
          <p:nvPr/>
        </p:nvCxnSpPr>
        <p:spPr>
          <a:xfrm>
            <a:off x="5114925" y="3938588"/>
            <a:ext cx="762000" cy="4762"/>
          </a:xfrm>
          <a:prstGeom prst="curvedConnector3">
            <a:avLst>
              <a:gd name="adj1" fmla="val 50000"/>
            </a:avLst>
          </a:prstGeom>
          <a:ln w="9525" cap="flat" cmpd="sng">
            <a:solidFill>
              <a:schemeClr val="tx1"/>
            </a:solidFill>
            <a:prstDash val="solid"/>
            <a:round/>
            <a:headEnd type="none" w="med" len="med"/>
            <a:tailEnd type="triangle" w="med" len="med"/>
          </a:ln>
        </p:spPr>
      </p:cxnSp>
      <p:cxnSp>
        <p:nvCxnSpPr>
          <p:cNvPr id="186528" name="AutoShape 176"/>
          <p:cNvCxnSpPr>
            <a:stCxn id="186517" idx="1"/>
            <a:endCxn id="186516" idx="1"/>
          </p:cNvCxnSpPr>
          <p:nvPr/>
        </p:nvCxnSpPr>
        <p:spPr>
          <a:xfrm rot="-10800000" flipH="1">
            <a:off x="5876925" y="1905000"/>
            <a:ext cx="1588" cy="1119188"/>
          </a:xfrm>
          <a:prstGeom prst="bentConnector3">
            <a:avLst>
              <a:gd name="adj1" fmla="val -14400000"/>
            </a:avLst>
          </a:prstGeom>
          <a:ln w="9525" cap="flat" cmpd="sng">
            <a:solidFill>
              <a:schemeClr val="tx1"/>
            </a:solidFill>
            <a:prstDash val="solid"/>
            <a:miter/>
            <a:headEnd type="none" w="med" len="med"/>
            <a:tailEnd type="triangle" w="med" len="med"/>
          </a:ln>
        </p:spPr>
      </p:cxnSp>
      <p:cxnSp>
        <p:nvCxnSpPr>
          <p:cNvPr id="186529" name="AutoShape 177"/>
          <p:cNvCxnSpPr>
            <a:stCxn id="186515" idx="3"/>
            <a:endCxn id="186517" idx="1"/>
          </p:cNvCxnSpPr>
          <p:nvPr/>
        </p:nvCxnSpPr>
        <p:spPr>
          <a:xfrm flipV="1">
            <a:off x="5114925" y="3024188"/>
            <a:ext cx="762000" cy="914400"/>
          </a:xfrm>
          <a:prstGeom prst="straightConnector1">
            <a:avLst/>
          </a:prstGeom>
          <a:ln w="9525" cap="flat" cmpd="sng">
            <a:solidFill>
              <a:schemeClr val="tx1"/>
            </a:solidFill>
            <a:prstDash val="solid"/>
            <a:round/>
            <a:headEnd type="none" w="med" len="med"/>
            <a:tailEnd type="triangle" w="med" len="med"/>
          </a:ln>
        </p:spPr>
      </p:cxnSp>
      <p:cxnSp>
        <p:nvCxnSpPr>
          <p:cNvPr id="186530" name="AutoShape 178"/>
          <p:cNvCxnSpPr>
            <a:stCxn id="186515" idx="3"/>
            <a:endCxn id="186518" idx="1"/>
          </p:cNvCxnSpPr>
          <p:nvPr/>
        </p:nvCxnSpPr>
        <p:spPr>
          <a:xfrm>
            <a:off x="5114925" y="3938588"/>
            <a:ext cx="762000" cy="990600"/>
          </a:xfrm>
          <a:prstGeom prst="straightConnector1">
            <a:avLst/>
          </a:prstGeom>
          <a:ln w="9525" cap="flat" cmpd="sng">
            <a:solidFill>
              <a:schemeClr val="tx1"/>
            </a:solidFill>
            <a:prstDash val="solid"/>
            <a:round/>
            <a:headEnd type="none" w="med" len="med"/>
            <a:tailEnd type="triangle" w="med" len="med"/>
          </a:ln>
        </p:spPr>
      </p:cxnSp>
      <p:cxnSp>
        <p:nvCxnSpPr>
          <p:cNvPr id="186531" name="AutoShape 179"/>
          <p:cNvCxnSpPr>
            <a:stCxn id="186518" idx="1"/>
            <a:endCxn id="186519" idx="1"/>
          </p:cNvCxnSpPr>
          <p:nvPr/>
        </p:nvCxnSpPr>
        <p:spPr>
          <a:xfrm rot="10800000" flipH="1" flipV="1">
            <a:off x="5876925" y="4929188"/>
            <a:ext cx="1588" cy="1219200"/>
          </a:xfrm>
          <a:prstGeom prst="bentConnector3">
            <a:avLst>
              <a:gd name="adj1" fmla="val -14400000"/>
            </a:avLst>
          </a:prstGeom>
          <a:ln w="9525" cap="flat" cmpd="sng">
            <a:solidFill>
              <a:schemeClr val="tx1"/>
            </a:solidFill>
            <a:prstDash val="solid"/>
            <a:miter/>
            <a:headEnd type="none" w="med" len="med"/>
            <a:tailEnd type="triangle" w="med" len="med"/>
          </a:ln>
        </p:spPr>
      </p:cxnSp>
      <p:cxnSp>
        <p:nvCxnSpPr>
          <p:cNvPr id="186532" name="AutoShape 180"/>
          <p:cNvCxnSpPr>
            <a:stCxn id="186516" idx="3"/>
            <a:endCxn id="186521" idx="1"/>
          </p:cNvCxnSpPr>
          <p:nvPr/>
        </p:nvCxnSpPr>
        <p:spPr>
          <a:xfrm flipV="1">
            <a:off x="7019925" y="1576388"/>
            <a:ext cx="914400" cy="328612"/>
          </a:xfrm>
          <a:prstGeom prst="straightConnector1">
            <a:avLst/>
          </a:prstGeom>
          <a:ln w="9525" cap="flat" cmpd="sng">
            <a:solidFill>
              <a:schemeClr val="tx1"/>
            </a:solidFill>
            <a:prstDash val="solid"/>
            <a:round/>
            <a:headEnd type="none" w="med" len="med"/>
            <a:tailEnd type="triangle" w="med" len="med"/>
          </a:ln>
        </p:spPr>
      </p:cxnSp>
      <p:cxnSp>
        <p:nvCxnSpPr>
          <p:cNvPr id="186533" name="AutoShape 181"/>
          <p:cNvCxnSpPr>
            <a:stCxn id="186516" idx="3"/>
            <a:endCxn id="186522" idx="1"/>
          </p:cNvCxnSpPr>
          <p:nvPr/>
        </p:nvCxnSpPr>
        <p:spPr>
          <a:xfrm>
            <a:off x="7019925" y="1905000"/>
            <a:ext cx="914400" cy="509588"/>
          </a:xfrm>
          <a:prstGeom prst="straightConnector1">
            <a:avLst/>
          </a:prstGeom>
          <a:ln w="9525" cap="flat" cmpd="sng">
            <a:solidFill>
              <a:schemeClr val="tx1"/>
            </a:solidFill>
            <a:prstDash val="solid"/>
            <a:round/>
            <a:headEnd type="none" w="med" len="med"/>
            <a:tailEnd type="triangle" w="med" len="med"/>
          </a:ln>
        </p:spPr>
      </p:cxnSp>
      <p:cxnSp>
        <p:nvCxnSpPr>
          <p:cNvPr id="186534" name="AutoShape 182"/>
          <p:cNvCxnSpPr>
            <a:stCxn id="186517" idx="3"/>
            <a:endCxn id="186522" idx="1"/>
          </p:cNvCxnSpPr>
          <p:nvPr/>
        </p:nvCxnSpPr>
        <p:spPr>
          <a:xfrm flipV="1">
            <a:off x="7019925" y="2414588"/>
            <a:ext cx="914400" cy="609600"/>
          </a:xfrm>
          <a:prstGeom prst="straightConnector1">
            <a:avLst/>
          </a:prstGeom>
          <a:ln w="9525" cap="flat" cmpd="sng">
            <a:solidFill>
              <a:schemeClr val="tx1"/>
            </a:solidFill>
            <a:prstDash val="solid"/>
            <a:round/>
            <a:headEnd type="none" w="med" len="med"/>
            <a:tailEnd type="triangle" w="med" len="med"/>
          </a:ln>
        </p:spPr>
      </p:cxnSp>
      <p:cxnSp>
        <p:nvCxnSpPr>
          <p:cNvPr id="186535" name="AutoShape 183"/>
          <p:cNvCxnSpPr>
            <a:stCxn id="186517" idx="3"/>
            <a:endCxn id="186523" idx="1"/>
          </p:cNvCxnSpPr>
          <p:nvPr/>
        </p:nvCxnSpPr>
        <p:spPr>
          <a:xfrm>
            <a:off x="7019925" y="3024188"/>
            <a:ext cx="914400" cy="228600"/>
          </a:xfrm>
          <a:prstGeom prst="straightConnector1">
            <a:avLst/>
          </a:prstGeom>
          <a:ln w="9525" cap="flat" cmpd="sng">
            <a:solidFill>
              <a:schemeClr val="tx1"/>
            </a:solidFill>
            <a:prstDash val="solid"/>
            <a:round/>
            <a:headEnd type="none" w="med" len="med"/>
            <a:tailEnd type="triangle" w="med" len="med"/>
          </a:ln>
        </p:spPr>
      </p:cxnSp>
      <p:cxnSp>
        <p:nvCxnSpPr>
          <p:cNvPr id="186536" name="AutoShape 184"/>
          <p:cNvCxnSpPr>
            <a:stCxn id="186518" idx="3"/>
            <a:endCxn id="186524" idx="1"/>
          </p:cNvCxnSpPr>
          <p:nvPr/>
        </p:nvCxnSpPr>
        <p:spPr>
          <a:xfrm flipV="1">
            <a:off x="7019925" y="4624388"/>
            <a:ext cx="914400" cy="304800"/>
          </a:xfrm>
          <a:prstGeom prst="straightConnector1">
            <a:avLst/>
          </a:prstGeom>
          <a:ln w="9525" cap="flat" cmpd="sng">
            <a:solidFill>
              <a:schemeClr val="tx1"/>
            </a:solidFill>
            <a:prstDash val="solid"/>
            <a:round/>
            <a:headEnd type="none" w="med" len="med"/>
            <a:tailEnd type="triangle" w="med" len="med"/>
          </a:ln>
        </p:spPr>
      </p:cxnSp>
      <p:cxnSp>
        <p:nvCxnSpPr>
          <p:cNvPr id="186537" name="AutoShape 185"/>
          <p:cNvCxnSpPr>
            <a:stCxn id="186518" idx="3"/>
            <a:endCxn id="186525" idx="1"/>
          </p:cNvCxnSpPr>
          <p:nvPr/>
        </p:nvCxnSpPr>
        <p:spPr>
          <a:xfrm>
            <a:off x="7019925" y="4929188"/>
            <a:ext cx="914400" cy="533400"/>
          </a:xfrm>
          <a:prstGeom prst="straightConnector1">
            <a:avLst/>
          </a:prstGeom>
          <a:ln w="9525" cap="flat" cmpd="sng">
            <a:solidFill>
              <a:schemeClr val="tx1"/>
            </a:solidFill>
            <a:prstDash val="solid"/>
            <a:round/>
            <a:headEnd type="none" w="med" len="med"/>
            <a:tailEnd type="triangle" w="med" len="med"/>
          </a:ln>
        </p:spPr>
      </p:cxnSp>
      <p:cxnSp>
        <p:nvCxnSpPr>
          <p:cNvPr id="186538" name="AutoShape 186"/>
          <p:cNvCxnSpPr>
            <a:stCxn id="186519" idx="3"/>
            <a:endCxn id="186525" idx="1"/>
          </p:cNvCxnSpPr>
          <p:nvPr/>
        </p:nvCxnSpPr>
        <p:spPr>
          <a:xfrm flipV="1">
            <a:off x="7019925" y="5462588"/>
            <a:ext cx="914400" cy="685800"/>
          </a:xfrm>
          <a:prstGeom prst="straightConnector1">
            <a:avLst/>
          </a:prstGeom>
          <a:ln w="9525" cap="flat" cmpd="sng">
            <a:solidFill>
              <a:schemeClr val="tx1"/>
            </a:solidFill>
            <a:prstDash val="solid"/>
            <a:round/>
            <a:headEnd type="none" w="med" len="med"/>
            <a:tailEnd type="triangle" w="med" len="med"/>
          </a:ln>
        </p:spPr>
      </p:cxnSp>
      <p:cxnSp>
        <p:nvCxnSpPr>
          <p:cNvPr id="186539" name="AutoShape 187"/>
          <p:cNvCxnSpPr>
            <a:stCxn id="186519" idx="3"/>
            <a:endCxn id="186526" idx="1"/>
          </p:cNvCxnSpPr>
          <p:nvPr/>
        </p:nvCxnSpPr>
        <p:spPr>
          <a:xfrm>
            <a:off x="7019925" y="6148388"/>
            <a:ext cx="914400" cy="152400"/>
          </a:xfrm>
          <a:prstGeom prst="straightConnector1">
            <a:avLst/>
          </a:prstGeom>
          <a:ln w="9525" cap="flat" cmpd="sng">
            <a:solidFill>
              <a:schemeClr val="tx1"/>
            </a:solidFill>
            <a:prstDash val="solid"/>
            <a:round/>
            <a:headEnd type="none" w="med" len="med"/>
            <a:tailEnd type="triangle" w="med" len="med"/>
          </a:ln>
        </p:spPr>
      </p:cxnSp>
      <p:sp>
        <p:nvSpPr>
          <p:cNvPr id="186540" name="Text Box 188"/>
          <p:cNvSpPr txBox="1"/>
          <p:nvPr/>
        </p:nvSpPr>
        <p:spPr>
          <a:xfrm>
            <a:off x="5191125" y="3176588"/>
            <a:ext cx="304800" cy="519112"/>
          </a:xfrm>
          <a:prstGeom prst="rect">
            <a:avLst/>
          </a:prstGeom>
          <a:noFill/>
          <a:ln w="9525">
            <a:noFill/>
          </a:ln>
        </p:spPr>
        <p:txBody>
          <a:bodyPr anchor="t" anchorCtr="0">
            <a:spAutoFit/>
          </a:bodyPr>
          <a:p>
            <a:pPr>
              <a:spcBef>
                <a:spcPct val="50000"/>
              </a:spcBef>
            </a:pP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186541" name="Text Box 189"/>
          <p:cNvSpPr txBox="1"/>
          <p:nvPr/>
        </p:nvSpPr>
        <p:spPr>
          <a:xfrm>
            <a:off x="5372100" y="3552825"/>
            <a:ext cx="381000" cy="457200"/>
          </a:xfrm>
          <a:prstGeom prst="rect">
            <a:avLst/>
          </a:prstGeom>
          <a:noFill/>
          <a:ln w="9525">
            <a:noFill/>
          </a:ln>
        </p:spPr>
        <p:txBody>
          <a:bodyPr anchor="t" anchorCtr="0">
            <a:spAutoFit/>
          </a:bodyPr>
          <a:p>
            <a:pPr algn="ctr">
              <a:spcBef>
                <a:spcPct val="50000"/>
              </a:spcBef>
            </a:pPr>
            <a:r>
              <a:rPr lang="en-US" altLang="zh-CN" dirty="0">
                <a:solidFill>
                  <a:srgbClr val="FF0000"/>
                </a:solidFill>
                <a:latin typeface="Times New Roman" panose="02020603050405020304" pitchFamily="18" charset="0"/>
                <a:ea typeface="宋体" panose="02010600030101010101" pitchFamily="2" charset="-122"/>
              </a:rPr>
              <a:t>E</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86542" name="Text Box 190"/>
          <p:cNvSpPr txBox="1"/>
          <p:nvPr/>
        </p:nvSpPr>
        <p:spPr>
          <a:xfrm>
            <a:off x="5267325" y="4257675"/>
            <a:ext cx="3048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86543" name="Text Box 191"/>
          <p:cNvSpPr txBox="1"/>
          <p:nvPr/>
        </p:nvSpPr>
        <p:spPr>
          <a:xfrm>
            <a:off x="5343525" y="5233988"/>
            <a:ext cx="5334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86544" name="Text Box 192"/>
          <p:cNvSpPr txBox="1"/>
          <p:nvPr/>
        </p:nvSpPr>
        <p:spPr>
          <a:xfrm>
            <a:off x="7248525" y="1347788"/>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A</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86545" name="Text Box 193"/>
          <p:cNvSpPr txBox="1"/>
          <p:nvPr/>
        </p:nvSpPr>
        <p:spPr>
          <a:xfrm>
            <a:off x="7400925" y="1804988"/>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86546" name="Text Box 194"/>
          <p:cNvSpPr txBox="1"/>
          <p:nvPr/>
        </p:nvSpPr>
        <p:spPr>
          <a:xfrm>
            <a:off x="7096125" y="2414588"/>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86547" name="Text Box 195"/>
          <p:cNvSpPr txBox="1"/>
          <p:nvPr/>
        </p:nvSpPr>
        <p:spPr>
          <a:xfrm>
            <a:off x="7400925" y="4852988"/>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86548" name="Text Box 196"/>
          <p:cNvSpPr txBox="1"/>
          <p:nvPr/>
        </p:nvSpPr>
        <p:spPr>
          <a:xfrm>
            <a:off x="7096125" y="5538788"/>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86549" name="Text Box 197"/>
          <p:cNvSpPr txBox="1"/>
          <p:nvPr/>
        </p:nvSpPr>
        <p:spPr>
          <a:xfrm>
            <a:off x="7324725" y="4319588"/>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86550" name="Text Box 198"/>
          <p:cNvSpPr txBox="1"/>
          <p:nvPr/>
        </p:nvSpPr>
        <p:spPr>
          <a:xfrm>
            <a:off x="7477125" y="5843588"/>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86551" name="Text Box 199"/>
          <p:cNvSpPr txBox="1"/>
          <p:nvPr/>
        </p:nvSpPr>
        <p:spPr>
          <a:xfrm>
            <a:off x="5343525" y="2185988"/>
            <a:ext cx="304800" cy="519112"/>
          </a:xfrm>
          <a:prstGeom prst="rect">
            <a:avLst/>
          </a:prstGeom>
          <a:noFill/>
          <a:ln w="9525">
            <a:noFill/>
          </a:ln>
        </p:spPr>
        <p:txBody>
          <a:bodyPr anchor="t" anchorCtr="0">
            <a:spAutoFit/>
          </a:bodyPr>
          <a:p>
            <a:pPr>
              <a:spcBef>
                <a:spcPct val="50000"/>
              </a:spcBef>
            </a:pPr>
            <a:r>
              <a:rPr lang="en-US" altLang="zh-CN" sz="2800" dirty="0">
                <a:solidFill>
                  <a:srgbClr val="FF0000"/>
                </a:solidFill>
                <a:latin typeface="Times New Roman" panose="02020603050405020304" pitchFamily="18" charset="0"/>
                <a:ea typeface="宋体" panose="02010600030101010101" pitchFamily="2" charset="-122"/>
              </a:rPr>
              <a:t>c</a:t>
            </a:r>
            <a:endParaRPr lang="en-US" altLang="zh-CN" sz="2800" dirty="0">
              <a:solidFill>
                <a:srgbClr val="FF0000"/>
              </a:solidFill>
              <a:latin typeface="Times New Roman" panose="02020603050405020304" pitchFamily="18" charset="0"/>
              <a:ea typeface="宋体" panose="02010600030101010101" pitchFamily="2" charset="-122"/>
            </a:endParaRPr>
          </a:p>
        </p:txBody>
      </p:sp>
      <p:cxnSp>
        <p:nvCxnSpPr>
          <p:cNvPr id="186552" name="AutoShape 200"/>
          <p:cNvCxnSpPr>
            <a:stCxn id="186516" idx="0"/>
            <a:endCxn id="186516" idx="1"/>
          </p:cNvCxnSpPr>
          <p:nvPr/>
        </p:nvCxnSpPr>
        <p:spPr>
          <a:xfrm rot="-5400000" flipH="1" flipV="1">
            <a:off x="5934075" y="1390650"/>
            <a:ext cx="457200" cy="571500"/>
          </a:xfrm>
          <a:prstGeom prst="curvedConnector4">
            <a:avLst>
              <a:gd name="adj1" fmla="val -50000"/>
              <a:gd name="adj2" fmla="val 140000"/>
            </a:avLst>
          </a:prstGeom>
          <a:ln w="9525" cap="flat" cmpd="sng">
            <a:solidFill>
              <a:schemeClr val="tx1"/>
            </a:solidFill>
            <a:prstDash val="solid"/>
            <a:round/>
            <a:headEnd type="none" w="med" len="med"/>
            <a:tailEnd type="triangle" w="med" len="med"/>
          </a:ln>
        </p:spPr>
      </p:cxnSp>
      <p:sp>
        <p:nvSpPr>
          <p:cNvPr id="186553" name="Text Box 201"/>
          <p:cNvSpPr txBox="1"/>
          <p:nvPr/>
        </p:nvSpPr>
        <p:spPr>
          <a:xfrm>
            <a:off x="5495925" y="1042988"/>
            <a:ext cx="304800" cy="519112"/>
          </a:xfrm>
          <a:prstGeom prst="rect">
            <a:avLst/>
          </a:prstGeom>
          <a:noFill/>
          <a:ln w="9525">
            <a:noFill/>
          </a:ln>
        </p:spPr>
        <p:txBody>
          <a:bodyPr anchor="t" anchorCtr="0">
            <a:spAutoFit/>
          </a:bodyPr>
          <a:p>
            <a:pPr>
              <a:spcBef>
                <a:spcPct val="50000"/>
              </a:spcBef>
            </a:pPr>
            <a:r>
              <a:rPr lang="en-US" altLang="zh-CN" sz="2800" dirty="0">
                <a:solidFill>
                  <a:srgbClr val="FF0000"/>
                </a:solidFill>
                <a:latin typeface="Times New Roman" panose="02020603050405020304" pitchFamily="18" charset="0"/>
                <a:ea typeface="宋体" panose="02010600030101010101" pitchFamily="2" charset="-122"/>
              </a:rPr>
              <a:t>c</a:t>
            </a:r>
            <a:endParaRPr lang="en-US" altLang="zh-CN" sz="2800" dirty="0">
              <a:solidFill>
                <a:srgbClr val="FF0000"/>
              </a:solidFill>
              <a:latin typeface="Times New Roman" panose="02020603050405020304" pitchFamily="18" charset="0"/>
              <a:ea typeface="宋体" panose="02010600030101010101" pitchFamily="2" charset="-122"/>
            </a:endParaRPr>
          </a:p>
        </p:txBody>
      </p:sp>
      <p:cxnSp>
        <p:nvCxnSpPr>
          <p:cNvPr id="186554" name="AutoShape 202"/>
          <p:cNvCxnSpPr>
            <a:stCxn id="186519" idx="2"/>
            <a:endCxn id="186519" idx="1"/>
          </p:cNvCxnSpPr>
          <p:nvPr/>
        </p:nvCxnSpPr>
        <p:spPr>
          <a:xfrm rot="-5400000" flipV="1">
            <a:off x="5934075" y="6091238"/>
            <a:ext cx="457200" cy="571500"/>
          </a:xfrm>
          <a:prstGeom prst="curvedConnector4">
            <a:avLst>
              <a:gd name="adj1" fmla="val -50000"/>
              <a:gd name="adj2" fmla="val 140000"/>
            </a:avLst>
          </a:prstGeom>
          <a:ln w="9525" cap="flat" cmpd="sng">
            <a:solidFill>
              <a:schemeClr val="tx1"/>
            </a:solidFill>
            <a:prstDash val="solid"/>
            <a:round/>
            <a:headEnd type="none" w="med" len="med"/>
            <a:tailEnd type="triangle" w="med" len="med"/>
          </a:ln>
        </p:spPr>
      </p:cxnSp>
      <p:sp>
        <p:nvSpPr>
          <p:cNvPr id="186555" name="Rectangle 206"/>
          <p:cNvSpPr/>
          <p:nvPr/>
        </p:nvSpPr>
        <p:spPr>
          <a:xfrm>
            <a:off x="457200" y="76200"/>
            <a:ext cx="8229600" cy="1066800"/>
          </a:xfrm>
          <a:prstGeom prst="rect">
            <a:avLst/>
          </a:prstGeom>
          <a:noFill/>
          <a:ln w="9525">
            <a:noFill/>
          </a:ln>
        </p:spPr>
        <p:txBody>
          <a:bodyPr wrap="none" anchor="t" anchorCtr="0">
            <a:spAutoFit/>
          </a:bodyPr>
          <a:p>
            <a:pPr algn="ctr"/>
            <a:r>
              <a:rPr lang="en-US" altLang="zh-CN" sz="3200" u="sng" dirty="0">
                <a:solidFill>
                  <a:srgbClr val="FF0000"/>
                </a:solidFill>
                <a:latin typeface="Times New Roman" panose="02020603050405020304" pitchFamily="18" charset="0"/>
                <a:ea typeface="宋体" panose="02010600030101010101" pitchFamily="2" charset="-122"/>
              </a:rPr>
              <a:t>5.3.2 LR(0)</a:t>
            </a:r>
            <a:r>
              <a:rPr lang="zh-CN" altLang="en-US" sz="3200" u="sng" dirty="0">
                <a:solidFill>
                  <a:srgbClr val="FF0000"/>
                </a:solidFill>
                <a:latin typeface="Times New Roman" panose="02020603050405020304" pitchFamily="18" charset="0"/>
                <a:ea typeface="宋体" panose="02010600030101010101" pitchFamily="2" charset="-122"/>
              </a:rPr>
              <a:t>项目集族和</a:t>
            </a:r>
            <a:r>
              <a:rPr lang="en-US" altLang="zh-CN" sz="3200" u="sng" dirty="0">
                <a:solidFill>
                  <a:srgbClr val="FF0000"/>
                </a:solidFill>
                <a:latin typeface="Times New Roman" panose="02020603050405020304" pitchFamily="18" charset="0"/>
                <a:ea typeface="宋体" panose="02010600030101010101" pitchFamily="2" charset="-122"/>
              </a:rPr>
              <a:t>LR(0)</a:t>
            </a:r>
            <a:r>
              <a:rPr lang="zh-CN" altLang="en-US" sz="3200" u="sng" dirty="0">
                <a:solidFill>
                  <a:srgbClr val="FF0000"/>
                </a:solidFill>
                <a:latin typeface="Times New Roman" panose="02020603050405020304" pitchFamily="18" charset="0"/>
                <a:ea typeface="宋体" panose="02010600030101010101" pitchFamily="2" charset="-122"/>
              </a:rPr>
              <a:t>分析表的构造</a:t>
            </a:r>
            <a:r>
              <a:rPr lang="en-US" altLang="zh-CN" sz="3200" u="sng" dirty="0">
                <a:solidFill>
                  <a:srgbClr val="FF0000"/>
                </a:solidFill>
                <a:latin typeface="Times New Roman" panose="02020603050405020304" pitchFamily="18" charset="0"/>
                <a:ea typeface="宋体" panose="02010600030101010101" pitchFamily="2" charset="-122"/>
              </a:rPr>
              <a:t>(15)</a:t>
            </a:r>
            <a:br>
              <a:rPr lang="en-US" altLang="zh-CN" sz="3200" u="sng" dirty="0">
                <a:solidFill>
                  <a:srgbClr val="FF0000"/>
                </a:solidFill>
                <a:latin typeface="Times New Roman" panose="02020603050405020304" pitchFamily="18" charset="0"/>
                <a:ea typeface="宋体" panose="02010600030101010101" pitchFamily="2" charset="-122"/>
              </a:rPr>
            </a:br>
            <a:r>
              <a:rPr lang="en-US" altLang="zh-CN" sz="3200" u="sng" dirty="0">
                <a:solidFill>
                  <a:srgbClr val="FF0000"/>
                </a:solidFill>
                <a:latin typeface="Times New Roman" panose="02020603050405020304" pitchFamily="18" charset="0"/>
                <a:ea typeface="宋体" panose="02010600030101010101" pitchFamily="2" charset="-122"/>
              </a:rPr>
              <a:t>LR(0)</a:t>
            </a:r>
            <a:r>
              <a:rPr lang="zh-CN" altLang="en-US" sz="3200" u="sng" dirty="0">
                <a:solidFill>
                  <a:srgbClr val="FF0000"/>
                </a:solidFill>
                <a:latin typeface="Times New Roman" panose="02020603050405020304" pitchFamily="18" charset="0"/>
                <a:ea typeface="宋体" panose="02010600030101010101" pitchFamily="2" charset="-122"/>
              </a:rPr>
              <a:t>分析表的构造算法</a:t>
            </a:r>
            <a:endParaRPr lang="zh-CN" altLang="en-US" sz="3200" u="sng" dirty="0">
              <a:solidFill>
                <a:srgbClr val="FF0000"/>
              </a:solidFill>
              <a:latin typeface="Times New Roman" panose="02020603050405020304" pitchFamily="18" charset="0"/>
              <a:ea typeface="宋体" panose="02010600030101010101" pitchFamily="2" charset="-122"/>
            </a:endParaRPr>
          </a:p>
        </p:txBody>
      </p:sp>
      <p:sp>
        <p:nvSpPr>
          <p:cNvPr id="186556" name="Text Box 192"/>
          <p:cNvSpPr txBox="1"/>
          <p:nvPr/>
        </p:nvSpPr>
        <p:spPr>
          <a:xfrm>
            <a:off x="7235825" y="3043238"/>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A</a:t>
            </a:r>
            <a:endParaRPr lang="en-US" altLang="zh-CN"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3" name="Rectangle 2"/>
          <p:cNvSpPr>
            <a:spLocks noGrp="1"/>
          </p:cNvSpPr>
          <p:nvPr>
            <p:ph type="title"/>
          </p:nvPr>
        </p:nvSpPr>
        <p:spPr/>
        <p:txBody>
          <a:bodyPr vert="horz" wrap="square" lIns="91440" tIns="45720" rIns="91440" bIns="45720" anchor="ctr" anchorCtr="0"/>
          <a:p>
            <a:r>
              <a:rPr lang="zh-CN" altLang="en-US" sz="3600" dirty="0">
                <a:solidFill>
                  <a:schemeClr val="tx1"/>
                </a:solidFill>
                <a:latin typeface="楷体_GB2312" pitchFamily="49" charset="-122"/>
              </a:rPr>
              <a:t>ＬＲ分析</a:t>
            </a:r>
            <a:r>
              <a:rPr lang="zh-CN" altLang="zh-CN" sz="3600" dirty="0"/>
              <a:t>器模型</a:t>
            </a:r>
            <a:endParaRPr lang="zh-CN" altLang="en-US" sz="3600" dirty="0"/>
          </a:p>
        </p:txBody>
      </p:sp>
      <p:grpSp>
        <p:nvGrpSpPr>
          <p:cNvPr id="407555" name="Group 3"/>
          <p:cNvGrpSpPr/>
          <p:nvPr/>
        </p:nvGrpSpPr>
        <p:grpSpPr>
          <a:xfrm>
            <a:off x="1219200" y="1752600"/>
            <a:ext cx="6324600" cy="4371975"/>
            <a:chOff x="768" y="1104"/>
            <a:chExt cx="3984" cy="2754"/>
          </a:xfrm>
        </p:grpSpPr>
        <p:sp>
          <p:nvSpPr>
            <p:cNvPr id="187395" name="Rectangle 4"/>
            <p:cNvSpPr/>
            <p:nvPr/>
          </p:nvSpPr>
          <p:spPr>
            <a:xfrm>
              <a:off x="2208" y="1968"/>
              <a:ext cx="912" cy="48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a:r>
                <a:rPr lang="zh-CN" altLang="en-US" dirty="0">
                  <a:latin typeface="Times New Roman" panose="02020603050405020304" pitchFamily="18" charset="0"/>
                  <a:ea typeface="宋体" panose="02010600030101010101" pitchFamily="2" charset="-122"/>
                </a:rPr>
                <a:t>总控程序</a:t>
              </a:r>
              <a:endParaRPr lang="zh-CN" altLang="en-US" dirty="0">
                <a:latin typeface="Times New Roman" panose="02020603050405020304" pitchFamily="18" charset="0"/>
                <a:ea typeface="宋体" panose="02010600030101010101" pitchFamily="2" charset="-122"/>
              </a:endParaRPr>
            </a:p>
          </p:txBody>
        </p:sp>
        <p:sp>
          <p:nvSpPr>
            <p:cNvPr id="187396" name="Line 5"/>
            <p:cNvSpPr/>
            <p:nvPr/>
          </p:nvSpPr>
          <p:spPr>
            <a:xfrm>
              <a:off x="3120" y="2208"/>
              <a:ext cx="528" cy="0"/>
            </a:xfrm>
            <a:prstGeom prst="line">
              <a:avLst/>
            </a:prstGeom>
            <a:ln w="9525" cap="flat" cmpd="sng">
              <a:solidFill>
                <a:schemeClr val="tx1"/>
              </a:solidFill>
              <a:prstDash val="solid"/>
              <a:round/>
              <a:headEnd type="none" w="med" len="med"/>
              <a:tailEnd type="triangle" w="med" len="med"/>
            </a:ln>
          </p:spPr>
        </p:sp>
        <p:sp>
          <p:nvSpPr>
            <p:cNvPr id="187397" name="Text Box 6"/>
            <p:cNvSpPr txBox="1"/>
            <p:nvPr/>
          </p:nvSpPr>
          <p:spPr>
            <a:xfrm>
              <a:off x="3696" y="2064"/>
              <a:ext cx="672" cy="288"/>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output</a:t>
              </a:r>
              <a:endParaRPr lang="en-US" altLang="zh-CN" dirty="0">
                <a:latin typeface="Times New Roman" panose="02020603050405020304" pitchFamily="18" charset="0"/>
                <a:ea typeface="宋体" panose="02010600030101010101" pitchFamily="2" charset="-122"/>
              </a:endParaRPr>
            </a:p>
          </p:txBody>
        </p:sp>
        <p:sp>
          <p:nvSpPr>
            <p:cNvPr id="187398" name="Line 7"/>
            <p:cNvSpPr/>
            <p:nvPr/>
          </p:nvSpPr>
          <p:spPr>
            <a:xfrm flipV="1">
              <a:off x="2640" y="1536"/>
              <a:ext cx="0" cy="432"/>
            </a:xfrm>
            <a:prstGeom prst="line">
              <a:avLst/>
            </a:prstGeom>
            <a:ln w="9525" cap="flat" cmpd="sng">
              <a:solidFill>
                <a:schemeClr val="tx1"/>
              </a:solidFill>
              <a:prstDash val="solid"/>
              <a:round/>
              <a:headEnd type="none" w="med" len="med"/>
              <a:tailEnd type="triangle" w="med" len="med"/>
            </a:ln>
          </p:spPr>
        </p:sp>
        <p:sp>
          <p:nvSpPr>
            <p:cNvPr id="187399" name="Line 8"/>
            <p:cNvSpPr/>
            <p:nvPr/>
          </p:nvSpPr>
          <p:spPr>
            <a:xfrm>
              <a:off x="2496" y="1536"/>
              <a:ext cx="672" cy="0"/>
            </a:xfrm>
            <a:prstGeom prst="line">
              <a:avLst/>
            </a:prstGeom>
            <a:ln w="9525" cap="flat" cmpd="sng">
              <a:solidFill>
                <a:schemeClr val="tx1"/>
              </a:solidFill>
              <a:prstDash val="solid"/>
              <a:round/>
              <a:headEnd type="none" w="med" len="med"/>
              <a:tailEnd type="none" w="med" len="med"/>
            </a:ln>
          </p:spPr>
        </p:sp>
        <p:sp>
          <p:nvSpPr>
            <p:cNvPr id="187400" name="Line 9"/>
            <p:cNvSpPr/>
            <p:nvPr/>
          </p:nvSpPr>
          <p:spPr>
            <a:xfrm>
              <a:off x="2496" y="1104"/>
              <a:ext cx="672" cy="0"/>
            </a:xfrm>
            <a:prstGeom prst="line">
              <a:avLst/>
            </a:prstGeom>
            <a:ln w="9525" cap="flat" cmpd="sng">
              <a:solidFill>
                <a:schemeClr val="tx1"/>
              </a:solidFill>
              <a:prstDash val="solid"/>
              <a:round/>
              <a:headEnd type="none" w="med" len="med"/>
              <a:tailEnd type="none" w="med" len="med"/>
            </a:ln>
          </p:spPr>
        </p:sp>
        <p:sp>
          <p:nvSpPr>
            <p:cNvPr id="187401" name="Line 10"/>
            <p:cNvSpPr/>
            <p:nvPr/>
          </p:nvSpPr>
          <p:spPr>
            <a:xfrm>
              <a:off x="2496" y="1104"/>
              <a:ext cx="0" cy="432"/>
            </a:xfrm>
            <a:prstGeom prst="line">
              <a:avLst/>
            </a:prstGeom>
            <a:ln w="9525" cap="flat" cmpd="sng">
              <a:solidFill>
                <a:schemeClr val="tx1"/>
              </a:solidFill>
              <a:prstDash val="solid"/>
              <a:round/>
              <a:headEnd type="none" w="med" len="med"/>
              <a:tailEnd type="none" w="med" len="med"/>
            </a:ln>
          </p:spPr>
        </p:sp>
        <p:sp>
          <p:nvSpPr>
            <p:cNvPr id="187402" name="Text Box 11"/>
            <p:cNvSpPr txBox="1"/>
            <p:nvPr/>
          </p:nvSpPr>
          <p:spPr>
            <a:xfrm>
              <a:off x="2592" y="1152"/>
              <a:ext cx="672" cy="288"/>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Input#</a:t>
              </a:r>
              <a:endParaRPr lang="en-US" altLang="zh-CN" dirty="0">
                <a:latin typeface="Times New Roman" panose="02020603050405020304" pitchFamily="18" charset="0"/>
                <a:ea typeface="宋体" panose="02010600030101010101" pitchFamily="2" charset="-122"/>
              </a:endParaRPr>
            </a:p>
          </p:txBody>
        </p:sp>
        <p:sp>
          <p:nvSpPr>
            <p:cNvPr id="187403" name="Rectangle 12"/>
            <p:cNvSpPr/>
            <p:nvPr/>
          </p:nvSpPr>
          <p:spPr>
            <a:xfrm>
              <a:off x="960" y="1536"/>
              <a:ext cx="288" cy="72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S1</a:t>
              </a:r>
              <a:endParaRPr lang="en-US" altLang="zh-CN" dirty="0">
                <a:latin typeface="Times New Roman" panose="02020603050405020304" pitchFamily="18" charset="0"/>
                <a:ea typeface="宋体" panose="02010600030101010101" pitchFamily="2" charset="-122"/>
              </a:endParaRPr>
            </a:p>
          </p:txBody>
        </p:sp>
        <p:sp>
          <p:nvSpPr>
            <p:cNvPr id="187404" name="Rectangle 13"/>
            <p:cNvSpPr/>
            <p:nvPr/>
          </p:nvSpPr>
          <p:spPr>
            <a:xfrm>
              <a:off x="1248" y="1536"/>
              <a:ext cx="288" cy="72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X</a:t>
              </a:r>
              <a:r>
                <a:rPr lang="en-US" altLang="zh-CN" baseline="-25000" dirty="0">
                  <a:latin typeface="Times New Roman" panose="02020603050405020304" pitchFamily="18" charset="0"/>
                  <a:ea typeface="宋体" panose="02010600030101010101" pitchFamily="2" charset="-122"/>
                </a:rPr>
                <a:t>m</a:t>
              </a:r>
              <a:endParaRPr lang="en-US" altLang="zh-CN" dirty="0">
                <a:latin typeface="Times New Roman" panose="02020603050405020304" pitchFamily="18" charset="0"/>
                <a:ea typeface="宋体" panose="02010600030101010101" pitchFamily="2" charset="-122"/>
              </a:endParaRPr>
            </a:p>
          </p:txBody>
        </p:sp>
        <p:sp>
          <p:nvSpPr>
            <p:cNvPr id="187405" name="Rectangle 14"/>
            <p:cNvSpPr/>
            <p:nvPr/>
          </p:nvSpPr>
          <p:spPr>
            <a:xfrm>
              <a:off x="960" y="2256"/>
              <a:ext cx="288" cy="72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pPr algn="ctr"/>
              <a:r>
                <a:rPr lang="en-US" altLang="zh-CN" dirty="0">
                  <a:latin typeface="Times New Roman" panose="02020603050405020304" pitchFamily="18" charset="0"/>
                  <a:ea typeface="宋体" panose="02010600030101010101" pitchFamily="2" charset="-122"/>
                </a:rPr>
                <a:t>S1</a:t>
              </a:r>
              <a:endParaRPr lang="en-US" altLang="zh-CN" dirty="0">
                <a:latin typeface="Times New Roman" panose="02020603050405020304" pitchFamily="18" charset="0"/>
                <a:ea typeface="宋体" panose="02010600030101010101" pitchFamily="2" charset="-122"/>
              </a:endParaRPr>
            </a:p>
          </p:txBody>
        </p:sp>
        <p:sp>
          <p:nvSpPr>
            <p:cNvPr id="187406" name="Rectangle 15"/>
            <p:cNvSpPr/>
            <p:nvPr/>
          </p:nvSpPr>
          <p:spPr>
            <a:xfrm>
              <a:off x="1248" y="2256"/>
              <a:ext cx="288" cy="72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pPr algn="ctr"/>
              <a:r>
                <a:rPr lang="en-US" altLang="zh-CN" dirty="0">
                  <a:latin typeface="Times New Roman" panose="02020603050405020304" pitchFamily="18" charset="0"/>
                  <a:ea typeface="宋体" panose="02010600030101010101" pitchFamily="2" charset="-122"/>
                </a:rPr>
                <a:t>X1</a:t>
              </a:r>
              <a:endParaRPr lang="en-US" altLang="zh-CN" dirty="0">
                <a:latin typeface="Times New Roman" panose="02020603050405020304" pitchFamily="18" charset="0"/>
                <a:ea typeface="宋体" panose="02010600030101010101" pitchFamily="2" charset="-122"/>
              </a:endParaRPr>
            </a:p>
          </p:txBody>
        </p:sp>
        <p:sp>
          <p:nvSpPr>
            <p:cNvPr id="187407" name="Rectangle 16"/>
            <p:cNvSpPr/>
            <p:nvPr/>
          </p:nvSpPr>
          <p:spPr>
            <a:xfrm>
              <a:off x="960" y="2976"/>
              <a:ext cx="288" cy="24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S0</a:t>
              </a:r>
              <a:endParaRPr lang="en-US" altLang="zh-CN" dirty="0">
                <a:latin typeface="Times New Roman" panose="02020603050405020304" pitchFamily="18" charset="0"/>
                <a:ea typeface="宋体" panose="02010600030101010101" pitchFamily="2" charset="-122"/>
              </a:endParaRPr>
            </a:p>
          </p:txBody>
        </p:sp>
        <p:sp>
          <p:nvSpPr>
            <p:cNvPr id="187408" name="Rectangle 17"/>
            <p:cNvSpPr/>
            <p:nvPr/>
          </p:nvSpPr>
          <p:spPr>
            <a:xfrm>
              <a:off x="1248" y="2976"/>
              <a:ext cx="288" cy="24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sp>
          <p:nvSpPr>
            <p:cNvPr id="187409" name="Line 18"/>
            <p:cNvSpPr/>
            <p:nvPr/>
          </p:nvSpPr>
          <p:spPr>
            <a:xfrm flipV="1">
              <a:off x="960" y="1296"/>
              <a:ext cx="0" cy="240"/>
            </a:xfrm>
            <a:prstGeom prst="line">
              <a:avLst/>
            </a:prstGeom>
            <a:ln w="9525" cap="flat" cmpd="sng">
              <a:solidFill>
                <a:schemeClr val="tx1"/>
              </a:solidFill>
              <a:prstDash val="solid"/>
              <a:round/>
              <a:headEnd type="none" w="med" len="med"/>
              <a:tailEnd type="none" w="med" len="med"/>
            </a:ln>
          </p:spPr>
        </p:sp>
        <p:sp>
          <p:nvSpPr>
            <p:cNvPr id="187410" name="Line 19"/>
            <p:cNvSpPr/>
            <p:nvPr/>
          </p:nvSpPr>
          <p:spPr>
            <a:xfrm flipV="1">
              <a:off x="1536" y="1296"/>
              <a:ext cx="0" cy="240"/>
            </a:xfrm>
            <a:prstGeom prst="line">
              <a:avLst/>
            </a:prstGeom>
            <a:ln w="9525" cap="flat" cmpd="sng">
              <a:solidFill>
                <a:schemeClr val="tx1"/>
              </a:solidFill>
              <a:prstDash val="solid"/>
              <a:round/>
              <a:headEnd type="none" w="med" len="med"/>
              <a:tailEnd type="none" w="med" len="med"/>
            </a:ln>
          </p:spPr>
        </p:sp>
        <p:sp>
          <p:nvSpPr>
            <p:cNvPr id="187411" name="Text Box 20"/>
            <p:cNvSpPr txBox="1"/>
            <p:nvPr/>
          </p:nvSpPr>
          <p:spPr>
            <a:xfrm>
              <a:off x="1008" y="1200"/>
              <a:ext cx="432" cy="288"/>
            </a:xfrm>
            <a:prstGeom prst="rect">
              <a:avLst/>
            </a:prstGeom>
            <a:noFill/>
            <a:ln w="9525">
              <a:noFill/>
            </a:ln>
          </p:spPr>
          <p:txBody>
            <a:bodyPr anchor="t" anchorCtr="0">
              <a:spAutoFit/>
            </a:bodyPr>
            <a:p>
              <a:pPr>
                <a:spcBef>
                  <a:spcPct val="50000"/>
                </a:spcBef>
              </a:pPr>
              <a:r>
                <a:rPr lang="zh-CN" altLang="en-US" dirty="0">
                  <a:latin typeface="Times New Roman" panose="02020603050405020304" pitchFamily="18" charset="0"/>
                  <a:ea typeface="宋体" panose="02010600030101010101" pitchFamily="2" charset="-122"/>
                </a:rPr>
                <a:t>栈</a:t>
              </a:r>
              <a:endParaRPr lang="zh-CN" altLang="zh-CN" dirty="0">
                <a:latin typeface="Times New Roman" panose="02020603050405020304" pitchFamily="18" charset="0"/>
                <a:ea typeface="宋体" panose="02010600030101010101" pitchFamily="2" charset="-122"/>
              </a:endParaRPr>
            </a:p>
          </p:txBody>
        </p:sp>
        <p:sp>
          <p:nvSpPr>
            <p:cNvPr id="187412" name="Text Box 21"/>
            <p:cNvSpPr txBox="1"/>
            <p:nvPr/>
          </p:nvSpPr>
          <p:spPr>
            <a:xfrm>
              <a:off x="768" y="3264"/>
              <a:ext cx="576" cy="231"/>
            </a:xfrm>
            <a:prstGeom prst="rect">
              <a:avLst/>
            </a:prstGeom>
            <a:noFill/>
            <a:ln w="9525">
              <a:noFill/>
            </a:ln>
          </p:spPr>
          <p:txBody>
            <a:bodyPr anchor="t" anchorCtr="0">
              <a:spAutoFit/>
            </a:bodyPr>
            <a:p>
              <a:pPr>
                <a:spcBef>
                  <a:spcPct val="50000"/>
                </a:spcBef>
              </a:pPr>
              <a:r>
                <a:rPr lang="zh-CN" altLang="en-US" sz="1800" dirty="0">
                  <a:latin typeface="Times New Roman" panose="02020603050405020304" pitchFamily="18" charset="0"/>
                  <a:ea typeface="宋体" panose="02010600030101010101" pitchFamily="2" charset="-122"/>
                </a:rPr>
                <a:t>状态</a:t>
              </a:r>
              <a:endParaRPr lang="zh-CN" altLang="en-US" sz="1800" dirty="0">
                <a:latin typeface="Times New Roman" panose="02020603050405020304" pitchFamily="18" charset="0"/>
                <a:ea typeface="宋体" panose="02010600030101010101" pitchFamily="2" charset="-122"/>
              </a:endParaRPr>
            </a:p>
          </p:txBody>
        </p:sp>
        <p:sp>
          <p:nvSpPr>
            <p:cNvPr id="187413" name="Text Box 22"/>
            <p:cNvSpPr txBox="1"/>
            <p:nvPr/>
          </p:nvSpPr>
          <p:spPr>
            <a:xfrm>
              <a:off x="1248" y="3264"/>
              <a:ext cx="864" cy="231"/>
            </a:xfrm>
            <a:prstGeom prst="rect">
              <a:avLst/>
            </a:prstGeom>
            <a:noFill/>
            <a:ln w="9525">
              <a:noFill/>
            </a:ln>
          </p:spPr>
          <p:txBody>
            <a:bodyPr anchor="t" anchorCtr="0">
              <a:spAutoFit/>
            </a:bodyPr>
            <a:p>
              <a:pPr>
                <a:spcBef>
                  <a:spcPct val="50000"/>
                </a:spcBef>
              </a:pPr>
              <a:r>
                <a:rPr lang="zh-CN" altLang="en-US" sz="1800" dirty="0">
                  <a:latin typeface="Times New Roman" panose="02020603050405020304" pitchFamily="18" charset="0"/>
                  <a:ea typeface="宋体" panose="02010600030101010101" pitchFamily="2" charset="-122"/>
                </a:rPr>
                <a:t>文法符号</a:t>
              </a:r>
              <a:endParaRPr lang="zh-CN" altLang="en-US" sz="1800" dirty="0">
                <a:latin typeface="Times New Roman" panose="02020603050405020304" pitchFamily="18" charset="0"/>
                <a:ea typeface="宋体" panose="02010600030101010101" pitchFamily="2" charset="-122"/>
              </a:endParaRPr>
            </a:p>
          </p:txBody>
        </p:sp>
        <p:sp>
          <p:nvSpPr>
            <p:cNvPr id="187414" name="Line 23"/>
            <p:cNvSpPr/>
            <p:nvPr/>
          </p:nvSpPr>
          <p:spPr>
            <a:xfrm flipH="1">
              <a:off x="1536" y="2208"/>
              <a:ext cx="672" cy="0"/>
            </a:xfrm>
            <a:prstGeom prst="line">
              <a:avLst/>
            </a:prstGeom>
            <a:ln w="9525" cap="flat" cmpd="sng">
              <a:solidFill>
                <a:schemeClr val="tx1"/>
              </a:solidFill>
              <a:prstDash val="solid"/>
              <a:round/>
              <a:headEnd type="none" w="med" len="med"/>
              <a:tailEnd type="triangle" w="med" len="med"/>
            </a:ln>
          </p:spPr>
        </p:sp>
        <p:sp>
          <p:nvSpPr>
            <p:cNvPr id="187415" name="Line 24"/>
            <p:cNvSpPr/>
            <p:nvPr/>
          </p:nvSpPr>
          <p:spPr>
            <a:xfrm>
              <a:off x="2640" y="2448"/>
              <a:ext cx="0" cy="240"/>
            </a:xfrm>
            <a:prstGeom prst="line">
              <a:avLst/>
            </a:prstGeom>
            <a:ln w="9525" cap="flat" cmpd="sng">
              <a:solidFill>
                <a:schemeClr val="tx1"/>
              </a:solidFill>
              <a:prstDash val="solid"/>
              <a:round/>
              <a:headEnd type="none" w="med" len="med"/>
              <a:tailEnd type="none" w="med" len="med"/>
            </a:ln>
          </p:spPr>
        </p:sp>
        <p:sp>
          <p:nvSpPr>
            <p:cNvPr id="187416" name="Line 25"/>
            <p:cNvSpPr/>
            <p:nvPr/>
          </p:nvSpPr>
          <p:spPr>
            <a:xfrm>
              <a:off x="2256" y="2688"/>
              <a:ext cx="2304" cy="0"/>
            </a:xfrm>
            <a:prstGeom prst="line">
              <a:avLst/>
            </a:prstGeom>
            <a:ln w="9525" cap="flat" cmpd="sng">
              <a:solidFill>
                <a:schemeClr val="tx1"/>
              </a:solidFill>
              <a:prstDash val="solid"/>
              <a:round/>
              <a:headEnd type="none" w="med" len="med"/>
              <a:tailEnd type="none" w="med" len="med"/>
            </a:ln>
          </p:spPr>
        </p:sp>
        <p:sp>
          <p:nvSpPr>
            <p:cNvPr id="187417" name="Line 26"/>
            <p:cNvSpPr/>
            <p:nvPr/>
          </p:nvSpPr>
          <p:spPr>
            <a:xfrm>
              <a:off x="2256" y="2688"/>
              <a:ext cx="0" cy="192"/>
            </a:xfrm>
            <a:prstGeom prst="line">
              <a:avLst/>
            </a:prstGeom>
            <a:ln w="9525" cap="flat" cmpd="sng">
              <a:solidFill>
                <a:schemeClr val="tx1"/>
              </a:solidFill>
              <a:prstDash val="solid"/>
              <a:round/>
              <a:headEnd type="none" w="med" len="med"/>
              <a:tailEnd type="triangle" w="med" len="med"/>
            </a:ln>
          </p:spPr>
        </p:sp>
        <p:sp>
          <p:nvSpPr>
            <p:cNvPr id="187418" name="Rectangle 27"/>
            <p:cNvSpPr/>
            <p:nvPr/>
          </p:nvSpPr>
          <p:spPr>
            <a:xfrm>
              <a:off x="2112" y="2880"/>
              <a:ext cx="816" cy="28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ACTION</a:t>
              </a:r>
              <a:endParaRPr lang="en-US" altLang="zh-CN" dirty="0">
                <a:latin typeface="Times New Roman" panose="02020603050405020304" pitchFamily="18" charset="0"/>
                <a:ea typeface="宋体" panose="02010600030101010101" pitchFamily="2" charset="-122"/>
              </a:endParaRPr>
            </a:p>
          </p:txBody>
        </p:sp>
        <p:sp>
          <p:nvSpPr>
            <p:cNvPr id="187419" name="Rectangle 28"/>
            <p:cNvSpPr/>
            <p:nvPr/>
          </p:nvSpPr>
          <p:spPr>
            <a:xfrm>
              <a:off x="2928" y="2880"/>
              <a:ext cx="672" cy="288"/>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GOTO</a:t>
              </a:r>
              <a:endParaRPr lang="en-US" altLang="zh-CN" dirty="0">
                <a:latin typeface="Times New Roman" panose="02020603050405020304" pitchFamily="18" charset="0"/>
                <a:ea typeface="宋体" panose="02010600030101010101" pitchFamily="2" charset="-122"/>
              </a:endParaRPr>
            </a:p>
          </p:txBody>
        </p:sp>
        <p:sp>
          <p:nvSpPr>
            <p:cNvPr id="187420" name="Rectangle 29"/>
            <p:cNvSpPr/>
            <p:nvPr/>
          </p:nvSpPr>
          <p:spPr>
            <a:xfrm>
              <a:off x="2112" y="3168"/>
              <a:ext cx="1488" cy="384"/>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LR</a:t>
              </a:r>
              <a:r>
                <a:rPr lang="zh-CN" altLang="en-US" dirty="0">
                  <a:latin typeface="Times New Roman" panose="02020603050405020304" pitchFamily="18" charset="0"/>
                  <a:ea typeface="宋体" panose="02010600030101010101" pitchFamily="2" charset="-122"/>
                </a:rPr>
                <a:t>分析表</a:t>
              </a:r>
              <a:endParaRPr lang="zh-CN" altLang="en-US" dirty="0">
                <a:latin typeface="Times New Roman" panose="02020603050405020304" pitchFamily="18" charset="0"/>
                <a:ea typeface="宋体" panose="02010600030101010101" pitchFamily="2" charset="-122"/>
              </a:endParaRPr>
            </a:p>
          </p:txBody>
        </p:sp>
        <p:sp>
          <p:nvSpPr>
            <p:cNvPr id="187421" name="Line 30"/>
            <p:cNvSpPr/>
            <p:nvPr/>
          </p:nvSpPr>
          <p:spPr>
            <a:xfrm>
              <a:off x="3024" y="2688"/>
              <a:ext cx="0" cy="192"/>
            </a:xfrm>
            <a:prstGeom prst="line">
              <a:avLst/>
            </a:prstGeom>
            <a:ln w="9525" cap="flat" cmpd="sng">
              <a:solidFill>
                <a:schemeClr val="tx1"/>
              </a:solidFill>
              <a:prstDash val="solid"/>
              <a:round/>
              <a:headEnd type="none" w="med" len="med"/>
              <a:tailEnd type="triangle" w="med" len="med"/>
            </a:ln>
          </p:spPr>
        </p:sp>
        <p:sp>
          <p:nvSpPr>
            <p:cNvPr id="187422" name="Line 31"/>
            <p:cNvSpPr/>
            <p:nvPr/>
          </p:nvSpPr>
          <p:spPr>
            <a:xfrm>
              <a:off x="4560" y="2688"/>
              <a:ext cx="0" cy="192"/>
            </a:xfrm>
            <a:prstGeom prst="line">
              <a:avLst/>
            </a:prstGeom>
            <a:ln w="9525" cap="flat" cmpd="sng">
              <a:solidFill>
                <a:schemeClr val="tx1"/>
              </a:solidFill>
              <a:prstDash val="solid"/>
              <a:round/>
              <a:headEnd type="none" w="med" len="med"/>
              <a:tailEnd type="triangle" w="med" len="med"/>
            </a:ln>
          </p:spPr>
        </p:sp>
        <p:sp>
          <p:nvSpPr>
            <p:cNvPr id="187423" name="Text Box 32"/>
            <p:cNvSpPr txBox="1"/>
            <p:nvPr/>
          </p:nvSpPr>
          <p:spPr>
            <a:xfrm>
              <a:off x="4368" y="2880"/>
              <a:ext cx="384" cy="978"/>
            </a:xfrm>
            <a:prstGeom prst="rect">
              <a:avLst/>
            </a:prstGeom>
            <a:noFill/>
            <a:ln w="9525">
              <a:noFill/>
            </a:ln>
          </p:spPr>
          <p:txBody>
            <a:bodyPr anchor="t" anchorCtr="0">
              <a:spAutoFit/>
            </a:bodyPr>
            <a:p>
              <a:pPr>
                <a:spcBef>
                  <a:spcPct val="50000"/>
                </a:spcBef>
              </a:pPr>
              <a:r>
                <a:rPr lang="zh-CN" altLang="en-US" dirty="0">
                  <a:latin typeface="Times New Roman" panose="02020603050405020304" pitchFamily="18" charset="0"/>
                  <a:ea typeface="宋体" panose="02010600030101010101" pitchFamily="2" charset="-122"/>
                </a:rPr>
                <a:t>产生式表</a:t>
              </a:r>
              <a:endParaRPr lang="zh-CN" altLang="en-US" dirty="0">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7555"/>
                                        </p:tgtEl>
                                        <p:attrNameLst>
                                          <p:attrName>style.visibility</p:attrName>
                                        </p:attrNameLst>
                                      </p:cBhvr>
                                      <p:to>
                                        <p:strVal val="visible"/>
                                      </p:to>
                                    </p:set>
                                    <p:anim calcmode="lin" valueType="num">
                                      <p:cBhvr additive="base">
                                        <p:cTn id="7" dur="500" fill="hold"/>
                                        <p:tgtEl>
                                          <p:spTgt spid="407555"/>
                                        </p:tgtEl>
                                        <p:attrNameLst>
                                          <p:attrName>ppt_x</p:attrName>
                                        </p:attrNameLst>
                                      </p:cBhvr>
                                      <p:tavLst>
                                        <p:tav tm="0">
                                          <p:val>
                                            <p:strVal val="0-#ppt_w/2"/>
                                          </p:val>
                                        </p:tav>
                                        <p:tav tm="100000">
                                          <p:val>
                                            <p:strVal val="#ppt_x"/>
                                          </p:val>
                                        </p:tav>
                                      </p:tavLst>
                                    </p:anim>
                                    <p:anim calcmode="lin" valueType="num">
                                      <p:cBhvr additive="base">
                                        <p:cTn id="8" dur="500" fill="hold"/>
                                        <p:tgtEl>
                                          <p:spTgt spid="4075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39971" name="Group 3"/>
          <p:cNvGraphicFramePr>
            <a:graphicFrameLocks noGrp="1"/>
          </p:cNvGraphicFramePr>
          <p:nvPr/>
        </p:nvGraphicFramePr>
        <p:xfrm>
          <a:off x="609600" y="1600200"/>
          <a:ext cx="8153400" cy="4800600"/>
        </p:xfrm>
        <a:graphic>
          <a:graphicData uri="http://schemas.openxmlformats.org/drawingml/2006/table">
            <a:tbl>
              <a:tblPr/>
              <a:tblGrid>
                <a:gridCol w="1108075"/>
                <a:gridCol w="1220788"/>
                <a:gridCol w="1165225"/>
                <a:gridCol w="1165225"/>
                <a:gridCol w="1165225"/>
                <a:gridCol w="1163637"/>
                <a:gridCol w="1165225"/>
              </a:tblGrid>
              <a:tr h="533400">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状态</a:t>
                      </a:r>
                      <a:endParaRPr kumimoji="1" lang="zh-CN" altLang="en-US"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ACTION</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GOTO</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r>
              <a:tr h="533400">
                <a:tc vMerge="1">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b</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L</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E</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0</a:t>
                      </a:r>
                      <a:endPar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acc</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6</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800" b="0"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40048" name="AutoShape 80"/>
          <p:cNvSpPr/>
          <p:nvPr/>
        </p:nvSpPr>
        <p:spPr>
          <a:xfrm>
            <a:off x="609600" y="3200400"/>
            <a:ext cx="3657600" cy="1219200"/>
          </a:xfrm>
          <a:prstGeom prst="wedgeRoundRectCallout">
            <a:avLst>
              <a:gd name="adj1" fmla="val 56338"/>
              <a:gd name="adj2" fmla="val 70704"/>
              <a:gd name="adj3" fmla="val 16667"/>
            </a:avLst>
          </a:prstGeom>
          <a:solidFill>
            <a:schemeClr val="accent1"/>
          </a:solidFill>
          <a:ln w="9525" cap="flat" cmpd="sng">
            <a:solidFill>
              <a:schemeClr val="accent1"/>
            </a:solidFill>
            <a:prstDash val="solid"/>
            <a:miter/>
            <a:headEnd type="none" w="med" len="med"/>
            <a:tailEnd type="none" w="med" len="med"/>
          </a:ln>
        </p:spPr>
        <p:txBody>
          <a:bodyPr anchor="t" anchorCtr="0"/>
          <a:p>
            <a:pPr algn="ctr"/>
            <a:r>
              <a:rPr lang="en-US" altLang="zh-CN" sz="3200" dirty="0">
                <a:solidFill>
                  <a:srgbClr val="FF5050"/>
                </a:solidFill>
                <a:latin typeface="Times New Roman" panose="02020603050405020304" pitchFamily="18" charset="0"/>
                <a:ea typeface="宋体" panose="02010600030101010101" pitchFamily="2" charset="-122"/>
              </a:rPr>
              <a:t>r</a:t>
            </a:r>
            <a:r>
              <a:rPr lang="en-US" altLang="zh-CN" sz="3200" baseline="-25000" dirty="0">
                <a:solidFill>
                  <a:srgbClr val="FF5050"/>
                </a:solidFill>
                <a:latin typeface="Times New Roman" panose="02020603050405020304" pitchFamily="18" charset="0"/>
                <a:ea typeface="宋体" panose="02010600030101010101" pitchFamily="2" charset="-122"/>
              </a:rPr>
              <a:t>i</a:t>
            </a:r>
            <a:r>
              <a:rPr lang="zh-CN" altLang="en-US" sz="3200" dirty="0">
                <a:solidFill>
                  <a:srgbClr val="FF5050"/>
                </a:solidFill>
                <a:latin typeface="Times New Roman" panose="02020603050405020304" pitchFamily="18" charset="0"/>
                <a:ea typeface="宋体" panose="02010600030101010101" pitchFamily="2" charset="-122"/>
              </a:rPr>
              <a:t>表示按第</a:t>
            </a:r>
            <a:r>
              <a:rPr lang="en-US" altLang="zh-CN" sz="3200" dirty="0">
                <a:solidFill>
                  <a:srgbClr val="FF5050"/>
                </a:solidFill>
                <a:latin typeface="Times New Roman" panose="02020603050405020304" pitchFamily="18" charset="0"/>
                <a:ea typeface="宋体" panose="02010600030101010101" pitchFamily="2" charset="-122"/>
              </a:rPr>
              <a:t>i</a:t>
            </a:r>
            <a:r>
              <a:rPr lang="zh-CN" altLang="en-US" sz="3200" dirty="0">
                <a:solidFill>
                  <a:srgbClr val="FF5050"/>
                </a:solidFill>
                <a:latin typeface="Times New Roman" panose="02020603050405020304" pitchFamily="18" charset="0"/>
                <a:ea typeface="宋体" panose="02010600030101010101" pitchFamily="2" charset="-122"/>
              </a:rPr>
              <a:t>个产生式进行归约</a:t>
            </a:r>
            <a:endParaRPr lang="zh-CN" altLang="en-US" sz="3200" dirty="0">
              <a:solidFill>
                <a:srgbClr val="FF5050"/>
              </a:solidFill>
              <a:latin typeface="Times New Roman" panose="02020603050405020304" pitchFamily="18" charset="0"/>
              <a:ea typeface="宋体" panose="02010600030101010101" pitchFamily="2" charset="-122"/>
            </a:endParaRPr>
          </a:p>
        </p:txBody>
      </p:sp>
      <p:sp>
        <p:nvSpPr>
          <p:cNvPr id="340049" name="AutoShape 81"/>
          <p:cNvSpPr/>
          <p:nvPr/>
        </p:nvSpPr>
        <p:spPr>
          <a:xfrm>
            <a:off x="533400" y="457200"/>
            <a:ext cx="3657600" cy="2057400"/>
          </a:xfrm>
          <a:prstGeom prst="wedgeRoundRectCallout">
            <a:avLst>
              <a:gd name="adj1" fmla="val 4602"/>
              <a:gd name="adj2" fmla="val 68597"/>
              <a:gd name="adj3" fmla="val 16667"/>
            </a:avLst>
          </a:prstGeom>
          <a:solidFill>
            <a:schemeClr val="accent1"/>
          </a:solidFill>
          <a:ln w="9525" cap="flat" cmpd="sng">
            <a:solidFill>
              <a:schemeClr val="accent1"/>
            </a:solidFill>
            <a:prstDash val="solid"/>
            <a:miter/>
            <a:headEnd type="none" w="med" len="med"/>
            <a:tailEnd type="none" w="med" len="med"/>
          </a:ln>
        </p:spPr>
        <p:txBody>
          <a:bodyPr anchor="t" anchorCtr="0"/>
          <a:p>
            <a:pPr algn="ctr"/>
            <a:r>
              <a:rPr lang="en-US" altLang="zh-CN" sz="2800" dirty="0">
                <a:solidFill>
                  <a:srgbClr val="FF5050"/>
                </a:solidFill>
                <a:latin typeface="Times New Roman" panose="02020603050405020304" pitchFamily="18" charset="0"/>
                <a:ea typeface="宋体" panose="02010600030101010101" pitchFamily="2" charset="-122"/>
              </a:rPr>
              <a:t>S</a:t>
            </a:r>
            <a:r>
              <a:rPr lang="en-US" altLang="zh-CN" sz="2800" baseline="-25000" dirty="0">
                <a:solidFill>
                  <a:srgbClr val="FF5050"/>
                </a:solidFill>
                <a:latin typeface="Times New Roman" panose="02020603050405020304" pitchFamily="18" charset="0"/>
                <a:ea typeface="宋体" panose="02010600030101010101" pitchFamily="2" charset="-122"/>
              </a:rPr>
              <a:t>i</a:t>
            </a:r>
            <a:r>
              <a:rPr lang="zh-CN" altLang="en-US" sz="2800" dirty="0">
                <a:solidFill>
                  <a:srgbClr val="FF5050"/>
                </a:solidFill>
                <a:latin typeface="Times New Roman" panose="02020603050405020304" pitchFamily="18" charset="0"/>
                <a:ea typeface="宋体" panose="02010600030101010101" pitchFamily="2" charset="-122"/>
              </a:rPr>
              <a:t>表示把当前输入符号移进栈，且转第</a:t>
            </a:r>
            <a:r>
              <a:rPr lang="en-US" altLang="zh-CN" sz="2800" dirty="0">
                <a:solidFill>
                  <a:srgbClr val="FF5050"/>
                </a:solidFill>
                <a:latin typeface="Times New Roman" panose="02020603050405020304" pitchFamily="18" charset="0"/>
                <a:ea typeface="宋体" panose="02010600030101010101" pitchFamily="2" charset="-122"/>
              </a:rPr>
              <a:t>i</a:t>
            </a:r>
            <a:r>
              <a:rPr lang="zh-CN" altLang="en-US" sz="2800" dirty="0">
                <a:solidFill>
                  <a:srgbClr val="FF5050"/>
                </a:solidFill>
                <a:latin typeface="Times New Roman" panose="02020603050405020304" pitchFamily="18" charset="0"/>
                <a:ea typeface="宋体" panose="02010600030101010101" pitchFamily="2" charset="-122"/>
              </a:rPr>
              <a:t>个状态，即第</a:t>
            </a:r>
            <a:r>
              <a:rPr lang="en-US" altLang="zh-CN" sz="2800" dirty="0">
                <a:solidFill>
                  <a:srgbClr val="FF5050"/>
                </a:solidFill>
                <a:latin typeface="Times New Roman" panose="02020603050405020304" pitchFamily="18" charset="0"/>
                <a:ea typeface="宋体" panose="02010600030101010101" pitchFamily="2" charset="-122"/>
              </a:rPr>
              <a:t>i</a:t>
            </a:r>
            <a:r>
              <a:rPr lang="zh-CN" altLang="en-US" sz="2800" dirty="0">
                <a:solidFill>
                  <a:srgbClr val="FF5050"/>
                </a:solidFill>
                <a:latin typeface="Times New Roman" panose="02020603050405020304" pitchFamily="18" charset="0"/>
                <a:ea typeface="宋体" panose="02010600030101010101" pitchFamily="2" charset="-122"/>
              </a:rPr>
              <a:t>个状态进状态栈。</a:t>
            </a:r>
            <a:endParaRPr lang="zh-CN" altLang="en-US" sz="2800" dirty="0">
              <a:solidFill>
                <a:srgbClr val="FF5050"/>
              </a:solidFill>
              <a:latin typeface="Times New Roman" panose="02020603050405020304" pitchFamily="18" charset="0"/>
              <a:ea typeface="宋体" panose="02010600030101010101" pitchFamily="2" charset="-122"/>
            </a:endParaRPr>
          </a:p>
        </p:txBody>
      </p:sp>
      <p:sp>
        <p:nvSpPr>
          <p:cNvPr id="340050" name="AutoShape 82"/>
          <p:cNvSpPr/>
          <p:nvPr/>
        </p:nvSpPr>
        <p:spPr>
          <a:xfrm>
            <a:off x="5105400" y="533400"/>
            <a:ext cx="3048000" cy="1524000"/>
          </a:xfrm>
          <a:prstGeom prst="wedgeRoundRectCallout">
            <a:avLst>
              <a:gd name="adj1" fmla="val 45366"/>
              <a:gd name="adj2" fmla="val 111458"/>
              <a:gd name="adj3" fmla="val 16667"/>
            </a:avLst>
          </a:prstGeom>
          <a:solidFill>
            <a:schemeClr val="accent1"/>
          </a:solidFill>
          <a:ln w="9525" cap="flat" cmpd="sng">
            <a:solidFill>
              <a:schemeClr val="accent1"/>
            </a:solidFill>
            <a:prstDash val="solid"/>
            <a:miter/>
            <a:headEnd type="none" w="med" len="med"/>
            <a:tailEnd type="none" w="med" len="med"/>
          </a:ln>
        </p:spPr>
        <p:txBody>
          <a:bodyPr anchor="t" anchorCtr="0"/>
          <a:p>
            <a:pPr algn="ctr"/>
            <a:r>
              <a:rPr lang="en-US" altLang="zh-CN" sz="2800" dirty="0">
                <a:solidFill>
                  <a:srgbClr val="FF5050"/>
                </a:solidFill>
                <a:latin typeface="Times New Roman" panose="02020603050405020304" pitchFamily="18" charset="0"/>
                <a:ea typeface="宋体" panose="02010600030101010101" pitchFamily="2" charset="-122"/>
              </a:rPr>
              <a:t>i</a:t>
            </a:r>
            <a:r>
              <a:rPr lang="zh-CN" altLang="en-US" sz="2800" dirty="0">
                <a:solidFill>
                  <a:srgbClr val="FF5050"/>
                </a:solidFill>
                <a:latin typeface="Times New Roman" panose="02020603050405020304" pitchFamily="18" charset="0"/>
                <a:ea typeface="宋体" panose="02010600030101010101" pitchFamily="2" charset="-122"/>
              </a:rPr>
              <a:t>表示转第</a:t>
            </a:r>
            <a:r>
              <a:rPr lang="en-US" altLang="zh-CN" sz="2800" dirty="0">
                <a:solidFill>
                  <a:srgbClr val="FF5050"/>
                </a:solidFill>
                <a:latin typeface="Times New Roman" panose="02020603050405020304" pitchFamily="18" charset="0"/>
                <a:ea typeface="宋体" panose="02010600030101010101" pitchFamily="2" charset="-122"/>
              </a:rPr>
              <a:t>i</a:t>
            </a:r>
            <a:r>
              <a:rPr lang="zh-CN" altLang="en-US" sz="2800" dirty="0">
                <a:solidFill>
                  <a:srgbClr val="FF5050"/>
                </a:solidFill>
                <a:latin typeface="Times New Roman" panose="02020603050405020304" pitchFamily="18" charset="0"/>
                <a:ea typeface="宋体" panose="02010600030101010101" pitchFamily="2" charset="-122"/>
              </a:rPr>
              <a:t>个状态，即第</a:t>
            </a:r>
            <a:r>
              <a:rPr lang="en-US" altLang="zh-CN" sz="2800" dirty="0">
                <a:solidFill>
                  <a:srgbClr val="FF5050"/>
                </a:solidFill>
                <a:latin typeface="Times New Roman" panose="02020603050405020304" pitchFamily="18" charset="0"/>
                <a:ea typeface="宋体" panose="02010600030101010101" pitchFamily="2" charset="-122"/>
              </a:rPr>
              <a:t>i</a:t>
            </a:r>
            <a:r>
              <a:rPr lang="zh-CN" altLang="en-US" sz="2800" dirty="0">
                <a:solidFill>
                  <a:srgbClr val="FF5050"/>
                </a:solidFill>
                <a:latin typeface="Times New Roman" panose="02020603050405020304" pitchFamily="18" charset="0"/>
                <a:ea typeface="宋体" panose="02010600030101010101" pitchFamily="2" charset="-122"/>
              </a:rPr>
              <a:t>个状态进状态栈。</a:t>
            </a:r>
            <a:endParaRPr lang="zh-CN" altLang="en-US" sz="2800" dirty="0">
              <a:solidFill>
                <a:srgbClr val="FF5050"/>
              </a:solidFill>
              <a:latin typeface="Times New Roman" panose="02020603050405020304" pitchFamily="18" charset="0"/>
              <a:ea typeface="宋体" panose="02010600030101010101" pitchFamily="2" charset="-122"/>
            </a:endParaRPr>
          </a:p>
        </p:txBody>
      </p:sp>
      <p:sp>
        <p:nvSpPr>
          <p:cNvPr id="340051" name="AutoShape 83"/>
          <p:cNvSpPr/>
          <p:nvPr/>
        </p:nvSpPr>
        <p:spPr>
          <a:xfrm>
            <a:off x="4572000" y="3200400"/>
            <a:ext cx="2819400" cy="1219200"/>
          </a:xfrm>
          <a:prstGeom prst="wedgeRoundRectCallout">
            <a:avLst>
              <a:gd name="adj1" fmla="val 70269"/>
              <a:gd name="adj2" fmla="val 63931"/>
              <a:gd name="adj3" fmla="val 16667"/>
            </a:avLst>
          </a:prstGeom>
          <a:solidFill>
            <a:schemeClr val="accent1"/>
          </a:solidFill>
          <a:ln w="9525" cap="flat" cmpd="sng">
            <a:solidFill>
              <a:schemeClr val="accent1"/>
            </a:solidFill>
            <a:prstDash val="solid"/>
            <a:miter/>
            <a:headEnd type="none" w="med" len="med"/>
            <a:tailEnd type="none" w="med" len="med"/>
          </a:ln>
        </p:spPr>
        <p:txBody>
          <a:bodyPr anchor="t" anchorCtr="0"/>
          <a:p>
            <a:pPr algn="ctr"/>
            <a:r>
              <a:rPr lang="zh-CN" altLang="en-US" sz="3200" dirty="0">
                <a:solidFill>
                  <a:srgbClr val="FF5050"/>
                </a:solidFill>
                <a:latin typeface="Times New Roman" panose="02020603050405020304" pitchFamily="18" charset="0"/>
                <a:ea typeface="宋体" panose="02010600030101010101" pitchFamily="2" charset="-122"/>
              </a:rPr>
              <a:t>空白表示分析动作出错。</a:t>
            </a:r>
            <a:endParaRPr lang="zh-CN" altLang="en-US" sz="3200" dirty="0">
              <a:solidFill>
                <a:srgbClr val="FF505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339971"/>
                                        </p:tgtEl>
                                        <p:attrNameLst>
                                          <p:attrName>style.visibility</p:attrName>
                                        </p:attrNameLst>
                                      </p:cBhvr>
                                      <p:to>
                                        <p:strVal val="visible"/>
                                      </p:to>
                                    </p:set>
                                    <p:anim calcmode="lin" valueType="num">
                                      <p:cBhvr>
                                        <p:cTn id="7" dur="500" fill="hold"/>
                                        <p:tgtEl>
                                          <p:spTgt spid="339971"/>
                                        </p:tgtEl>
                                        <p:attrNameLst>
                                          <p:attrName>ppt_w</p:attrName>
                                        </p:attrNameLst>
                                      </p:cBhvr>
                                      <p:tavLst>
                                        <p:tav tm="0">
                                          <p:val>
                                            <p:fltVal val="0.000000"/>
                                          </p:val>
                                        </p:tav>
                                        <p:tav tm="100000">
                                          <p:val>
                                            <p:strVal val="#ppt_w"/>
                                          </p:val>
                                        </p:tav>
                                      </p:tavLst>
                                    </p:anim>
                                    <p:anim calcmode="lin" valueType="num">
                                      <p:cBhvr>
                                        <p:cTn id="8" dur="500" fill="hold"/>
                                        <p:tgtEl>
                                          <p:spTgt spid="339971"/>
                                        </p:tgtEl>
                                        <p:attrNameLst>
                                          <p:attrName>ppt_h</p:attrName>
                                        </p:attrNameLst>
                                      </p:cBhvr>
                                      <p:tavLst>
                                        <p:tav tm="0">
                                          <p:val>
                                            <p:fltVal val="0.000000"/>
                                          </p:val>
                                        </p:tav>
                                        <p:tav tm="100000">
                                          <p:val>
                                            <p:strVal val="#ppt_h"/>
                                          </p:val>
                                        </p:tav>
                                      </p:tavLst>
                                    </p:anim>
                                    <p:anim calcmode="lin" valueType="num">
                                      <p:cBhvr>
                                        <p:cTn id="9" dur="500" fill="hold"/>
                                        <p:tgtEl>
                                          <p:spTgt spid="339971"/>
                                        </p:tgtEl>
                                        <p:attrNameLst>
                                          <p:attrName>ppt_x</p:attrName>
                                        </p:attrNameLst>
                                      </p:cBhvr>
                                      <p:tavLst>
                                        <p:tav tm="0">
                                          <p:val>
                                            <p:fltVal val="0.500000"/>
                                          </p:val>
                                        </p:tav>
                                        <p:tav tm="100000">
                                          <p:val>
                                            <p:strVal val="#ppt_x"/>
                                          </p:val>
                                        </p:tav>
                                      </p:tavLst>
                                    </p:anim>
                                    <p:anim calcmode="lin" valueType="num">
                                      <p:cBhvr>
                                        <p:cTn id="10" dur="500" fill="hold"/>
                                        <p:tgtEl>
                                          <p:spTgt spid="339971"/>
                                        </p:tgtEl>
                                        <p:attrNameLst>
                                          <p:attrName>ppt_y</p:attrName>
                                        </p:attrNameLst>
                                      </p:cBhvr>
                                      <p:tavLst>
                                        <p:tav tm="0">
                                          <p:val>
                                            <p:fltVal val="0.500000"/>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40048"/>
                                        </p:tgtEl>
                                        <p:attrNameLst>
                                          <p:attrName>style.visibility</p:attrName>
                                        </p:attrNameLst>
                                      </p:cBhvr>
                                      <p:to>
                                        <p:strVal val="visible"/>
                                      </p:to>
                                    </p:set>
                                    <p:animEffect transition="in" filter="box(in)">
                                      <p:cBhvr>
                                        <p:cTn id="15" dur="500"/>
                                        <p:tgtEl>
                                          <p:spTgt spid="340048"/>
                                        </p:tgtEl>
                                      </p:cBhvr>
                                    </p:animEffect>
                                  </p:childTnLst>
                                  <p:subTnLst>
                                    <p:set>
                                      <p:cBhvr override="childStyle">
                                        <p:cTn dur="1" fill="hold" display="0" masterRel="nextClick" afterEffect="1"/>
                                        <p:tgtEl>
                                          <p:spTgt spid="340048"/>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4" presetClass="entr" presetSubtype="16" fill="hold" nodeType="clickEffect">
                                  <p:stCondLst>
                                    <p:cond delay="0"/>
                                  </p:stCondLst>
                                  <p:childTnLst>
                                    <p:set>
                                      <p:cBhvr>
                                        <p:cTn id="19" dur="1" fill="hold">
                                          <p:stCondLst>
                                            <p:cond delay="0"/>
                                          </p:stCondLst>
                                        </p:cTn>
                                        <p:tgtEl>
                                          <p:spTgt spid="340049"/>
                                        </p:tgtEl>
                                        <p:attrNameLst>
                                          <p:attrName>style.visibility</p:attrName>
                                        </p:attrNameLst>
                                      </p:cBhvr>
                                      <p:to>
                                        <p:strVal val="visible"/>
                                      </p:to>
                                    </p:set>
                                    <p:animEffect transition="in" filter="box(in)">
                                      <p:cBhvr>
                                        <p:cTn id="20" dur="500"/>
                                        <p:tgtEl>
                                          <p:spTgt spid="340049"/>
                                        </p:tgtEl>
                                      </p:cBhvr>
                                    </p:animEffect>
                                  </p:childTnLst>
                                  <p:subTnLst>
                                    <p:set>
                                      <p:cBhvr override="childStyle">
                                        <p:cTn dur="1" fill="hold" display="0" masterRel="nextClick" afterEffect="1"/>
                                        <p:tgtEl>
                                          <p:spTgt spid="340049"/>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340050"/>
                                        </p:tgtEl>
                                        <p:attrNameLst>
                                          <p:attrName>style.visibility</p:attrName>
                                        </p:attrNameLst>
                                      </p:cBhvr>
                                      <p:to>
                                        <p:strVal val="visible"/>
                                      </p:to>
                                    </p:set>
                                    <p:animEffect transition="in" filter="box(in)">
                                      <p:cBhvr>
                                        <p:cTn id="25" dur="500"/>
                                        <p:tgtEl>
                                          <p:spTgt spid="340050"/>
                                        </p:tgtEl>
                                      </p:cBhvr>
                                    </p:animEffect>
                                  </p:childTnLst>
                                  <p:subTnLst>
                                    <p:set>
                                      <p:cBhvr override="childStyle">
                                        <p:cTn dur="1" fill="hold" display="0" masterRel="nextClick" afterEffect="1"/>
                                        <p:tgtEl>
                                          <p:spTgt spid="340050"/>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340051"/>
                                        </p:tgtEl>
                                        <p:attrNameLst>
                                          <p:attrName>style.visibility</p:attrName>
                                        </p:attrNameLst>
                                      </p:cBhvr>
                                      <p:to>
                                        <p:strVal val="visible"/>
                                      </p:to>
                                    </p:set>
                                    <p:animEffect transition="in" filter="box(in)">
                                      <p:cBhvr>
                                        <p:cTn id="30" dur="500"/>
                                        <p:tgtEl>
                                          <p:spTgt spid="340051"/>
                                        </p:tgtEl>
                                      </p:cBhvr>
                                    </p:animEffect>
                                  </p:childTnLst>
                                  <p:subTnLst>
                                    <p:set>
                                      <p:cBhvr override="childStyle">
                                        <p:cTn dur="1" fill="hold" display="0" masterRel="nextClick" afterEffect="1"/>
                                        <p:tgtEl>
                                          <p:spTgt spid="34005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048" grpId="0" animBg="1"/>
      <p:bldP spid="340049" grpId="0" animBg="1"/>
      <p:bldP spid="340050" grpId="0" animBg="1"/>
      <p:bldP spid="340051"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1" name="矩形 3"/>
          <p:cNvSpPr/>
          <p:nvPr/>
        </p:nvSpPr>
        <p:spPr>
          <a:xfrm>
            <a:off x="881063" y="3082925"/>
            <a:ext cx="2089150" cy="1200150"/>
          </a:xfrm>
          <a:prstGeom prst="rect">
            <a:avLst/>
          </a:prstGeom>
          <a:noFill/>
          <a:ln w="9525" cap="flat" cmpd="sng">
            <a:solidFill>
              <a:srgbClr val="FF0000"/>
            </a:solidFill>
            <a:prstDash val="solid"/>
            <a:miter/>
            <a:headEnd type="none" w="med" len="med"/>
            <a:tailEnd type="none" w="med" len="med"/>
          </a:ln>
        </p:spPr>
        <p:txBody>
          <a:bodyPr anchor="t" anchorCtr="0">
            <a:spAutoFit/>
          </a:bodyPr>
          <a:p>
            <a:r>
              <a:rPr lang="zh-CN" altLang="en-US" dirty="0">
                <a:latin typeface="Times New Roman" panose="02020603050405020304" pitchFamily="18" charset="0"/>
                <a:ea typeface="宋体" panose="02010600030101010101" pitchFamily="2" charset="-122"/>
              </a:rPr>
              <a:t>自下而上分析的基本问题：</a:t>
            </a:r>
            <a:endParaRPr lang="en-US" altLang="zh-CN" dirty="0">
              <a:latin typeface="Times New Roman" panose="02020603050405020304" pitchFamily="18" charset="0"/>
              <a:ea typeface="宋体" panose="02010600030101010101" pitchFamily="2" charset="-122"/>
            </a:endParaRPr>
          </a:p>
          <a:p>
            <a:r>
              <a:rPr lang="zh-CN" altLang="en-US" dirty="0">
                <a:solidFill>
                  <a:srgbClr val="FF0000"/>
                </a:solidFill>
                <a:latin typeface="Times New Roman" panose="02020603050405020304" pitchFamily="18" charset="0"/>
                <a:ea typeface="宋体" panose="02010600030101010101" pitchFamily="2" charset="-122"/>
              </a:rPr>
              <a:t>找可规约串</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189442" name="矩形 4"/>
          <p:cNvSpPr/>
          <p:nvPr/>
        </p:nvSpPr>
        <p:spPr>
          <a:xfrm>
            <a:off x="3889375" y="1504950"/>
            <a:ext cx="2339975" cy="831850"/>
          </a:xfrm>
          <a:prstGeom prst="rect">
            <a:avLst/>
          </a:prstGeom>
          <a:noFill/>
          <a:ln w="9525" cap="flat" cmpd="sng">
            <a:solidFill>
              <a:srgbClr val="FF0000"/>
            </a:solidFill>
            <a:prstDash val="solid"/>
            <a:miter/>
            <a:headEnd type="none" w="med" len="med"/>
            <a:tailEnd type="none" w="med" len="med"/>
          </a:ln>
        </p:spPr>
        <p:txBody>
          <a:bodyPr wrap="none" anchor="t" anchorCtr="0">
            <a:spAutoFit/>
          </a:bodyPr>
          <a:p>
            <a:r>
              <a:rPr lang="zh-CN" altLang="en-US" dirty="0">
                <a:latin typeface="Times New Roman" panose="02020603050405020304" pitchFamily="18" charset="0"/>
                <a:ea typeface="宋体" panose="02010600030101010101" pitchFamily="2" charset="-122"/>
              </a:rPr>
              <a:t>规范规约方法：</a:t>
            </a:r>
            <a:endParaRPr lang="en-US" altLang="zh-CN" dirty="0">
              <a:latin typeface="Times New Roman" panose="02020603050405020304" pitchFamily="18" charset="0"/>
              <a:ea typeface="宋体" panose="02010600030101010101" pitchFamily="2" charset="-122"/>
            </a:endParaRPr>
          </a:p>
          <a:p>
            <a:r>
              <a:rPr lang="zh-CN" altLang="en-US" dirty="0">
                <a:solidFill>
                  <a:srgbClr val="FF0000"/>
                </a:solidFill>
                <a:latin typeface="Times New Roman" panose="02020603050405020304" pitchFamily="18" charset="0"/>
                <a:ea typeface="宋体" panose="02010600030101010101" pitchFamily="2" charset="-122"/>
              </a:rPr>
              <a:t>找句柄</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189443" name="矩形 5"/>
          <p:cNvSpPr/>
          <p:nvPr/>
        </p:nvSpPr>
        <p:spPr>
          <a:xfrm>
            <a:off x="3857625" y="3113088"/>
            <a:ext cx="2954338" cy="831850"/>
          </a:xfrm>
          <a:prstGeom prst="rect">
            <a:avLst/>
          </a:prstGeom>
          <a:noFill/>
          <a:ln w="9525" cap="flat" cmpd="sng">
            <a:solidFill>
              <a:srgbClr val="FF0000"/>
            </a:solidFill>
            <a:prstDash val="solid"/>
            <a:miter/>
            <a:headEnd type="none" w="med" len="med"/>
            <a:tailEnd type="none" w="med" len="med"/>
          </a:ln>
        </p:spPr>
        <p:txBody>
          <a:bodyPr wrap="none" anchor="t" anchorCtr="0">
            <a:spAutoFit/>
          </a:bodyPr>
          <a:p>
            <a:r>
              <a:rPr lang="zh-CN" altLang="en-US" dirty="0">
                <a:latin typeface="Times New Roman" panose="02020603050405020304" pitchFamily="18" charset="0"/>
                <a:ea typeface="宋体" panose="02010600030101010101" pitchFamily="2" charset="-122"/>
              </a:rPr>
              <a:t>算符优先分析方法：</a:t>
            </a:r>
            <a:endParaRPr lang="en-US" altLang="zh-CN" dirty="0">
              <a:latin typeface="Times New Roman" panose="02020603050405020304" pitchFamily="18" charset="0"/>
              <a:ea typeface="宋体" panose="02010600030101010101" pitchFamily="2" charset="-122"/>
            </a:endParaRPr>
          </a:p>
          <a:p>
            <a:r>
              <a:rPr lang="zh-CN" altLang="en-US" dirty="0">
                <a:solidFill>
                  <a:srgbClr val="FF0000"/>
                </a:solidFill>
                <a:latin typeface="Times New Roman" panose="02020603050405020304" pitchFamily="18" charset="0"/>
                <a:ea typeface="宋体" panose="02010600030101010101" pitchFamily="2" charset="-122"/>
              </a:rPr>
              <a:t>找最左素短语</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189444" name="矩形 6"/>
          <p:cNvSpPr/>
          <p:nvPr/>
        </p:nvSpPr>
        <p:spPr>
          <a:xfrm>
            <a:off x="3998913" y="4892675"/>
            <a:ext cx="2087562" cy="1570038"/>
          </a:xfrm>
          <a:prstGeom prst="rect">
            <a:avLst/>
          </a:prstGeom>
          <a:noFill/>
          <a:ln w="9525" cap="flat" cmpd="sng">
            <a:solidFill>
              <a:srgbClr val="FF0000"/>
            </a:solidFill>
            <a:prstDash val="solid"/>
            <a:miter/>
            <a:headEnd type="none" w="med" len="med"/>
            <a:tailEnd type="none" w="med" len="med"/>
          </a:ln>
        </p:spPr>
        <p:txBody>
          <a:bodyPr anchor="t" anchorCtr="0">
            <a:spAutoFit/>
          </a:bodyPr>
          <a:p>
            <a:r>
              <a:rPr lang="en-US" altLang="zh-CN" dirty="0">
                <a:latin typeface="Times New Roman" panose="02020603050405020304" pitchFamily="18" charset="0"/>
                <a:ea typeface="宋体" panose="02010600030101010101" pitchFamily="2" charset="-122"/>
              </a:rPr>
              <a:t>LR</a:t>
            </a:r>
            <a:r>
              <a:rPr lang="zh-CN" altLang="en-US" dirty="0">
                <a:latin typeface="Times New Roman" panose="02020603050405020304" pitchFamily="18" charset="0"/>
                <a:ea typeface="宋体" panose="02010600030101010101" pitchFamily="2" charset="-122"/>
              </a:rPr>
              <a:t>分析：</a:t>
            </a:r>
            <a:endParaRPr lang="en-US" altLang="zh-CN" dirty="0">
              <a:latin typeface="Times New Roman" panose="02020603050405020304" pitchFamily="18" charset="0"/>
              <a:ea typeface="宋体" panose="02010600030101010101" pitchFamily="2" charset="-122"/>
            </a:endParaRPr>
          </a:p>
          <a:p>
            <a:r>
              <a:rPr lang="en-US" altLang="zh-CN" dirty="0">
                <a:solidFill>
                  <a:srgbClr val="FF0000"/>
                </a:solidFill>
                <a:latin typeface="Times New Roman" panose="02020603050405020304" pitchFamily="18" charset="0"/>
                <a:ea typeface="宋体" panose="02010600030101010101" pitchFamily="2" charset="-122"/>
              </a:rPr>
              <a:t>-LR(0)</a:t>
            </a:r>
            <a:endParaRPr lang="en-US" altLang="zh-CN" dirty="0">
              <a:solidFill>
                <a:srgbClr val="FF0000"/>
              </a:solidFill>
              <a:latin typeface="Times New Roman" panose="02020603050405020304" pitchFamily="18" charset="0"/>
              <a:ea typeface="宋体" panose="02010600030101010101" pitchFamily="2" charset="-122"/>
            </a:endParaRPr>
          </a:p>
          <a:p>
            <a:r>
              <a:rPr lang="en-US" altLang="zh-CN" dirty="0">
                <a:solidFill>
                  <a:srgbClr val="FF0000"/>
                </a:solidFill>
                <a:latin typeface="Times New Roman" panose="02020603050405020304" pitchFamily="18" charset="0"/>
                <a:ea typeface="宋体" panose="02010600030101010101" pitchFamily="2" charset="-122"/>
              </a:rPr>
              <a:t>-SLR(1)</a:t>
            </a:r>
            <a:endParaRPr lang="en-US" altLang="zh-CN" dirty="0">
              <a:solidFill>
                <a:srgbClr val="FF0000"/>
              </a:solidFill>
              <a:latin typeface="Times New Roman" panose="02020603050405020304" pitchFamily="18" charset="0"/>
              <a:ea typeface="宋体" panose="02010600030101010101" pitchFamily="2" charset="-122"/>
            </a:endParaRPr>
          </a:p>
          <a:p>
            <a:r>
              <a:rPr lang="zh-CN" altLang="en-US" dirty="0">
                <a:solidFill>
                  <a:srgbClr val="FF0000"/>
                </a:solidFill>
                <a:latin typeface="Times New Roman" panose="02020603050405020304" pitchFamily="18" charset="0"/>
                <a:ea typeface="宋体" panose="02010600030101010101" pitchFamily="2" charset="-122"/>
              </a:rPr>
              <a:t>找句柄</a:t>
            </a:r>
            <a:endParaRPr lang="zh-CN" altLang="en-US" dirty="0">
              <a:solidFill>
                <a:srgbClr val="FF0000"/>
              </a:solidFill>
              <a:latin typeface="Times New Roman" panose="02020603050405020304" pitchFamily="18" charset="0"/>
              <a:ea typeface="宋体" panose="02010600030101010101" pitchFamily="2" charset="-122"/>
            </a:endParaRPr>
          </a:p>
        </p:txBody>
      </p:sp>
      <p:cxnSp>
        <p:nvCxnSpPr>
          <p:cNvPr id="189445" name="直接箭头连接符 8"/>
          <p:cNvCxnSpPr>
            <a:stCxn id="189441" idx="3"/>
            <a:endCxn id="189442" idx="1"/>
          </p:cNvCxnSpPr>
          <p:nvPr/>
        </p:nvCxnSpPr>
        <p:spPr>
          <a:xfrm flipV="1">
            <a:off x="2970213" y="1920875"/>
            <a:ext cx="919162" cy="1762125"/>
          </a:xfrm>
          <a:prstGeom prst="straightConnector1">
            <a:avLst/>
          </a:prstGeom>
          <a:ln w="9525" cap="flat" cmpd="sng">
            <a:solidFill>
              <a:schemeClr val="tx1"/>
            </a:solidFill>
            <a:prstDash val="solid"/>
            <a:round/>
            <a:headEnd type="none" w="med" len="med"/>
            <a:tailEnd type="arrow" w="med" len="med"/>
          </a:ln>
        </p:spPr>
      </p:cxnSp>
      <p:cxnSp>
        <p:nvCxnSpPr>
          <p:cNvPr id="189446" name="直接箭头连接符 10"/>
          <p:cNvCxnSpPr>
            <a:stCxn id="189441" idx="3"/>
            <a:endCxn id="189444" idx="1"/>
          </p:cNvCxnSpPr>
          <p:nvPr/>
        </p:nvCxnSpPr>
        <p:spPr>
          <a:xfrm>
            <a:off x="2970213" y="3683000"/>
            <a:ext cx="1028700" cy="1993900"/>
          </a:xfrm>
          <a:prstGeom prst="straightConnector1">
            <a:avLst/>
          </a:prstGeom>
          <a:ln w="9525" cap="flat" cmpd="sng">
            <a:solidFill>
              <a:schemeClr val="tx1"/>
            </a:solidFill>
            <a:prstDash val="solid"/>
            <a:round/>
            <a:headEnd type="none" w="med" len="med"/>
            <a:tailEnd type="arrow" w="med" len="med"/>
          </a:ln>
        </p:spPr>
      </p:cxnSp>
      <p:cxnSp>
        <p:nvCxnSpPr>
          <p:cNvPr id="189447" name="直接箭头连接符 12"/>
          <p:cNvCxnSpPr>
            <a:stCxn id="189441" idx="3"/>
            <a:endCxn id="189443" idx="1"/>
          </p:cNvCxnSpPr>
          <p:nvPr/>
        </p:nvCxnSpPr>
        <p:spPr>
          <a:xfrm flipV="1">
            <a:off x="2970213" y="3529013"/>
            <a:ext cx="887412" cy="153987"/>
          </a:xfrm>
          <a:prstGeom prst="straightConnector1">
            <a:avLst/>
          </a:prstGeom>
          <a:ln w="9525" cap="flat" cmpd="sng">
            <a:solidFill>
              <a:schemeClr val="tx1"/>
            </a:solidFill>
            <a:prstDash val="solid"/>
            <a:round/>
            <a:headEnd type="none" w="med" len="med"/>
            <a:tailEnd type="arrow" w="med" len="med"/>
          </a:ln>
        </p:spPr>
      </p:cxn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89" name="Rectangle 3"/>
          <p:cNvSpPr>
            <a:spLocks noGrp="1"/>
          </p:cNvSpPr>
          <p:nvPr>
            <p:ph idx="1"/>
          </p:nvPr>
        </p:nvSpPr>
        <p:spPr>
          <a:xfrm>
            <a:off x="428625" y="685800"/>
            <a:ext cx="8172450" cy="5715000"/>
          </a:xfrm>
          <a:ln>
            <a:solidFill>
              <a:srgbClr val="000099"/>
            </a:solidFill>
            <a:miter/>
          </a:ln>
        </p:spPr>
        <p:txBody>
          <a:bodyPr vert="horz" wrap="square" lIns="91440" tIns="45720" rIns="91440" bIns="45720" anchor="t" anchorCtr="0"/>
          <a:p>
            <a:pPr eaLnBrk="1" hangingPunct="1"/>
            <a:r>
              <a:rPr lang="en-US" altLang="zh-CN" dirty="0"/>
              <a:t>LR(0)</a:t>
            </a:r>
            <a:r>
              <a:rPr lang="zh-CN" altLang="en-US" dirty="0"/>
              <a:t>文法</a:t>
            </a:r>
            <a:endParaRPr lang="zh-CN" altLang="en-US" dirty="0"/>
          </a:p>
          <a:p>
            <a:pPr eaLnBrk="1" hangingPunct="1">
              <a:buNone/>
            </a:pPr>
            <a:r>
              <a:rPr lang="zh-CN" altLang="en-US" dirty="0"/>
              <a:t>   </a:t>
            </a:r>
            <a:r>
              <a:rPr lang="zh-CN" altLang="en-US" dirty="0">
                <a:solidFill>
                  <a:srgbClr val="000099"/>
                </a:solidFill>
              </a:rPr>
              <a:t>假如一个文法</a:t>
            </a:r>
            <a:r>
              <a:rPr lang="en-US" altLang="zh-CN" dirty="0">
                <a:solidFill>
                  <a:srgbClr val="000099"/>
                </a:solidFill>
              </a:rPr>
              <a:t>G</a:t>
            </a:r>
            <a:r>
              <a:rPr lang="zh-CN" altLang="en-US" dirty="0">
                <a:solidFill>
                  <a:srgbClr val="000099"/>
                </a:solidFill>
              </a:rPr>
              <a:t>的拓广文法</a:t>
            </a:r>
            <a:r>
              <a:rPr lang="en-US" altLang="zh-CN" dirty="0">
                <a:solidFill>
                  <a:srgbClr val="000099"/>
                </a:solidFill>
              </a:rPr>
              <a:t>G’</a:t>
            </a:r>
            <a:r>
              <a:rPr lang="zh-CN" altLang="en-US" dirty="0">
                <a:solidFill>
                  <a:srgbClr val="000099"/>
                </a:solidFill>
              </a:rPr>
              <a:t>的活前缀识别自动机中的</a:t>
            </a:r>
            <a:r>
              <a:rPr lang="zh-CN" altLang="en-US" b="1" u="sng" dirty="0">
                <a:solidFill>
                  <a:srgbClr val="FF0000"/>
                </a:solidFill>
              </a:rPr>
              <a:t>每个状态</a:t>
            </a:r>
            <a:r>
              <a:rPr lang="en-US" altLang="zh-CN" dirty="0">
                <a:solidFill>
                  <a:srgbClr val="000099"/>
                </a:solidFill>
              </a:rPr>
              <a:t>(</a:t>
            </a:r>
            <a:r>
              <a:rPr lang="zh-CN" altLang="en-US" dirty="0">
                <a:solidFill>
                  <a:srgbClr val="000099"/>
                </a:solidFill>
              </a:rPr>
              <a:t>项目集</a:t>
            </a:r>
            <a:r>
              <a:rPr lang="en-US" altLang="zh-CN" dirty="0">
                <a:solidFill>
                  <a:srgbClr val="000099"/>
                </a:solidFill>
              </a:rPr>
              <a:t>)</a:t>
            </a:r>
            <a:r>
              <a:rPr lang="zh-CN" altLang="en-US" dirty="0">
                <a:solidFill>
                  <a:srgbClr val="000099"/>
                </a:solidFill>
              </a:rPr>
              <a:t>不存在下述情况：</a:t>
            </a:r>
            <a:endParaRPr lang="zh-CN" altLang="en-US" dirty="0">
              <a:solidFill>
                <a:srgbClr val="000099"/>
              </a:solidFill>
            </a:endParaRPr>
          </a:p>
          <a:p>
            <a:pPr eaLnBrk="1" hangingPunct="1">
              <a:buNone/>
            </a:pPr>
            <a:r>
              <a:rPr lang="zh-CN" altLang="en-US" dirty="0">
                <a:solidFill>
                  <a:srgbClr val="000099"/>
                </a:solidFill>
              </a:rPr>
              <a:t>         </a:t>
            </a:r>
            <a:r>
              <a:rPr lang="en-US" altLang="zh-CN" dirty="0">
                <a:solidFill>
                  <a:srgbClr val="000099"/>
                </a:solidFill>
              </a:rPr>
              <a:t>(1) </a:t>
            </a:r>
            <a:r>
              <a:rPr lang="zh-CN" altLang="en-US" dirty="0">
                <a:solidFill>
                  <a:srgbClr val="000099"/>
                </a:solidFill>
              </a:rPr>
              <a:t>既含移进项目又含规约项目；</a:t>
            </a:r>
            <a:endParaRPr lang="zh-CN" altLang="en-US" dirty="0">
              <a:solidFill>
                <a:srgbClr val="000099"/>
              </a:solidFill>
            </a:endParaRPr>
          </a:p>
          <a:p>
            <a:pPr eaLnBrk="1" hangingPunct="1">
              <a:buNone/>
            </a:pPr>
            <a:r>
              <a:rPr lang="zh-CN" altLang="en-US" dirty="0">
                <a:solidFill>
                  <a:srgbClr val="000099"/>
                </a:solidFill>
              </a:rPr>
              <a:t>         </a:t>
            </a:r>
            <a:r>
              <a:rPr lang="en-US" altLang="zh-CN" dirty="0">
                <a:solidFill>
                  <a:srgbClr val="000099"/>
                </a:solidFill>
              </a:rPr>
              <a:t>(2) </a:t>
            </a:r>
            <a:r>
              <a:rPr lang="zh-CN" altLang="en-US" dirty="0">
                <a:solidFill>
                  <a:srgbClr val="000099"/>
                </a:solidFill>
              </a:rPr>
              <a:t>或者含有多个规约项目，</a:t>
            </a:r>
            <a:endParaRPr lang="zh-CN" altLang="en-US" dirty="0">
              <a:solidFill>
                <a:srgbClr val="000099"/>
              </a:solidFill>
            </a:endParaRPr>
          </a:p>
          <a:p>
            <a:pPr eaLnBrk="1" hangingPunct="1">
              <a:buNone/>
            </a:pPr>
            <a:r>
              <a:rPr lang="zh-CN" altLang="en-US" dirty="0">
                <a:solidFill>
                  <a:srgbClr val="000099"/>
                </a:solidFill>
              </a:rPr>
              <a:t>    则称</a:t>
            </a:r>
            <a:r>
              <a:rPr lang="en-US" altLang="zh-CN" dirty="0">
                <a:solidFill>
                  <a:srgbClr val="000099"/>
                </a:solidFill>
              </a:rPr>
              <a:t>G</a:t>
            </a:r>
            <a:r>
              <a:rPr lang="zh-CN" altLang="en-US" dirty="0">
                <a:solidFill>
                  <a:srgbClr val="000099"/>
                </a:solidFill>
              </a:rPr>
              <a:t>是一个</a:t>
            </a:r>
            <a:r>
              <a:rPr lang="en-US" altLang="zh-CN" dirty="0">
                <a:solidFill>
                  <a:srgbClr val="000099"/>
                </a:solidFill>
              </a:rPr>
              <a:t>LR(0)</a:t>
            </a:r>
            <a:r>
              <a:rPr lang="zh-CN" altLang="en-US" dirty="0">
                <a:solidFill>
                  <a:srgbClr val="000099"/>
                </a:solidFill>
              </a:rPr>
              <a:t>文法。</a:t>
            </a:r>
            <a:endParaRPr lang="zh-CN" altLang="en-US" dirty="0">
              <a:solidFill>
                <a:srgbClr val="000099"/>
              </a:solidFill>
            </a:endParaRPr>
          </a:p>
          <a:p>
            <a:pPr eaLnBrk="1" hangingPunct="1">
              <a:buNone/>
            </a:pPr>
            <a:endParaRPr lang="zh-CN" altLang="en-US" dirty="0">
              <a:solidFill>
                <a:srgbClr val="000099"/>
              </a:solidFill>
            </a:endParaRPr>
          </a:p>
          <a:p>
            <a:pPr eaLnBrk="1" hangingPunct="1"/>
            <a:r>
              <a:rPr lang="zh-CN" altLang="en-US" dirty="0">
                <a:solidFill>
                  <a:srgbClr val="800000"/>
                </a:solidFill>
              </a:rPr>
              <a:t>即：</a:t>
            </a:r>
            <a:r>
              <a:rPr lang="en-US" altLang="zh-CN" dirty="0">
                <a:solidFill>
                  <a:srgbClr val="800000"/>
                </a:solidFill>
              </a:rPr>
              <a:t>LR(0)</a:t>
            </a:r>
            <a:r>
              <a:rPr lang="zh-CN" altLang="en-US" dirty="0">
                <a:solidFill>
                  <a:srgbClr val="800000"/>
                </a:solidFill>
              </a:rPr>
              <a:t>文法规范族的</a:t>
            </a:r>
            <a:r>
              <a:rPr lang="zh-CN" altLang="en-US" dirty="0">
                <a:solidFill>
                  <a:srgbClr val="FF0000"/>
                </a:solidFill>
              </a:rPr>
              <a:t>每一个项目集</a:t>
            </a:r>
            <a:r>
              <a:rPr lang="zh-CN" altLang="en-US" dirty="0">
                <a:solidFill>
                  <a:srgbClr val="800000"/>
                </a:solidFill>
              </a:rPr>
              <a:t>不包含任何冲突项目。</a:t>
            </a:r>
            <a:endParaRPr lang="zh-CN" altLang="en-US" dirty="0">
              <a:solidFill>
                <a:srgbClr val="800000"/>
              </a:solidFill>
            </a:endParaRPr>
          </a:p>
        </p:txBody>
      </p:sp>
      <p:sp>
        <p:nvSpPr>
          <p:cNvPr id="3" name="矩形 2"/>
          <p:cNvSpPr/>
          <p:nvPr/>
        </p:nvSpPr>
        <p:spPr>
          <a:xfrm>
            <a:off x="6588125" y="5876925"/>
            <a:ext cx="1724025" cy="461963"/>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看项目集！</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7" name="Rectangle 2"/>
          <p:cNvSpPr>
            <a:spLocks noGrp="1"/>
          </p:cNvSpPr>
          <p:nvPr>
            <p:ph type="title"/>
          </p:nvPr>
        </p:nvSpPr>
        <p:spPr>
          <a:xfrm>
            <a:off x="685800" y="228600"/>
            <a:ext cx="7772400" cy="762000"/>
          </a:xfrm>
        </p:spPr>
        <p:txBody>
          <a:bodyPr vert="horz" wrap="square" lIns="91440" tIns="45720" rIns="91440" bIns="45720" anchor="ctr" anchorCtr="0"/>
          <a:p>
            <a:r>
              <a:rPr lang="en-US" altLang="zh-CN" sz="3200" u="sng" dirty="0">
                <a:solidFill>
                  <a:srgbClr val="FF0000"/>
                </a:solidFill>
              </a:rPr>
              <a:t>5.3.3 SLR</a:t>
            </a:r>
            <a:r>
              <a:rPr lang="zh-CN" altLang="en-US" sz="3200" u="sng" dirty="0">
                <a:solidFill>
                  <a:srgbClr val="FF0000"/>
                </a:solidFill>
              </a:rPr>
              <a:t>分析表的构造（</a:t>
            </a:r>
            <a:r>
              <a:rPr lang="en-US" altLang="zh-CN" sz="3200" u="sng" dirty="0">
                <a:solidFill>
                  <a:srgbClr val="FF0000"/>
                </a:solidFill>
              </a:rPr>
              <a:t>1</a:t>
            </a:r>
            <a:r>
              <a:rPr lang="zh-CN" altLang="en-US" sz="3200" u="sng" dirty="0">
                <a:solidFill>
                  <a:srgbClr val="FF0000"/>
                </a:solidFill>
              </a:rPr>
              <a:t>）</a:t>
            </a:r>
            <a:endParaRPr lang="zh-CN" altLang="en-US" sz="3200" u="sng" dirty="0">
              <a:solidFill>
                <a:srgbClr val="FF0000"/>
              </a:solidFill>
            </a:endParaRPr>
          </a:p>
        </p:txBody>
      </p:sp>
      <p:sp>
        <p:nvSpPr>
          <p:cNvPr id="193538" name="Rectangle 3"/>
          <p:cNvSpPr>
            <a:spLocks noGrp="1"/>
          </p:cNvSpPr>
          <p:nvPr>
            <p:ph idx="1"/>
          </p:nvPr>
        </p:nvSpPr>
        <p:spPr>
          <a:xfrm>
            <a:off x="685800" y="1143000"/>
            <a:ext cx="7772400" cy="4953000"/>
          </a:xfrm>
          <a:ln>
            <a:solidFill>
              <a:srgbClr val="000099"/>
            </a:solidFill>
            <a:miter/>
          </a:ln>
        </p:spPr>
        <p:txBody>
          <a:bodyPr vert="horz" wrap="square" lIns="91440" tIns="45720" rIns="91440" bIns="45720" anchor="t" anchorCtr="0"/>
          <a:p>
            <a:pPr>
              <a:lnSpc>
                <a:spcPct val="90000"/>
              </a:lnSpc>
            </a:pPr>
            <a:r>
              <a:rPr lang="zh-CN" altLang="en-US" dirty="0"/>
              <a:t>冲突的问题：</a:t>
            </a:r>
            <a:endParaRPr lang="zh-CN" altLang="en-US" dirty="0"/>
          </a:p>
          <a:p>
            <a:pPr>
              <a:lnSpc>
                <a:spcPct val="90000"/>
              </a:lnSpc>
              <a:buNone/>
            </a:pPr>
            <a:r>
              <a:rPr lang="zh-CN" altLang="en-US" dirty="0"/>
              <a:t>    </a:t>
            </a:r>
            <a:r>
              <a:rPr lang="zh-CN" altLang="en-US" dirty="0">
                <a:solidFill>
                  <a:srgbClr val="000099"/>
                </a:solidFill>
              </a:rPr>
              <a:t>假定一个</a:t>
            </a:r>
            <a:r>
              <a:rPr lang="en-US" altLang="zh-CN" dirty="0">
                <a:solidFill>
                  <a:srgbClr val="000099"/>
                </a:solidFill>
              </a:rPr>
              <a:t>LR(0)</a:t>
            </a:r>
            <a:r>
              <a:rPr lang="zh-CN" altLang="en-US" dirty="0">
                <a:solidFill>
                  <a:srgbClr val="000099"/>
                </a:solidFill>
              </a:rPr>
              <a:t>规范族中含有如下项目集</a:t>
            </a:r>
            <a:endParaRPr lang="zh-CN" altLang="en-US" dirty="0">
              <a:solidFill>
                <a:srgbClr val="000099"/>
              </a:solidFill>
            </a:endParaRPr>
          </a:p>
          <a:p>
            <a:pPr>
              <a:lnSpc>
                <a:spcPct val="90000"/>
              </a:lnSpc>
              <a:buNone/>
            </a:pPr>
            <a:r>
              <a:rPr lang="zh-CN" altLang="en-US" dirty="0">
                <a:solidFill>
                  <a:srgbClr val="000099"/>
                </a:solidFill>
              </a:rPr>
              <a:t>     </a:t>
            </a:r>
            <a:r>
              <a:rPr lang="en-US" altLang="zh-CN" dirty="0">
                <a:solidFill>
                  <a:srgbClr val="000099"/>
                </a:solidFill>
              </a:rPr>
              <a:t>I={X→</a:t>
            </a:r>
            <a:r>
              <a:rPr lang="en-US" altLang="zh-CN" dirty="0">
                <a:solidFill>
                  <a:srgbClr val="000099"/>
                </a:solidFill>
                <a:ea typeface="MingLiU" pitchFamily="49" charset="-120"/>
                <a:sym typeface="Symbol" panose="05050102010706020507" pitchFamily="18" charset="2"/>
              </a:rPr>
              <a:t></a:t>
            </a:r>
            <a:r>
              <a:rPr lang="en-US" altLang="zh-CN" dirty="0">
                <a:solidFill>
                  <a:srgbClr val="000099"/>
                </a:solidFill>
                <a:sym typeface="Symbol" panose="05050102010706020507" pitchFamily="18" charset="2"/>
              </a:rPr>
              <a:t>·b</a:t>
            </a:r>
            <a:r>
              <a:rPr lang="en-US" altLang="zh-CN" dirty="0">
                <a:solidFill>
                  <a:srgbClr val="000099"/>
                </a:solidFill>
                <a:ea typeface="MingLiU" pitchFamily="49" charset="-120"/>
                <a:sym typeface="Symbol" panose="05050102010706020507" pitchFamily="18" charset="2"/>
              </a:rPr>
              <a:t></a:t>
            </a:r>
            <a:r>
              <a:rPr lang="zh-CN" altLang="en-US" dirty="0">
                <a:solidFill>
                  <a:srgbClr val="000099"/>
                </a:solidFill>
                <a:sym typeface="Symbol" panose="05050102010706020507" pitchFamily="18" charset="2"/>
              </a:rPr>
              <a:t>，</a:t>
            </a:r>
            <a:r>
              <a:rPr lang="en-US" altLang="zh-CN" dirty="0">
                <a:solidFill>
                  <a:srgbClr val="000099"/>
                </a:solidFill>
                <a:sym typeface="Symbol" panose="05050102010706020507" pitchFamily="18" charset="2"/>
              </a:rPr>
              <a:t>A </a:t>
            </a:r>
            <a:r>
              <a:rPr lang="en-US" altLang="zh-CN" dirty="0">
                <a:solidFill>
                  <a:srgbClr val="000099"/>
                </a:solidFill>
              </a:rPr>
              <a:t>→ </a:t>
            </a:r>
            <a:r>
              <a:rPr lang="en-US" altLang="zh-CN" dirty="0">
                <a:solidFill>
                  <a:srgbClr val="000099"/>
                </a:solidFill>
                <a:ea typeface="MingLiU" pitchFamily="49" charset="-120"/>
                <a:sym typeface="Symbol" panose="05050102010706020507" pitchFamily="18" charset="2"/>
              </a:rPr>
              <a:t></a:t>
            </a:r>
            <a:r>
              <a:rPr lang="en-US" altLang="zh-CN" dirty="0">
                <a:solidFill>
                  <a:srgbClr val="000099"/>
                </a:solidFill>
                <a:sym typeface="Symbol" panose="05050102010706020507" pitchFamily="18" charset="2"/>
              </a:rPr>
              <a:t>·</a:t>
            </a:r>
            <a:r>
              <a:rPr lang="zh-CN" altLang="en-US" dirty="0">
                <a:solidFill>
                  <a:srgbClr val="000099"/>
                </a:solidFill>
                <a:sym typeface="Symbol" panose="05050102010706020507" pitchFamily="18" charset="2"/>
              </a:rPr>
              <a:t>， </a:t>
            </a:r>
            <a:r>
              <a:rPr lang="en-US" altLang="zh-CN" dirty="0">
                <a:solidFill>
                  <a:srgbClr val="000099"/>
                </a:solidFill>
                <a:sym typeface="Symbol" panose="05050102010706020507" pitchFamily="18" charset="2"/>
              </a:rPr>
              <a:t>B</a:t>
            </a:r>
            <a:r>
              <a:rPr lang="en-US" altLang="zh-CN" dirty="0">
                <a:solidFill>
                  <a:srgbClr val="000099"/>
                </a:solidFill>
              </a:rPr>
              <a:t>→ </a:t>
            </a:r>
            <a:r>
              <a:rPr lang="en-US" altLang="zh-CN" dirty="0">
                <a:solidFill>
                  <a:srgbClr val="000099"/>
                </a:solidFill>
                <a:ea typeface="MingLiU" pitchFamily="49" charset="-120"/>
                <a:sym typeface="Symbol" panose="05050102010706020507" pitchFamily="18" charset="2"/>
              </a:rPr>
              <a:t></a:t>
            </a:r>
            <a:r>
              <a:rPr lang="en-US" altLang="zh-CN" dirty="0">
                <a:solidFill>
                  <a:srgbClr val="000099"/>
                </a:solidFill>
                <a:sym typeface="Symbol" panose="05050102010706020507" pitchFamily="18" charset="2"/>
              </a:rPr>
              <a:t>·</a:t>
            </a:r>
            <a:r>
              <a:rPr lang="en-US" altLang="zh-CN" dirty="0">
                <a:solidFill>
                  <a:srgbClr val="000099"/>
                </a:solidFill>
              </a:rPr>
              <a:t> }</a:t>
            </a:r>
            <a:endParaRPr lang="en-US" altLang="zh-CN" dirty="0">
              <a:solidFill>
                <a:srgbClr val="000099"/>
              </a:solidFill>
            </a:endParaRPr>
          </a:p>
          <a:p>
            <a:pPr>
              <a:lnSpc>
                <a:spcPct val="90000"/>
              </a:lnSpc>
              <a:buNone/>
            </a:pPr>
            <a:r>
              <a:rPr lang="en-US" altLang="zh-CN" dirty="0">
                <a:solidFill>
                  <a:srgbClr val="000099"/>
                </a:solidFill>
              </a:rPr>
              <a:t>    </a:t>
            </a:r>
            <a:r>
              <a:rPr lang="zh-CN" altLang="en-US" dirty="0">
                <a:solidFill>
                  <a:srgbClr val="000099"/>
                </a:solidFill>
              </a:rPr>
              <a:t>问题</a:t>
            </a:r>
            <a:r>
              <a:rPr lang="en-US" altLang="zh-CN" dirty="0">
                <a:solidFill>
                  <a:srgbClr val="000099"/>
                </a:solidFill>
              </a:rPr>
              <a:t>1</a:t>
            </a:r>
            <a:r>
              <a:rPr lang="zh-CN" altLang="en-US" dirty="0">
                <a:solidFill>
                  <a:srgbClr val="000099"/>
                </a:solidFill>
              </a:rPr>
              <a:t>：移进还是规约？</a:t>
            </a:r>
            <a:endParaRPr lang="zh-CN" altLang="en-US" dirty="0">
              <a:solidFill>
                <a:srgbClr val="000099"/>
              </a:solidFill>
            </a:endParaRPr>
          </a:p>
          <a:p>
            <a:pPr>
              <a:lnSpc>
                <a:spcPct val="90000"/>
              </a:lnSpc>
              <a:buNone/>
            </a:pPr>
            <a:r>
              <a:rPr lang="zh-CN" altLang="en-US" dirty="0">
                <a:solidFill>
                  <a:srgbClr val="000099"/>
                </a:solidFill>
              </a:rPr>
              <a:t>    问题</a:t>
            </a:r>
            <a:r>
              <a:rPr lang="en-US" altLang="zh-CN" dirty="0">
                <a:solidFill>
                  <a:srgbClr val="000099"/>
                </a:solidFill>
              </a:rPr>
              <a:t>2</a:t>
            </a:r>
            <a:r>
              <a:rPr lang="zh-CN" altLang="en-US" dirty="0">
                <a:solidFill>
                  <a:srgbClr val="000099"/>
                </a:solidFill>
              </a:rPr>
              <a:t>：规约成</a:t>
            </a:r>
            <a:r>
              <a:rPr lang="en-US" altLang="zh-CN" dirty="0">
                <a:solidFill>
                  <a:srgbClr val="000099"/>
                </a:solidFill>
              </a:rPr>
              <a:t>A</a:t>
            </a:r>
            <a:r>
              <a:rPr lang="zh-CN" altLang="en-US" dirty="0">
                <a:solidFill>
                  <a:srgbClr val="000099"/>
                </a:solidFill>
              </a:rPr>
              <a:t>还是</a:t>
            </a:r>
            <a:r>
              <a:rPr lang="en-US" altLang="zh-CN" dirty="0">
                <a:solidFill>
                  <a:srgbClr val="000099"/>
                </a:solidFill>
              </a:rPr>
              <a:t>B?</a:t>
            </a:r>
            <a:endParaRPr lang="en-US" altLang="zh-CN" dirty="0">
              <a:solidFill>
                <a:srgbClr val="000099"/>
              </a:solidFill>
            </a:endParaRPr>
          </a:p>
          <a:p>
            <a:pPr>
              <a:lnSpc>
                <a:spcPct val="90000"/>
              </a:lnSpc>
              <a:buNone/>
            </a:pPr>
            <a:endParaRPr lang="en-US" altLang="zh-CN" dirty="0">
              <a:solidFill>
                <a:srgbClr val="000099"/>
              </a:solidFill>
            </a:endParaRPr>
          </a:p>
          <a:p>
            <a:pPr>
              <a:lnSpc>
                <a:spcPct val="90000"/>
              </a:lnSpc>
            </a:pPr>
            <a:r>
              <a:rPr lang="zh-CN" altLang="en-US" dirty="0"/>
              <a:t>措施的前提</a:t>
            </a:r>
            <a:endParaRPr lang="zh-CN" altLang="en-US" dirty="0"/>
          </a:p>
          <a:p>
            <a:pPr>
              <a:lnSpc>
                <a:spcPct val="90000"/>
              </a:lnSpc>
              <a:buNone/>
            </a:pPr>
            <a:r>
              <a:rPr lang="zh-CN" altLang="en-US" dirty="0"/>
              <a:t>    </a:t>
            </a:r>
            <a:r>
              <a:rPr lang="zh-CN" altLang="en-US" dirty="0">
                <a:solidFill>
                  <a:srgbClr val="000099"/>
                </a:solidFill>
              </a:rPr>
              <a:t>（</a:t>
            </a:r>
            <a:r>
              <a:rPr lang="en-US" altLang="zh-CN" dirty="0">
                <a:solidFill>
                  <a:srgbClr val="000099"/>
                </a:solidFill>
              </a:rPr>
              <a:t>1</a:t>
            </a:r>
            <a:r>
              <a:rPr lang="zh-CN" altLang="en-US" dirty="0">
                <a:solidFill>
                  <a:srgbClr val="000099"/>
                </a:solidFill>
              </a:rPr>
              <a:t>）</a:t>
            </a:r>
            <a:r>
              <a:rPr lang="en-US" altLang="zh-CN" dirty="0">
                <a:solidFill>
                  <a:srgbClr val="000099"/>
                </a:solidFill>
              </a:rPr>
              <a:t>b</a:t>
            </a:r>
            <a:r>
              <a:rPr lang="en-US" altLang="zh-CN" dirty="0">
                <a:solidFill>
                  <a:srgbClr val="000099"/>
                </a:solidFill>
                <a:ea typeface="MingLiU" pitchFamily="49" charset="-120"/>
                <a:sym typeface="Symbol" panose="05050102010706020507" pitchFamily="18" charset="2"/>
              </a:rPr>
              <a:t></a:t>
            </a:r>
            <a:r>
              <a:rPr lang="en-US" altLang="zh-CN" dirty="0">
                <a:solidFill>
                  <a:srgbClr val="000099"/>
                </a:solidFill>
              </a:rPr>
              <a:t> follow(A)  &amp;  b</a:t>
            </a:r>
            <a:r>
              <a:rPr lang="en-US" altLang="zh-CN" dirty="0">
                <a:solidFill>
                  <a:srgbClr val="000099"/>
                </a:solidFill>
                <a:ea typeface="MingLiU" pitchFamily="49" charset="-120"/>
                <a:sym typeface="Symbol" panose="05050102010706020507" pitchFamily="18" charset="2"/>
              </a:rPr>
              <a:t></a:t>
            </a:r>
            <a:r>
              <a:rPr lang="en-US" altLang="zh-CN" dirty="0">
                <a:solidFill>
                  <a:srgbClr val="000099"/>
                </a:solidFill>
              </a:rPr>
              <a:t> follow(B)</a:t>
            </a:r>
            <a:endParaRPr lang="en-US" altLang="zh-CN" dirty="0">
              <a:solidFill>
                <a:srgbClr val="000099"/>
              </a:solidFill>
            </a:endParaRPr>
          </a:p>
          <a:p>
            <a:pPr>
              <a:lnSpc>
                <a:spcPct val="90000"/>
              </a:lnSpc>
              <a:buNone/>
            </a:pPr>
            <a:r>
              <a:rPr lang="en-US" altLang="zh-CN" dirty="0">
                <a:solidFill>
                  <a:srgbClr val="000099"/>
                </a:solidFill>
              </a:rPr>
              <a:t>    </a:t>
            </a:r>
            <a:r>
              <a:rPr lang="zh-CN" altLang="en-US" dirty="0">
                <a:solidFill>
                  <a:srgbClr val="000099"/>
                </a:solidFill>
              </a:rPr>
              <a:t>（</a:t>
            </a:r>
            <a:r>
              <a:rPr lang="en-US" altLang="zh-CN" dirty="0">
                <a:solidFill>
                  <a:srgbClr val="000099"/>
                </a:solidFill>
              </a:rPr>
              <a:t>2</a:t>
            </a:r>
            <a:r>
              <a:rPr lang="zh-CN" altLang="en-US" dirty="0">
                <a:solidFill>
                  <a:srgbClr val="000099"/>
                </a:solidFill>
              </a:rPr>
              <a:t>） </a:t>
            </a:r>
            <a:r>
              <a:rPr lang="en-US" altLang="zh-CN" dirty="0">
                <a:solidFill>
                  <a:srgbClr val="000099"/>
                </a:solidFill>
              </a:rPr>
              <a:t>follow(A) ∩ follow(B)</a:t>
            </a:r>
            <a:r>
              <a:rPr lang="zh-CN" altLang="en-US" dirty="0">
                <a:solidFill>
                  <a:srgbClr val="000099"/>
                </a:solidFill>
              </a:rPr>
              <a:t>＝</a:t>
            </a:r>
            <a:r>
              <a:rPr lang="zh-CN" altLang="en-US" dirty="0">
                <a:solidFill>
                  <a:srgbClr val="000099"/>
                </a:solidFill>
                <a:ea typeface="MingLiU" pitchFamily="49" charset="-120"/>
                <a:sym typeface="Symbol" panose="05050102010706020507" pitchFamily="18" charset="2"/>
              </a:rPr>
              <a:t></a:t>
            </a:r>
            <a:r>
              <a:rPr lang="zh-CN" altLang="en-US" dirty="0">
                <a:solidFill>
                  <a:srgbClr val="000099"/>
                </a:solidFill>
              </a:rPr>
              <a:t> </a:t>
            </a:r>
            <a:endParaRPr lang="zh-CN" altLang="en-US" dirty="0">
              <a:solidFill>
                <a:srgbClr val="000099"/>
              </a:solidFill>
            </a:endParaRPr>
          </a:p>
        </p:txBody>
      </p:sp>
      <p:sp>
        <p:nvSpPr>
          <p:cNvPr id="2" name="矩形 1"/>
          <p:cNvSpPr/>
          <p:nvPr/>
        </p:nvSpPr>
        <p:spPr>
          <a:xfrm>
            <a:off x="2987675" y="3887788"/>
            <a:ext cx="5416550" cy="460375"/>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看一个状态内的项目集，是否产生冲突</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5" name="Text Box 3"/>
          <p:cNvSpPr txBox="1"/>
          <p:nvPr/>
        </p:nvSpPr>
        <p:spPr>
          <a:xfrm>
            <a:off x="457200" y="685800"/>
            <a:ext cx="8001000" cy="2074863"/>
          </a:xfrm>
          <a:prstGeom prst="rect">
            <a:avLst/>
          </a:prstGeom>
          <a:noFill/>
          <a:ln w="9525">
            <a:noFill/>
          </a:ln>
        </p:spPr>
        <p:txBody>
          <a:bodyPr anchor="t" anchorCtr="0">
            <a:spAutoFit/>
          </a:bodyPr>
          <a:p>
            <a:pPr>
              <a:spcBef>
                <a:spcPct val="50000"/>
              </a:spcBef>
            </a:pPr>
            <a:r>
              <a:rPr lang="en-US" altLang="zh-CN" sz="3200" b="1" dirty="0">
                <a:solidFill>
                  <a:srgbClr val="FF5050"/>
                </a:solidFill>
                <a:latin typeface="Times New Roman" panose="02020603050405020304" pitchFamily="18" charset="0"/>
                <a:ea typeface="宋体" panose="02010600030101010101" pitchFamily="2" charset="-122"/>
              </a:rPr>
              <a:t>SLR(1)</a:t>
            </a:r>
            <a:r>
              <a:rPr lang="zh-CN" altLang="en-US" sz="3200" b="1" dirty="0">
                <a:solidFill>
                  <a:srgbClr val="FF5050"/>
                </a:solidFill>
                <a:latin typeface="Times New Roman" panose="02020603050405020304" pitchFamily="18" charset="0"/>
                <a:ea typeface="宋体" panose="02010600030101010101" pitchFamily="2" charset="-122"/>
              </a:rPr>
              <a:t>分析表的构造方法思想</a:t>
            </a:r>
            <a:endParaRPr lang="zh-CN" altLang="en-US" sz="3200" b="1" dirty="0">
              <a:solidFill>
                <a:srgbClr val="FF5050"/>
              </a:solidFill>
              <a:latin typeface="Times New Roman" panose="02020603050405020304" pitchFamily="18" charset="0"/>
              <a:ea typeface="宋体" panose="02010600030101010101" pitchFamily="2" charset="-122"/>
            </a:endParaRPr>
          </a:p>
          <a:p>
            <a:pPr>
              <a:spcBef>
                <a:spcPct val="50000"/>
              </a:spcBef>
            </a:pPr>
            <a:r>
              <a:rPr lang="zh-CN" altLang="en-US" sz="2800" b="1" dirty="0">
                <a:latin typeface="Times New Roman" panose="02020603050405020304" pitchFamily="18" charset="0"/>
                <a:ea typeface="宋体" panose="02010600030101010101" pitchFamily="2" charset="-122"/>
              </a:rPr>
              <a:t>        在构造</a:t>
            </a:r>
            <a:r>
              <a:rPr lang="en-US" altLang="zh-CN" sz="2800" b="1" dirty="0">
                <a:latin typeface="Times New Roman" panose="02020603050405020304" pitchFamily="18" charset="0"/>
                <a:ea typeface="宋体" panose="02010600030101010101" pitchFamily="2" charset="-122"/>
              </a:rPr>
              <a:t>SLR(1)</a:t>
            </a:r>
            <a:r>
              <a:rPr lang="zh-CN" altLang="en-US" sz="2800" b="1" dirty="0">
                <a:latin typeface="Times New Roman" panose="02020603050405020304" pitchFamily="18" charset="0"/>
                <a:ea typeface="宋体" panose="02010600030101010101" pitchFamily="2" charset="-122"/>
              </a:rPr>
              <a:t>分析表时，根据不同的向前看符号，将</a:t>
            </a:r>
            <a:r>
              <a:rPr lang="en-US" altLang="zh-CN" sz="2800" b="1" dirty="0">
                <a:latin typeface="Times New Roman" panose="02020603050405020304" pitchFamily="18" charset="0"/>
                <a:ea typeface="宋体" panose="02010600030101010101" pitchFamily="2" charset="-122"/>
              </a:rPr>
              <a:t>S</a:t>
            </a:r>
            <a:r>
              <a:rPr lang="en-US" altLang="zh-CN" sz="2800" b="1" baseline="-25000" dirty="0">
                <a:latin typeface="Times New Roman" panose="02020603050405020304" pitchFamily="18" charset="0"/>
                <a:ea typeface="宋体" panose="02010600030101010101" pitchFamily="2" charset="-122"/>
              </a:rPr>
              <a:t>i</a:t>
            </a:r>
            <a:r>
              <a:rPr lang="zh-CN" altLang="en-US" sz="2800" b="1" dirty="0">
                <a:latin typeface="Times New Roman" panose="02020603050405020304" pitchFamily="18" charset="0"/>
                <a:ea typeface="宋体" panose="02010600030101010101" pitchFamily="2" charset="-122"/>
              </a:rPr>
              <a:t>中的各项目所对应的动作加以区分，从而即可使冲突动作得到解决。</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09" name="Text Box 2"/>
          <p:cNvSpPr txBox="1"/>
          <p:nvPr/>
        </p:nvSpPr>
        <p:spPr>
          <a:xfrm>
            <a:off x="457200" y="533400"/>
            <a:ext cx="8001000" cy="3082925"/>
          </a:xfrm>
          <a:prstGeom prst="rect">
            <a:avLst/>
          </a:prstGeom>
          <a:noFill/>
          <a:ln w="9525">
            <a:noFill/>
          </a:ln>
        </p:spPr>
        <p:txBody>
          <a:bodyPr anchor="t" anchorCtr="0">
            <a:spAutoFit/>
          </a:bodyPr>
          <a:p>
            <a:pPr algn="just">
              <a:spcBef>
                <a:spcPct val="50000"/>
              </a:spcBef>
            </a:pP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假定一个</a:t>
            </a:r>
            <a:r>
              <a:rPr lang="en-US" altLang="zh-CN" sz="2800" b="1" dirty="0">
                <a:latin typeface="Times New Roman" panose="02020603050405020304" pitchFamily="18" charset="0"/>
                <a:ea typeface="宋体" panose="02010600030101010101" pitchFamily="2" charset="-122"/>
              </a:rPr>
              <a:t>LR(0)</a:t>
            </a:r>
            <a:r>
              <a:rPr lang="zh-CN" altLang="en-US" sz="2800" b="1" dirty="0">
                <a:latin typeface="Times New Roman" panose="02020603050405020304" pitchFamily="18" charset="0"/>
                <a:ea typeface="宋体" panose="02010600030101010101" pitchFamily="2" charset="-122"/>
              </a:rPr>
              <a:t>规范族中含有如下的项目集（状态）</a:t>
            </a:r>
            <a:r>
              <a:rPr lang="en-US" altLang="zh-CN" sz="2800" b="1" dirty="0">
                <a:latin typeface="Times New Roman" panose="02020603050405020304" pitchFamily="18" charset="0"/>
                <a:ea typeface="宋体" panose="02010600030101010101" pitchFamily="2" charset="-122"/>
              </a:rPr>
              <a:t>S</a:t>
            </a:r>
            <a:r>
              <a:rPr lang="en-US" altLang="zh-CN" sz="2800" b="1" baseline="-25000" dirty="0">
                <a:latin typeface="Times New Roman" panose="02020603050405020304" pitchFamily="18" charset="0"/>
                <a:ea typeface="宋体" panose="02010600030101010101" pitchFamily="2" charset="-122"/>
              </a:rPr>
              <a:t>i</a:t>
            </a:r>
            <a:r>
              <a:rPr lang="en-US" altLang="zh-CN" sz="2800" b="1" dirty="0">
                <a:latin typeface="Times New Roman" panose="02020603050405020304" pitchFamily="18" charset="0"/>
                <a:ea typeface="宋体" panose="02010600030101010101" pitchFamily="2" charset="-122"/>
              </a:rPr>
              <a:t> </a:t>
            </a:r>
            <a:endParaRPr lang="en-US" altLang="zh-CN" sz="2800" b="1" dirty="0">
              <a:latin typeface="Times New Roman" panose="02020603050405020304" pitchFamily="18" charset="0"/>
              <a:ea typeface="宋体" panose="02010600030101010101" pitchFamily="2" charset="-122"/>
            </a:endParaRPr>
          </a:p>
          <a:p>
            <a:pPr algn="just">
              <a:spcBef>
                <a:spcPct val="50000"/>
              </a:spcBef>
            </a:pPr>
            <a:r>
              <a:rPr lang="en-US" altLang="zh-CN" sz="2800" b="1" dirty="0">
                <a:latin typeface="Times New Roman" panose="02020603050405020304" pitchFamily="18" charset="0"/>
                <a:ea typeface="宋体" panose="02010600030101010101" pitchFamily="2" charset="-122"/>
              </a:rPr>
              <a:t>      S</a:t>
            </a:r>
            <a:r>
              <a:rPr lang="en-US" altLang="zh-CN" sz="2800" b="1" baseline="-25000" dirty="0">
                <a:latin typeface="Times New Roman" panose="02020603050405020304" pitchFamily="18" charset="0"/>
                <a:ea typeface="宋体" panose="02010600030101010101" pitchFamily="2" charset="-122"/>
              </a:rPr>
              <a:t>i</a:t>
            </a:r>
            <a:r>
              <a:rPr lang="en-US" altLang="zh-CN" sz="2800" b="1" dirty="0">
                <a:latin typeface="Times New Roman" panose="02020603050405020304" pitchFamily="18" charset="0"/>
                <a:ea typeface="宋体" panose="02010600030101010101" pitchFamily="2" charset="-122"/>
              </a:rPr>
              <a:t>={ X→</a:t>
            </a:r>
            <a:r>
              <a:rPr lang="en-US" altLang="zh-CN" sz="2800" b="1" dirty="0">
                <a:latin typeface="Times New Roman" panose="02020603050405020304" pitchFamily="18" charset="0"/>
                <a:ea typeface="宋体" panose="02010600030101010101" pitchFamily="2" charset="-122"/>
                <a:sym typeface="Symbol" panose="05050102010706020507" pitchFamily="18" charset="2"/>
              </a:rPr>
              <a:t> </a:t>
            </a:r>
            <a:r>
              <a:rPr lang="en-US" altLang="zh-CN" sz="2800" b="1" dirty="0">
                <a:latin typeface="Times New Roman" panose="02020603050405020304" pitchFamily="18" charset="0"/>
                <a:ea typeface="宋体" panose="02010600030101010101" pitchFamily="2" charset="-122"/>
              </a:rPr>
              <a:t>· bβ, A → </a:t>
            </a:r>
            <a:r>
              <a:rPr lang="en-US" altLang="zh-CN" sz="2800" b="1" dirty="0">
                <a:latin typeface="Times New Roman" panose="02020603050405020304" pitchFamily="18" charset="0"/>
                <a:ea typeface="宋体" panose="02010600030101010101" pitchFamily="2" charset="-122"/>
                <a:sym typeface="Symbol" panose="05050102010706020507" pitchFamily="18" charset="2"/>
              </a:rPr>
              <a:t> </a:t>
            </a:r>
            <a:r>
              <a:rPr lang="en-US" altLang="zh-CN" sz="2800" b="1" dirty="0">
                <a:latin typeface="Times New Roman" panose="02020603050405020304" pitchFamily="18" charset="0"/>
                <a:ea typeface="宋体" panose="02010600030101010101" pitchFamily="2" charset="-122"/>
              </a:rPr>
              <a:t>· , B→δ· }</a:t>
            </a:r>
            <a:endParaRPr lang="en-US" altLang="zh-CN" sz="2800" b="1" dirty="0">
              <a:latin typeface="Times New Roman" panose="02020603050405020304" pitchFamily="18" charset="0"/>
              <a:ea typeface="宋体" panose="02010600030101010101" pitchFamily="2" charset="-122"/>
            </a:endParaRPr>
          </a:p>
          <a:p>
            <a:pPr>
              <a:spcBef>
                <a:spcPct val="50000"/>
              </a:spcBef>
            </a:pPr>
            <a:r>
              <a:rPr lang="en-US" altLang="zh-CN" sz="2800" b="1" dirty="0">
                <a:latin typeface="Times New Roman" panose="02020603050405020304" pitchFamily="18" charset="0"/>
                <a:ea typeface="宋体" panose="02010600030101010101" pitchFamily="2" charset="-122"/>
                <a:sym typeface="Symbol" panose="05050102010706020507" pitchFamily="18" charset="2"/>
              </a:rPr>
              <a:t>      </a:t>
            </a:r>
            <a:r>
              <a:rPr lang="zh-CN" altLang="en-US" sz="2800" b="1" dirty="0">
                <a:latin typeface="Times New Roman" panose="02020603050405020304" pitchFamily="18" charset="0"/>
                <a:ea typeface="宋体" panose="02010600030101010101" pitchFamily="2" charset="-122"/>
                <a:sym typeface="Symbol" panose="05050102010706020507" pitchFamily="18" charset="2"/>
              </a:rPr>
              <a:t>也就是在该项目集中含有移进</a:t>
            </a:r>
            <a:r>
              <a:rPr lang="en-US" altLang="zh-CN" sz="2800" b="1" dirty="0">
                <a:latin typeface="Times New Roman" panose="02020603050405020304" pitchFamily="18" charset="0"/>
                <a:ea typeface="宋体" panose="02010600030101010101" pitchFamily="2" charset="-122"/>
                <a:sym typeface="Symbol" panose="05050102010706020507" pitchFamily="18" charset="2"/>
              </a:rPr>
              <a:t>-</a:t>
            </a:r>
            <a:r>
              <a:rPr lang="zh-CN" altLang="en-US" sz="2800" b="1" dirty="0">
                <a:latin typeface="Times New Roman" panose="02020603050405020304" pitchFamily="18" charset="0"/>
                <a:ea typeface="宋体" panose="02010600030101010101" pitchFamily="2" charset="-122"/>
                <a:sym typeface="Symbol" panose="05050102010706020507" pitchFamily="18" charset="2"/>
              </a:rPr>
              <a:t>归约冲突和归约</a:t>
            </a:r>
            <a:r>
              <a:rPr lang="en-US" altLang="zh-CN" sz="2800" b="1" dirty="0">
                <a:latin typeface="Times New Roman" panose="02020603050405020304" pitchFamily="18" charset="0"/>
                <a:ea typeface="宋体" panose="02010600030101010101" pitchFamily="2" charset="-122"/>
                <a:sym typeface="Symbol" panose="05050102010706020507" pitchFamily="18" charset="2"/>
              </a:rPr>
              <a:t>-</a:t>
            </a:r>
            <a:r>
              <a:rPr lang="zh-CN" altLang="en-US" sz="2800" b="1" dirty="0">
                <a:latin typeface="Times New Roman" panose="02020603050405020304" pitchFamily="18" charset="0"/>
                <a:ea typeface="宋体" panose="02010600030101010101" pitchFamily="2" charset="-122"/>
                <a:sym typeface="Symbol" panose="05050102010706020507" pitchFamily="18" charset="2"/>
              </a:rPr>
              <a:t>归约冲突。其中</a:t>
            </a:r>
            <a:r>
              <a:rPr lang="en-US" altLang="zh-CN" sz="2800" b="1" dirty="0">
                <a:latin typeface="Times New Roman" panose="02020603050405020304" pitchFamily="18" charset="0"/>
                <a:ea typeface="宋体" panose="02010600030101010101" pitchFamily="2" charset="-122"/>
                <a:sym typeface="Symbol" panose="05050102010706020507" pitchFamily="18" charset="2"/>
              </a:rPr>
              <a:t>,β,  ,δ</a:t>
            </a:r>
            <a:r>
              <a:rPr lang="zh-CN" altLang="en-US" sz="2800" b="1" dirty="0">
                <a:latin typeface="Times New Roman" panose="02020603050405020304" pitchFamily="18" charset="0"/>
                <a:ea typeface="宋体" panose="02010600030101010101" pitchFamily="2" charset="-122"/>
                <a:sym typeface="Symbol" panose="05050102010706020507" pitchFamily="18" charset="2"/>
              </a:rPr>
              <a:t>为文法符号串，</a:t>
            </a:r>
            <a:r>
              <a:rPr lang="en-US" altLang="zh-CN" sz="2800" b="1" dirty="0">
                <a:latin typeface="Times New Roman" panose="02020603050405020304" pitchFamily="18" charset="0"/>
                <a:ea typeface="宋体" panose="02010600030101010101" pitchFamily="2" charset="-122"/>
                <a:sym typeface="Symbol" panose="05050102010706020507" pitchFamily="18" charset="2"/>
              </a:rPr>
              <a:t>b</a:t>
            </a:r>
            <a:r>
              <a:rPr lang="zh-CN" altLang="en-US" sz="2800" b="1" dirty="0">
                <a:latin typeface="Times New Roman" panose="02020603050405020304" pitchFamily="18" charset="0"/>
                <a:ea typeface="宋体" panose="02010600030101010101" pitchFamily="2" charset="-122"/>
                <a:sym typeface="Symbol" panose="05050102010706020507" pitchFamily="18" charset="2"/>
              </a:rPr>
              <a:t>为终结符。</a:t>
            </a:r>
            <a:r>
              <a:rPr lang="zh-CN" altLang="en-US" sz="2800" b="1" dirty="0">
                <a:solidFill>
                  <a:srgbClr val="FF5050"/>
                </a:solidFill>
                <a:latin typeface="Times New Roman" panose="02020603050405020304" pitchFamily="18" charset="0"/>
                <a:ea typeface="宋体" panose="02010600030101010101" pitchFamily="2" charset="-122"/>
                <a:sym typeface="Symbol" panose="05050102010706020507" pitchFamily="18" charset="2"/>
              </a:rPr>
              <a:t>方法如下：</a:t>
            </a:r>
            <a:endParaRPr lang="zh-CN" altLang="en-US" sz="2800" b="1" dirty="0">
              <a:solidFill>
                <a:srgbClr val="FF5050"/>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196610" name="Text Box 3"/>
          <p:cNvSpPr txBox="1"/>
          <p:nvPr/>
        </p:nvSpPr>
        <p:spPr>
          <a:xfrm>
            <a:off x="685800" y="3886200"/>
            <a:ext cx="7239000" cy="2655888"/>
          </a:xfrm>
          <a:prstGeom prst="rect">
            <a:avLst/>
          </a:prstGeom>
          <a:noFill/>
          <a:ln w="9525">
            <a:noFill/>
          </a:ln>
        </p:spPr>
        <p:txBody>
          <a:bodyPr anchor="t" anchorCtr="0">
            <a:spAutoFit/>
          </a:bodyPr>
          <a:p>
            <a:pPr>
              <a:spcBef>
                <a:spcPct val="50000"/>
              </a:spcBef>
            </a:pP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对于归约项目</a:t>
            </a:r>
            <a:r>
              <a:rPr lang="en-US" altLang="zh-CN" sz="2800" b="1" dirty="0">
                <a:latin typeface="Times New Roman" panose="02020603050405020304" pitchFamily="18" charset="0"/>
                <a:ea typeface="宋体" panose="02010600030101010101" pitchFamily="2" charset="-122"/>
                <a:sym typeface="Symbol" panose="05050102010706020507" pitchFamily="18" charset="2"/>
              </a:rPr>
              <a:t>A  · </a:t>
            </a:r>
            <a:r>
              <a:rPr lang="zh-CN" altLang="en-US" sz="2800" b="1" dirty="0">
                <a:latin typeface="Times New Roman" panose="02020603050405020304" pitchFamily="18" charset="0"/>
                <a:ea typeface="宋体" panose="02010600030101010101" pitchFamily="2" charset="-122"/>
                <a:sym typeface="Symbol" panose="05050102010706020507" pitchFamily="18" charset="2"/>
              </a:rPr>
              <a:t>，</a:t>
            </a:r>
            <a:r>
              <a:rPr lang="en-US" altLang="zh-CN" sz="2800" b="1" dirty="0">
                <a:latin typeface="Times New Roman" panose="02020603050405020304" pitchFamily="18" charset="0"/>
                <a:ea typeface="宋体" panose="02010600030101010101" pitchFamily="2" charset="-122"/>
                <a:sym typeface="Symbol" panose="05050102010706020507" pitchFamily="18" charset="2"/>
              </a:rPr>
              <a:t>B  </a:t>
            </a:r>
            <a:r>
              <a:rPr lang="en-US" altLang="zh-CN" sz="2800" b="1" dirty="0">
                <a:latin typeface="Times New Roman" panose="02020603050405020304" pitchFamily="18" charset="0"/>
                <a:ea typeface="宋体" panose="02010600030101010101" pitchFamily="2" charset="-122"/>
              </a:rPr>
              <a:t>δ</a:t>
            </a:r>
            <a:r>
              <a:rPr lang="en-US" altLang="zh-CN" sz="2800" b="1" dirty="0">
                <a:latin typeface="Times New Roman" panose="02020603050405020304" pitchFamily="18" charset="0"/>
                <a:ea typeface="宋体" panose="02010600030101010101" pitchFamily="2" charset="-122"/>
                <a:sym typeface="Symbol" panose="05050102010706020507" pitchFamily="18" charset="2"/>
              </a:rPr>
              <a:t> </a:t>
            </a: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分别求</a:t>
            </a:r>
            <a:r>
              <a:rPr lang="en-US" altLang="zh-CN" sz="2800" b="1" dirty="0">
                <a:latin typeface="Times New Roman" panose="02020603050405020304" pitchFamily="18" charset="0"/>
                <a:ea typeface="宋体" panose="02010600030101010101" pitchFamily="2" charset="-122"/>
              </a:rPr>
              <a:t>Follow(A)</a:t>
            </a:r>
            <a:r>
              <a:rPr lang="zh-CN" altLang="en-US" sz="2800" b="1" dirty="0">
                <a:latin typeface="Times New Roman" panose="02020603050405020304" pitchFamily="18" charset="0"/>
                <a:ea typeface="宋体" panose="02010600030101010101" pitchFamily="2" charset="-122"/>
              </a:rPr>
              <a:t>和</a:t>
            </a:r>
            <a:r>
              <a:rPr lang="en-US" altLang="zh-CN" sz="2800" b="1" dirty="0">
                <a:latin typeface="Times New Roman" panose="02020603050405020304" pitchFamily="18" charset="0"/>
                <a:ea typeface="宋体" panose="02010600030101010101" pitchFamily="2" charset="-122"/>
              </a:rPr>
              <a:t>Follow(B )</a:t>
            </a:r>
            <a:r>
              <a:rPr lang="zh-CN" altLang="en-US" sz="2800" b="1" dirty="0">
                <a:latin typeface="Times New Roman" panose="02020603050405020304" pitchFamily="18" charset="0"/>
                <a:ea typeface="宋体" panose="02010600030101010101" pitchFamily="2" charset="-122"/>
              </a:rPr>
              <a:t>，</a:t>
            </a:r>
            <a:endParaRPr lang="zh-CN" altLang="en-US" sz="2800" b="1" dirty="0">
              <a:latin typeface="Times New Roman" panose="02020603050405020304" pitchFamily="18" charset="0"/>
              <a:ea typeface="宋体" panose="02010600030101010101" pitchFamily="2" charset="-122"/>
            </a:endParaRPr>
          </a:p>
          <a:p>
            <a:pPr>
              <a:spcBef>
                <a:spcPct val="50000"/>
              </a:spcBef>
            </a:pPr>
            <a:r>
              <a:rPr lang="en-US" altLang="zh-CN" sz="2800" b="1" dirty="0">
                <a:latin typeface="Times New Roman" panose="02020603050405020304" pitchFamily="18" charset="0"/>
                <a:ea typeface="宋体" panose="02010600030101010101" pitchFamily="2" charset="-122"/>
              </a:rPr>
              <a:t>Follow(A)</a:t>
            </a:r>
            <a:r>
              <a:rPr lang="zh-CN" altLang="en-US" sz="2800" b="1" dirty="0">
                <a:latin typeface="Times New Roman" panose="02020603050405020304" pitchFamily="18" charset="0"/>
                <a:ea typeface="宋体" panose="02010600030101010101" pitchFamily="2" charset="-122"/>
              </a:rPr>
              <a:t>是所有句型中出现在紧接</a:t>
            </a:r>
            <a:r>
              <a:rPr lang="en-US" altLang="zh-CN" sz="2800" b="1" dirty="0">
                <a:latin typeface="Times New Roman" panose="02020603050405020304" pitchFamily="18" charset="0"/>
                <a:ea typeface="宋体" panose="02010600030101010101" pitchFamily="2" charset="-122"/>
              </a:rPr>
              <a:t>A</a:t>
            </a:r>
            <a:r>
              <a:rPr lang="zh-CN" altLang="en-US" sz="2800" b="1" dirty="0">
                <a:latin typeface="Times New Roman" panose="02020603050405020304" pitchFamily="18" charset="0"/>
                <a:ea typeface="宋体" panose="02010600030101010101" pitchFamily="2" charset="-122"/>
              </a:rPr>
              <a:t>之后的终结符或“</a:t>
            </a:r>
            <a:r>
              <a:rPr lang="en-US" altLang="zh-CN" sz="2800" b="1" dirty="0">
                <a:latin typeface="Times New Roman" panose="02020603050405020304" pitchFamily="18" charset="0"/>
                <a:ea typeface="宋体" panose="02010600030101010101" pitchFamily="2" charset="-122"/>
              </a:rPr>
              <a:t>#”</a:t>
            </a:r>
            <a:r>
              <a:rPr lang="zh-CN" altLang="en-US" sz="2800" b="1" dirty="0">
                <a:latin typeface="Times New Roman" panose="02020603050405020304" pitchFamily="18" charset="0"/>
                <a:ea typeface="宋体" panose="02010600030101010101" pitchFamily="2" charset="-122"/>
              </a:rPr>
              <a:t>。 </a:t>
            </a:r>
            <a:endParaRPr lang="zh-CN" altLang="en-US" sz="2800" b="1" dirty="0">
              <a:latin typeface="Times New Roman" panose="02020603050405020304" pitchFamily="18" charset="0"/>
              <a:ea typeface="宋体" panose="02010600030101010101" pitchFamily="2" charset="-122"/>
            </a:endParaRPr>
          </a:p>
          <a:p>
            <a:pPr>
              <a:spcBef>
                <a:spcPct val="50000"/>
              </a:spcBef>
            </a:pPr>
            <a:r>
              <a:rPr lang="zh-CN" altLang="en-US" sz="2800" b="1" dirty="0">
                <a:latin typeface="Times New Roman" panose="02020603050405020304" pitchFamily="18" charset="0"/>
                <a:ea typeface="宋体" panose="02010600030101010101" pitchFamily="2" charset="-122"/>
              </a:rPr>
              <a:t>如果满足如下条件：</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Rectangle 2"/>
          <p:cNvSpPr>
            <a:spLocks noGrp="1"/>
          </p:cNvSpPr>
          <p:nvPr>
            <p:ph type="title"/>
          </p:nvPr>
        </p:nvSpPr>
        <p:spPr/>
        <p:txBody>
          <a:bodyPr vert="horz" wrap="square" lIns="91440" tIns="45720" rIns="91440" bIns="45720" anchor="ctr" anchorCtr="0"/>
          <a:p>
            <a:pPr eaLnBrk="1" hangingPunct="1"/>
            <a:r>
              <a:rPr lang="zh-CN" altLang="en-US" sz="3200" dirty="0"/>
              <a:t>自下而上分析的关键问题：</a:t>
            </a:r>
            <a:br>
              <a:rPr lang="zh-CN" altLang="en-US" sz="3200" dirty="0"/>
            </a:br>
            <a:r>
              <a:rPr lang="zh-CN" altLang="en-US" sz="3200" dirty="0"/>
              <a:t>如何确定可归约串？</a:t>
            </a:r>
            <a:endParaRPr lang="zh-CN" altLang="en-US" sz="3200" dirty="0"/>
          </a:p>
        </p:txBody>
      </p:sp>
      <p:sp>
        <p:nvSpPr>
          <p:cNvPr id="12291" name="Rectangle 3"/>
          <p:cNvSpPr>
            <a:spLocks noGrp="1"/>
          </p:cNvSpPr>
          <p:nvPr>
            <p:ph idx="1"/>
          </p:nvPr>
        </p:nvSpPr>
        <p:spPr>
          <a:xfrm>
            <a:off x="685800" y="1892300"/>
            <a:ext cx="7772400" cy="4419600"/>
          </a:xfrm>
        </p:spPr>
        <p:txBody>
          <a:bodyPr vert="horz" wrap="square" lIns="91440" tIns="45720" rIns="91440" bIns="45720" anchor="t" anchorCtr="0"/>
          <a:p>
            <a:pPr eaLnBrk="1" hangingPunct="1"/>
            <a:r>
              <a:rPr lang="zh-CN" altLang="en-US" sz="2800" dirty="0">
                <a:solidFill>
                  <a:srgbClr val="FF0000"/>
                </a:solidFill>
              </a:rPr>
              <a:t>我们需要精确定义什么是可规约串，在不同自下而上分析方法中，名称不同。</a:t>
            </a:r>
            <a:endParaRPr lang="zh-CN" altLang="en-US" sz="2800" dirty="0">
              <a:solidFill>
                <a:srgbClr val="FF0000"/>
              </a:solidFill>
            </a:endParaRPr>
          </a:p>
          <a:p>
            <a:pPr eaLnBrk="1" hangingPunct="1"/>
            <a:endParaRPr lang="zh-CN" altLang="en-US" sz="2800" dirty="0"/>
          </a:p>
          <a:p>
            <a:pPr eaLnBrk="1" hangingPunct="1"/>
            <a:r>
              <a:rPr lang="zh-CN" altLang="en-US" sz="2800" dirty="0"/>
              <a:t>规范规约：寻找句柄</a:t>
            </a:r>
            <a:endParaRPr lang="en-US" altLang="zh-CN" sz="2800" dirty="0"/>
          </a:p>
          <a:p>
            <a:pPr eaLnBrk="1" hangingPunct="1"/>
            <a:r>
              <a:rPr lang="zh-CN" altLang="en-US" sz="2800" dirty="0"/>
              <a:t>算符优先分析法：寻找最左素短语</a:t>
            </a:r>
            <a:endParaRPr lang="en-US" altLang="zh-CN" sz="2800" dirty="0"/>
          </a:p>
          <a:p>
            <a:pPr eaLnBrk="1" hangingPunct="1"/>
            <a:r>
              <a:rPr lang="en-US" altLang="zh-CN" sz="2800" dirty="0"/>
              <a:t>LR</a:t>
            </a:r>
            <a:r>
              <a:rPr lang="zh-CN" altLang="en-US" sz="2800" dirty="0"/>
              <a:t>分析：寻找句柄</a:t>
            </a:r>
            <a:endParaRPr lang="en-US" altLang="zh-CN" sz="2800" dirty="0"/>
          </a:p>
          <a:p>
            <a:pPr eaLnBrk="1" hangingPunct="1"/>
            <a:endParaRPr lang="en-US" altLang="zh-CN" sz="2800" dirty="0"/>
          </a:p>
          <a:p>
            <a:pPr eaLnBrk="1" hangingPunct="1"/>
            <a:r>
              <a:rPr lang="zh-CN" altLang="en-US" sz="2800" dirty="0">
                <a:solidFill>
                  <a:srgbClr val="FF0000"/>
                </a:solidFill>
              </a:rPr>
              <a:t>它们的共同点：至下而上，移进</a:t>
            </a:r>
            <a:r>
              <a:rPr lang="en-US" altLang="zh-CN" sz="2800" dirty="0">
                <a:solidFill>
                  <a:srgbClr val="FF0000"/>
                </a:solidFill>
              </a:rPr>
              <a:t>-</a:t>
            </a:r>
            <a:r>
              <a:rPr lang="zh-CN" altLang="en-US" sz="2800" dirty="0">
                <a:solidFill>
                  <a:srgbClr val="FF0000"/>
                </a:solidFill>
              </a:rPr>
              <a:t>规约，栈顶形成可规约串，立即规约，不是等到整个程序都输入了，再考虑规约。</a:t>
            </a:r>
            <a:endParaRPr lang="zh-CN" altLang="en-US" sz="2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291">
                                            <p:txEl>
                                              <p:charRg st="0" end="35"/>
                                            </p:txEl>
                                          </p:spTgt>
                                        </p:tgtEl>
                                        <p:attrNameLst>
                                          <p:attrName>style.visibility</p:attrName>
                                        </p:attrNameLst>
                                      </p:cBhvr>
                                      <p:to>
                                        <p:strVal val="visible"/>
                                      </p:to>
                                    </p:set>
                                    <p:animEffect transition="in" filter="wipe(down)">
                                      <p:cBhvr>
                                        <p:cTn id="7" dur="500"/>
                                        <p:tgtEl>
                                          <p:spTgt spid="12291">
                                            <p:txEl>
                                              <p:charRg st="0" end="3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291">
                                            <p:txEl>
                                              <p:charRg st="36" end="46"/>
                                            </p:txEl>
                                          </p:spTgt>
                                        </p:tgtEl>
                                        <p:attrNameLst>
                                          <p:attrName>style.visibility</p:attrName>
                                        </p:attrNameLst>
                                      </p:cBhvr>
                                      <p:to>
                                        <p:strVal val="visible"/>
                                      </p:to>
                                    </p:set>
                                    <p:animEffect transition="in" filter="blinds(horizontal)">
                                      <p:cBhvr>
                                        <p:cTn id="12" dur="500"/>
                                        <p:tgtEl>
                                          <p:spTgt spid="12291">
                                            <p:txEl>
                                              <p:charRg st="36" end="46"/>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2291">
                                            <p:txEl>
                                              <p:charRg st="46" end="62"/>
                                            </p:txEl>
                                          </p:spTgt>
                                        </p:tgtEl>
                                        <p:attrNameLst>
                                          <p:attrName>style.visibility</p:attrName>
                                        </p:attrNameLst>
                                      </p:cBhvr>
                                      <p:to>
                                        <p:strVal val="visible"/>
                                      </p:to>
                                    </p:set>
                                    <p:animEffect transition="in" filter="blinds(horizontal)">
                                      <p:cBhvr>
                                        <p:cTn id="15" dur="500"/>
                                        <p:tgtEl>
                                          <p:spTgt spid="12291">
                                            <p:txEl>
                                              <p:charRg st="46" end="6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291">
                                            <p:txEl>
                                              <p:charRg st="62" end="72"/>
                                            </p:txEl>
                                          </p:spTgt>
                                        </p:tgtEl>
                                        <p:attrNameLst>
                                          <p:attrName>style.visibility</p:attrName>
                                        </p:attrNameLst>
                                      </p:cBhvr>
                                      <p:to>
                                        <p:strVal val="visible"/>
                                      </p:to>
                                    </p:set>
                                    <p:animEffect transition="in" filter="blinds(horizontal)">
                                      <p:cBhvr>
                                        <p:cTn id="18" dur="500"/>
                                        <p:tgtEl>
                                          <p:spTgt spid="12291">
                                            <p:txEl>
                                              <p:charRg st="62" end="7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2291">
                                            <p:txEl>
                                              <p:charRg st="73" end="125"/>
                                            </p:txEl>
                                          </p:spTgt>
                                        </p:tgtEl>
                                        <p:attrNameLst>
                                          <p:attrName>style.visibility</p:attrName>
                                        </p:attrNameLst>
                                      </p:cBhvr>
                                      <p:to>
                                        <p:strVal val="visible"/>
                                      </p:to>
                                    </p:set>
                                    <p:animEffect transition="in" filter="blinds(horizontal)">
                                      <p:cBhvr>
                                        <p:cTn id="23" dur="500"/>
                                        <p:tgtEl>
                                          <p:spTgt spid="12291">
                                            <p:txEl>
                                              <p:charRg st="73" end="12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3" name="Text Box 2"/>
          <p:cNvSpPr txBox="1"/>
          <p:nvPr/>
        </p:nvSpPr>
        <p:spPr>
          <a:xfrm>
            <a:off x="609600" y="762000"/>
            <a:ext cx="8001000" cy="5006975"/>
          </a:xfrm>
          <a:prstGeom prst="rect">
            <a:avLst/>
          </a:prstGeom>
          <a:noFill/>
          <a:ln w="9525">
            <a:noFill/>
          </a:ln>
        </p:spPr>
        <p:txBody>
          <a:bodyPr anchor="t" anchorCtr="0">
            <a:spAutoFit/>
          </a:bodyPr>
          <a:p>
            <a:pPr algn="just">
              <a:spcBef>
                <a:spcPct val="50000"/>
              </a:spcBef>
            </a:pPr>
            <a:r>
              <a:rPr lang="en-US" altLang="zh-CN" sz="2800" b="1" dirty="0">
                <a:latin typeface="Times New Roman" panose="02020603050405020304" pitchFamily="18" charset="0"/>
                <a:ea typeface="宋体" panose="02010600030101010101" pitchFamily="2" charset="-122"/>
              </a:rPr>
              <a:t>FOLLOW(A)∩FOLLOW(B)</a:t>
            </a:r>
            <a:r>
              <a:rPr lang="zh-CN" altLang="en-US"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φ    FOLLOW(A)∩{b}</a:t>
            </a:r>
            <a:r>
              <a:rPr lang="zh-CN" altLang="en-US"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φ                           FOLLOW(B)∩{b}</a:t>
            </a:r>
            <a:r>
              <a:rPr lang="zh-CN" altLang="en-US"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φ</a:t>
            </a:r>
            <a:r>
              <a:rPr lang="en-US" altLang="zh-CN" sz="2800" dirty="0">
                <a:latin typeface="Times New Roman" panose="02020603050405020304" pitchFamily="18" charset="0"/>
                <a:ea typeface="宋体" panose="02010600030101010101" pitchFamily="2" charset="-122"/>
              </a:rPr>
              <a:t> </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那么，当在状态</a:t>
            </a:r>
            <a:r>
              <a:rPr lang="en-US" altLang="zh-CN" sz="2800" b="1" dirty="0">
                <a:latin typeface="Times New Roman" panose="02020603050405020304" pitchFamily="18" charset="0"/>
                <a:ea typeface="宋体" panose="02010600030101010101" pitchFamily="2" charset="-122"/>
              </a:rPr>
              <a:t>S</a:t>
            </a:r>
            <a:r>
              <a:rPr lang="en-US" altLang="zh-CN" sz="2800" b="1" baseline="-25000" dirty="0">
                <a:latin typeface="Times New Roman" panose="02020603050405020304" pitchFamily="18" charset="0"/>
                <a:ea typeface="宋体" panose="02010600030101010101" pitchFamily="2" charset="-122"/>
              </a:rPr>
              <a:t>i</a:t>
            </a:r>
            <a:r>
              <a:rPr lang="zh-CN" altLang="en-US" sz="2800" b="1" dirty="0">
                <a:latin typeface="Times New Roman" panose="02020603050405020304" pitchFamily="18" charset="0"/>
                <a:ea typeface="宋体" panose="02010600030101010101" pitchFamily="2" charset="-122"/>
              </a:rPr>
              <a:t>时面临某输入符号为</a:t>
            </a:r>
            <a:r>
              <a:rPr lang="en-US" altLang="zh-CN" sz="2800" b="1" dirty="0">
                <a:latin typeface="Times New Roman" panose="02020603050405020304" pitchFamily="18" charset="0"/>
                <a:ea typeface="宋体" panose="02010600030101010101" pitchFamily="2" charset="-122"/>
              </a:rPr>
              <a:t>a</a:t>
            </a:r>
            <a:r>
              <a:rPr lang="zh-CN" altLang="en-US" sz="2800" b="1" dirty="0">
                <a:latin typeface="Times New Roman" panose="02020603050405020304" pitchFamily="18" charset="0"/>
                <a:ea typeface="宋体" panose="02010600030101010101" pitchFamily="2" charset="-122"/>
              </a:rPr>
              <a:t>时，则构造分析表时用以下方法即可解决冲突动作。</a:t>
            </a:r>
            <a:endParaRPr lang="zh-CN" altLang="en-US" sz="2800" b="1" dirty="0">
              <a:latin typeface="Times New Roman" panose="02020603050405020304" pitchFamily="18" charset="0"/>
              <a:ea typeface="宋体" panose="02010600030101010101" pitchFamily="2" charset="-122"/>
            </a:endParaRPr>
          </a:p>
          <a:p>
            <a:pPr algn="just">
              <a:spcBef>
                <a:spcPct val="50000"/>
              </a:spcBef>
            </a:pPr>
            <a:r>
              <a:rPr lang="zh-CN" altLang="en-US" sz="2800" b="1" dirty="0">
                <a:latin typeface="Times New Roman" panose="02020603050405020304" pitchFamily="18" charset="0"/>
                <a:ea typeface="宋体" panose="02010600030101010101" pitchFamily="2" charset="-122"/>
              </a:rPr>
              <a:t> </a:t>
            </a:r>
            <a:r>
              <a:rPr lang="en-US" altLang="zh-CN" sz="2800" b="1" dirty="0">
                <a:latin typeface="Times New Roman" panose="02020603050405020304" pitchFamily="18" charset="0"/>
                <a:ea typeface="宋体" panose="02010600030101010101" pitchFamily="2" charset="-122"/>
              </a:rPr>
              <a:t>(1) </a:t>
            </a:r>
            <a:r>
              <a:rPr lang="zh-CN" altLang="en-US" sz="2800" b="1" dirty="0">
                <a:latin typeface="Times New Roman" panose="02020603050405020304" pitchFamily="18" charset="0"/>
                <a:ea typeface="宋体" panose="02010600030101010101" pitchFamily="2" charset="-122"/>
              </a:rPr>
              <a:t>若</a:t>
            </a:r>
            <a:r>
              <a:rPr lang="en-US" altLang="zh-CN" sz="2800" b="1" dirty="0">
                <a:latin typeface="Times New Roman" panose="02020603050405020304" pitchFamily="18" charset="0"/>
                <a:ea typeface="宋体" panose="02010600030101010101" pitchFamily="2" charset="-122"/>
              </a:rPr>
              <a:t>a=b</a:t>
            </a:r>
            <a:r>
              <a:rPr lang="zh-CN" altLang="en-US" sz="2800" b="1" dirty="0">
                <a:latin typeface="Times New Roman" panose="02020603050405020304" pitchFamily="18" charset="0"/>
                <a:ea typeface="宋体" panose="02010600030101010101" pitchFamily="2" charset="-122"/>
              </a:rPr>
              <a:t>，则移进。</a:t>
            </a:r>
            <a:endParaRPr lang="zh-CN" altLang="en-US" sz="2800" dirty="0">
              <a:latin typeface="Times New Roman" panose="02020603050405020304" pitchFamily="18" charset="0"/>
              <a:ea typeface="宋体" panose="02010600030101010101" pitchFamily="2" charset="-122"/>
            </a:endParaRPr>
          </a:p>
          <a:p>
            <a:pPr algn="just">
              <a:spcBef>
                <a:spcPct val="50000"/>
              </a:spcBef>
            </a:pPr>
            <a:r>
              <a:rPr lang="zh-CN" altLang="en-US" sz="2800" b="1" dirty="0">
                <a:latin typeface="Times New Roman" panose="02020603050405020304" pitchFamily="18" charset="0"/>
                <a:ea typeface="宋体" panose="02010600030101010101" pitchFamily="2" charset="-122"/>
              </a:rPr>
              <a:t>    </a:t>
            </a:r>
            <a:r>
              <a:rPr lang="en-US" altLang="zh-CN" sz="2800" b="1" dirty="0">
                <a:latin typeface="Times New Roman" panose="02020603050405020304" pitchFamily="18" charset="0"/>
                <a:ea typeface="宋体" panose="02010600030101010101" pitchFamily="2" charset="-122"/>
              </a:rPr>
              <a:t>(2) </a:t>
            </a:r>
            <a:r>
              <a:rPr lang="zh-CN" altLang="en-US" sz="2800" b="1" dirty="0">
                <a:latin typeface="Times New Roman" panose="02020603050405020304" pitchFamily="18" charset="0"/>
                <a:ea typeface="宋体" panose="02010600030101010101" pitchFamily="2" charset="-122"/>
              </a:rPr>
              <a:t>若</a:t>
            </a:r>
            <a:r>
              <a:rPr lang="en-US" altLang="zh-CN" sz="2800" b="1" dirty="0">
                <a:latin typeface="Times New Roman" panose="02020603050405020304" pitchFamily="18" charset="0"/>
                <a:ea typeface="宋体" panose="02010600030101010101" pitchFamily="2" charset="-122"/>
              </a:rPr>
              <a:t>a∈Follow(A),</a:t>
            </a:r>
            <a:r>
              <a:rPr lang="zh-CN" altLang="en-US" sz="2800" b="1" dirty="0">
                <a:latin typeface="Times New Roman" panose="02020603050405020304" pitchFamily="18" charset="0"/>
                <a:ea typeface="宋体" panose="02010600030101010101" pitchFamily="2" charset="-122"/>
              </a:rPr>
              <a:t>则用产生式</a:t>
            </a:r>
            <a:r>
              <a:rPr lang="en-US" altLang="zh-CN" sz="2800" b="1" dirty="0">
                <a:latin typeface="Times New Roman" panose="02020603050405020304" pitchFamily="18" charset="0"/>
                <a:ea typeface="宋体" panose="02010600030101010101" pitchFamily="2" charset="-122"/>
              </a:rPr>
              <a:t>A → </a:t>
            </a:r>
            <a:r>
              <a:rPr lang="en-US" altLang="zh-CN" sz="2800" b="1" dirty="0">
                <a:latin typeface="Times New Roman" panose="02020603050405020304" pitchFamily="18" charset="0"/>
                <a:ea typeface="宋体" panose="02010600030101010101" pitchFamily="2" charset="-122"/>
                <a:sym typeface="Symbol" panose="05050102010706020507" pitchFamily="18" charset="2"/>
              </a:rPr>
              <a:t> </a:t>
            </a:r>
            <a:r>
              <a:rPr lang="zh-CN" altLang="en-US" sz="2800" b="1" dirty="0">
                <a:latin typeface="Times New Roman" panose="02020603050405020304" pitchFamily="18" charset="0"/>
                <a:ea typeface="宋体" panose="02010600030101010101" pitchFamily="2" charset="-122"/>
              </a:rPr>
              <a:t>进行归约。</a:t>
            </a:r>
            <a:endParaRPr lang="zh-CN" altLang="en-US" sz="2800" dirty="0">
              <a:latin typeface="Times New Roman" panose="02020603050405020304" pitchFamily="18" charset="0"/>
              <a:ea typeface="宋体" panose="02010600030101010101" pitchFamily="2" charset="-122"/>
            </a:endParaRPr>
          </a:p>
          <a:p>
            <a:pPr algn="just">
              <a:spcBef>
                <a:spcPct val="50000"/>
              </a:spcBef>
            </a:pPr>
            <a:r>
              <a:rPr lang="zh-CN" altLang="en-US" sz="2800" b="1" dirty="0">
                <a:latin typeface="Times New Roman" panose="02020603050405020304" pitchFamily="18" charset="0"/>
                <a:ea typeface="宋体" panose="02010600030101010101" pitchFamily="2" charset="-122"/>
              </a:rPr>
              <a:t>    </a:t>
            </a:r>
            <a:r>
              <a:rPr lang="en-US" altLang="zh-CN" sz="2800" b="1" dirty="0">
                <a:latin typeface="Times New Roman" panose="02020603050405020304" pitchFamily="18" charset="0"/>
                <a:ea typeface="宋体" panose="02010600030101010101" pitchFamily="2" charset="-122"/>
              </a:rPr>
              <a:t>(3) </a:t>
            </a:r>
            <a:r>
              <a:rPr lang="zh-CN" altLang="en-US" sz="2800" b="1" dirty="0">
                <a:latin typeface="Times New Roman" panose="02020603050405020304" pitchFamily="18" charset="0"/>
                <a:ea typeface="宋体" panose="02010600030101010101" pitchFamily="2" charset="-122"/>
              </a:rPr>
              <a:t>若</a:t>
            </a:r>
            <a:r>
              <a:rPr lang="en-US" altLang="zh-CN" sz="2800" b="1" dirty="0">
                <a:latin typeface="Times New Roman" panose="02020603050405020304" pitchFamily="18" charset="0"/>
                <a:ea typeface="宋体" panose="02010600030101010101" pitchFamily="2" charset="-122"/>
              </a:rPr>
              <a:t>a∈Follow(B),</a:t>
            </a:r>
            <a:r>
              <a:rPr lang="zh-CN" altLang="en-US" sz="2800" b="1" dirty="0">
                <a:latin typeface="Times New Roman" panose="02020603050405020304" pitchFamily="18" charset="0"/>
                <a:ea typeface="宋体" panose="02010600030101010101" pitchFamily="2" charset="-122"/>
              </a:rPr>
              <a:t>则用产生式</a:t>
            </a:r>
            <a:r>
              <a:rPr lang="en-US" altLang="zh-CN" sz="2800" b="1" dirty="0">
                <a:latin typeface="Times New Roman" panose="02020603050405020304" pitchFamily="18" charset="0"/>
                <a:ea typeface="宋体" panose="02010600030101010101" pitchFamily="2" charset="-122"/>
              </a:rPr>
              <a:t>B →δ</a:t>
            </a:r>
            <a:r>
              <a:rPr lang="zh-CN" altLang="en-US" sz="2800" b="1" dirty="0">
                <a:latin typeface="Times New Roman" panose="02020603050405020304" pitchFamily="18" charset="0"/>
                <a:ea typeface="宋体" panose="02010600030101010101" pitchFamily="2" charset="-122"/>
              </a:rPr>
              <a:t>进行归约。</a:t>
            </a:r>
            <a:endParaRPr lang="zh-CN" altLang="en-US" sz="2800" dirty="0">
              <a:latin typeface="Times New Roman" panose="02020603050405020304" pitchFamily="18" charset="0"/>
              <a:ea typeface="宋体" panose="02010600030101010101" pitchFamily="2" charset="-122"/>
            </a:endParaRPr>
          </a:p>
          <a:p>
            <a:pPr algn="just">
              <a:spcBef>
                <a:spcPct val="50000"/>
              </a:spcBef>
            </a:pPr>
            <a:r>
              <a:rPr lang="zh-CN" altLang="en-US" sz="2800" b="1" dirty="0">
                <a:latin typeface="Times New Roman" panose="02020603050405020304" pitchFamily="18" charset="0"/>
                <a:ea typeface="宋体" panose="02010600030101010101" pitchFamily="2" charset="-122"/>
              </a:rPr>
              <a:t>    </a:t>
            </a:r>
            <a:r>
              <a:rPr lang="en-US" altLang="zh-CN" sz="2800" b="1" dirty="0">
                <a:latin typeface="Times New Roman" panose="02020603050405020304" pitchFamily="18" charset="0"/>
                <a:ea typeface="宋体" panose="02010600030101010101" pitchFamily="2" charset="-122"/>
              </a:rPr>
              <a:t>(4) </a:t>
            </a:r>
            <a:r>
              <a:rPr lang="zh-CN" altLang="en-US" sz="2800" b="1" dirty="0">
                <a:latin typeface="Times New Roman" panose="02020603050405020304" pitchFamily="18" charset="0"/>
                <a:ea typeface="宋体" panose="02010600030101010101" pitchFamily="2" charset="-122"/>
              </a:rPr>
              <a:t>此外，报错。</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7" name="Rectangle 2"/>
          <p:cNvSpPr>
            <a:spLocks noGrp="1"/>
          </p:cNvSpPr>
          <p:nvPr>
            <p:ph type="title"/>
          </p:nvPr>
        </p:nvSpPr>
        <p:spPr/>
        <p:txBody>
          <a:bodyPr vert="horz" wrap="square" lIns="91440" tIns="45720" rIns="91440" bIns="45720" anchor="ctr" anchorCtr="0"/>
          <a:p>
            <a:endParaRPr lang="zh-CN" altLang="zh-CN" dirty="0"/>
          </a:p>
        </p:txBody>
      </p:sp>
      <p:sp>
        <p:nvSpPr>
          <p:cNvPr id="198658" name="Rectangle 3"/>
          <p:cNvSpPr>
            <a:spLocks noGrp="1"/>
          </p:cNvSpPr>
          <p:nvPr>
            <p:ph idx="1"/>
          </p:nvPr>
        </p:nvSpPr>
        <p:spPr/>
        <p:txBody>
          <a:bodyPr vert="horz" wrap="square" lIns="91440" tIns="45720" rIns="91440" bIns="45720" anchor="t" anchorCtr="0"/>
          <a:p>
            <a:r>
              <a:rPr lang="zh-CN" altLang="en-US" dirty="0"/>
              <a:t>如果对于一个文法的</a:t>
            </a:r>
            <a:r>
              <a:rPr lang="en-US" altLang="zh-CN" dirty="0"/>
              <a:t>LR</a:t>
            </a:r>
            <a:r>
              <a:rPr lang="zh-CN" altLang="en-US" dirty="0"/>
              <a:t>（</a:t>
            </a:r>
            <a:r>
              <a:rPr lang="en-US" altLang="zh-CN" dirty="0"/>
              <a:t>0</a:t>
            </a:r>
            <a:r>
              <a:rPr lang="zh-CN" altLang="en-US" dirty="0"/>
              <a:t>）项目集规范族所含有的动作冲突都能用以上方法来解决，则称该文法为</a:t>
            </a:r>
            <a:r>
              <a:rPr lang="en-US" altLang="zh-CN" dirty="0"/>
              <a:t>SLR</a:t>
            </a:r>
            <a:r>
              <a:rPr lang="zh-CN" altLang="en-US" dirty="0"/>
              <a:t>（</a:t>
            </a:r>
            <a:r>
              <a:rPr lang="en-US" altLang="zh-CN" dirty="0"/>
              <a:t>1</a:t>
            </a:r>
            <a:r>
              <a:rPr lang="zh-CN" altLang="en-US" dirty="0"/>
              <a:t>）文法。</a:t>
            </a:r>
            <a:endParaRPr lang="zh-CN" alt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1" name="Text Box 2"/>
          <p:cNvSpPr txBox="1"/>
          <p:nvPr/>
        </p:nvSpPr>
        <p:spPr>
          <a:xfrm>
            <a:off x="533400" y="381000"/>
            <a:ext cx="4953000" cy="579438"/>
          </a:xfrm>
          <a:prstGeom prst="rect">
            <a:avLst/>
          </a:prstGeom>
          <a:noFill/>
          <a:ln w="9525">
            <a:noFill/>
          </a:ln>
        </p:spPr>
        <p:txBody>
          <a:bodyPr anchor="t" anchorCtr="0">
            <a:spAutoFit/>
          </a:bodyPr>
          <a:p>
            <a:pPr>
              <a:spcBef>
                <a:spcPct val="50000"/>
              </a:spcBef>
            </a:pPr>
            <a:r>
              <a:rPr lang="en-US" altLang="zh-CN" sz="3200" b="1" dirty="0">
                <a:solidFill>
                  <a:srgbClr val="FF5050"/>
                </a:solidFill>
                <a:latin typeface="Times New Roman" panose="02020603050405020304" pitchFamily="18" charset="0"/>
                <a:ea typeface="宋体" panose="02010600030101010101" pitchFamily="2" charset="-122"/>
              </a:rPr>
              <a:t>3</a:t>
            </a:r>
            <a:r>
              <a:rPr lang="zh-CN" altLang="en-US" sz="3200" b="1" dirty="0">
                <a:solidFill>
                  <a:srgbClr val="FF5050"/>
                </a:solidFill>
                <a:latin typeface="Times New Roman" panose="02020603050405020304" pitchFamily="18" charset="0"/>
                <a:ea typeface="宋体" panose="02010600030101010101" pitchFamily="2" charset="-122"/>
              </a:rPr>
              <a:t>、</a:t>
            </a:r>
            <a:r>
              <a:rPr lang="en-US" altLang="zh-CN" sz="3200" b="1" dirty="0">
                <a:solidFill>
                  <a:srgbClr val="FF5050"/>
                </a:solidFill>
                <a:latin typeface="Times New Roman" panose="02020603050405020304" pitchFamily="18" charset="0"/>
                <a:ea typeface="宋体" panose="02010600030101010101" pitchFamily="2" charset="-122"/>
              </a:rPr>
              <a:t>SLR(1)</a:t>
            </a:r>
            <a:r>
              <a:rPr lang="zh-CN" altLang="en-US" sz="3200" b="1" dirty="0">
                <a:solidFill>
                  <a:srgbClr val="FF5050"/>
                </a:solidFill>
                <a:latin typeface="Times New Roman" panose="02020603050405020304" pitchFamily="18" charset="0"/>
                <a:ea typeface="宋体" panose="02010600030101010101" pitchFamily="2" charset="-122"/>
              </a:rPr>
              <a:t>分析表的构造</a:t>
            </a:r>
            <a:endParaRPr lang="zh-CN" altLang="en-US" sz="3200" b="1" dirty="0">
              <a:solidFill>
                <a:srgbClr val="FF5050"/>
              </a:solidFill>
              <a:latin typeface="Times New Roman" panose="02020603050405020304" pitchFamily="18" charset="0"/>
              <a:ea typeface="宋体" panose="02010600030101010101" pitchFamily="2" charset="-122"/>
            </a:endParaRPr>
          </a:p>
        </p:txBody>
      </p:sp>
      <p:sp>
        <p:nvSpPr>
          <p:cNvPr id="199682" name="Text Box 3"/>
          <p:cNvSpPr txBox="1"/>
          <p:nvPr/>
        </p:nvSpPr>
        <p:spPr>
          <a:xfrm>
            <a:off x="533400" y="1295400"/>
            <a:ext cx="5867400" cy="4376738"/>
          </a:xfrm>
          <a:prstGeom prst="rect">
            <a:avLst/>
          </a:prstGeom>
          <a:noFill/>
          <a:ln w="9525" cap="flat" cmpd="sng">
            <a:solidFill>
              <a:schemeClr val="accent1"/>
            </a:solidFill>
            <a:prstDash val="solid"/>
            <a:miter/>
            <a:headEnd type="none" w="med" len="med"/>
            <a:tailEnd type="none" w="med" len="med"/>
          </a:ln>
        </p:spPr>
        <p:txBody>
          <a:bodyPr anchor="t" anchorCtr="0">
            <a:spAutoFit/>
          </a:bodyPr>
          <a:p>
            <a:pPr algn="just">
              <a:spcBef>
                <a:spcPct val="50000"/>
              </a:spcBef>
            </a:pP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例如文法： </a:t>
            </a:r>
            <a:r>
              <a:rPr lang="en-US" altLang="zh-CN" sz="2800" b="1" dirty="0">
                <a:latin typeface="Times New Roman" panose="02020603050405020304" pitchFamily="18" charset="0"/>
                <a:ea typeface="宋体" panose="02010600030101010101" pitchFamily="2" charset="-122"/>
              </a:rPr>
              <a:t>(0) S’ →E</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b="1" dirty="0">
                <a:latin typeface="Times New Roman" panose="02020603050405020304" pitchFamily="18" charset="0"/>
                <a:ea typeface="宋体" panose="02010600030101010101" pitchFamily="2" charset="-122"/>
              </a:rPr>
              <a:t>                           (1) E→E+T</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b="1" dirty="0">
                <a:latin typeface="Times New Roman" panose="02020603050405020304" pitchFamily="18" charset="0"/>
                <a:ea typeface="宋体" panose="02010600030101010101" pitchFamily="2" charset="-122"/>
              </a:rPr>
              <a:t>                           (2) E→T</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b="1" dirty="0">
                <a:latin typeface="Times New Roman" panose="02020603050405020304" pitchFamily="18" charset="0"/>
                <a:ea typeface="宋体" panose="02010600030101010101" pitchFamily="2" charset="-122"/>
              </a:rPr>
              <a:t>                           (3) T→T*F</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b="1" dirty="0">
                <a:latin typeface="Times New Roman" panose="02020603050405020304" pitchFamily="18" charset="0"/>
                <a:ea typeface="宋体" panose="02010600030101010101" pitchFamily="2" charset="-122"/>
              </a:rPr>
              <a:t>                           (4) T→F</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b="1" dirty="0">
                <a:latin typeface="Times New Roman" panose="02020603050405020304" pitchFamily="18" charset="0"/>
                <a:ea typeface="宋体" panose="02010600030101010101" pitchFamily="2" charset="-122"/>
              </a:rPr>
              <a:t>                           (5) F→(E)</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b="1" dirty="0">
                <a:latin typeface="Times New Roman" panose="02020603050405020304" pitchFamily="18" charset="0"/>
                <a:ea typeface="宋体" panose="02010600030101010101" pitchFamily="2" charset="-122"/>
              </a:rPr>
              <a:t>                           (6) F→i</a:t>
            </a:r>
            <a:endParaRPr lang="en-US" altLang="zh-CN" sz="2800" dirty="0">
              <a:latin typeface="Times New Roman" panose="02020603050405020304" pitchFamily="18" charset="0"/>
              <a:ea typeface="宋体" panose="02010600030101010101" pitchFamily="2" charset="-122"/>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5" name="Text Box 2"/>
          <p:cNvSpPr txBox="1"/>
          <p:nvPr/>
        </p:nvSpPr>
        <p:spPr>
          <a:xfrm>
            <a:off x="609600" y="381000"/>
            <a:ext cx="3505200" cy="519113"/>
          </a:xfrm>
          <a:prstGeom prst="rect">
            <a:avLst/>
          </a:prstGeom>
          <a:noFill/>
          <a:ln w="9525">
            <a:noFill/>
          </a:ln>
        </p:spPr>
        <p:txBody>
          <a:bodyPr anchor="t" anchorCtr="0">
            <a:spAutoFit/>
          </a:bodyPr>
          <a:p>
            <a:pPr>
              <a:spcBef>
                <a:spcPct val="50000"/>
              </a:spcBef>
            </a:pPr>
            <a:r>
              <a:rPr lang="zh-CN" altLang="en-US" sz="2800" b="1" dirty="0">
                <a:latin typeface="Times New Roman" panose="02020603050405020304" pitchFamily="18" charset="0"/>
                <a:ea typeface="宋体" panose="02010600030101010101" pitchFamily="2" charset="-122"/>
              </a:rPr>
              <a:t>状态描述序列如下：</a:t>
            </a:r>
            <a:endParaRPr lang="zh-CN" altLang="en-US" sz="2800" b="1" dirty="0">
              <a:latin typeface="Times New Roman" panose="02020603050405020304" pitchFamily="18" charset="0"/>
              <a:ea typeface="宋体" panose="02010600030101010101" pitchFamily="2" charset="-122"/>
            </a:endParaRPr>
          </a:p>
        </p:txBody>
      </p:sp>
      <p:graphicFrame>
        <p:nvGraphicFramePr>
          <p:cNvPr id="376835" name="Group 3"/>
          <p:cNvGraphicFramePr>
            <a:graphicFrameLocks noGrp="1"/>
          </p:cNvGraphicFramePr>
          <p:nvPr/>
        </p:nvGraphicFramePr>
        <p:xfrm>
          <a:off x="533400" y="1066800"/>
          <a:ext cx="8077200" cy="5138738"/>
        </p:xfrm>
        <a:graphic>
          <a:graphicData uri="http://schemas.openxmlformats.org/drawingml/2006/table">
            <a:tbl>
              <a:tblPr/>
              <a:tblGrid>
                <a:gridCol w="1371600"/>
                <a:gridCol w="2667000"/>
                <a:gridCol w="2019300"/>
                <a:gridCol w="2019300"/>
              </a:tblGrid>
              <a:tr h="51811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 </a:t>
                      </a:r>
                      <a:r>
                        <a:rPr kumimoji="1" lang="zh-CN" altLang="en-US" sz="2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状态</a:t>
                      </a:r>
                      <a:endParaRPr kumimoji="1" lang="zh-CN" altLang="en-US" sz="2800" b="1" i="0" u="none" strike="noStrike" cap="none" normalizeH="0" baseline="-25000" dirty="0">
                        <a:ln>
                          <a:noFill/>
                        </a:ln>
                        <a:solidFill>
                          <a:schemeClr val="tx1"/>
                        </a:solidFill>
                        <a:effectLst/>
                        <a:latin typeface="Times New Roman" panose="02020603050405020304" pitchFamily="18" charset="0"/>
                        <a:ea typeface="黑体" panose="02010609060101010101" pitchFamily="49" charset="-122"/>
                      </a:endParaRPr>
                    </a:p>
                  </a:txBody>
                  <a:tcPr marT="45700" marB="457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项目集</a:t>
                      </a:r>
                      <a:endPar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后继符号</a:t>
                      </a:r>
                      <a:endPar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后继状态</a:t>
                      </a:r>
                      <a:endPar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00" marB="457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9045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0</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00" marB="457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S’→ · E </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E→ · E+T </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E→ · T </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Ｔ→ </a:t>
                      </a: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Ｔ*</a:t>
                      </a: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Ｔ→ </a:t>
                      </a: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F </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 ·</a:t>
                      </a: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E</a:t>
                      </a: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 ·</a:t>
                      </a: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ｉ </a:t>
                      </a: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E</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E</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T</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T</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i</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00" marB="457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30171">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00" marB="457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rPr>
                        <a:t>{  S’→E · </a:t>
                      </a:r>
                      <a:endParaRPr kumimoji="1" lang="en-US" altLang="zh-CN" sz="28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rPr>
                        <a:t>E→E · +T }</a:t>
                      </a:r>
                      <a:endParaRPr kumimoji="1" lang="en-US" altLang="zh-CN" sz="28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endParaRP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#S’→E</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12</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00" marB="457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77858" name="Group 2"/>
          <p:cNvGraphicFramePr>
            <a:graphicFrameLocks noGrp="1"/>
          </p:cNvGraphicFramePr>
          <p:nvPr/>
        </p:nvGraphicFramePr>
        <p:xfrm>
          <a:off x="533400" y="685800"/>
          <a:ext cx="8001000" cy="5657850"/>
        </p:xfrm>
        <a:graphic>
          <a:graphicData uri="http://schemas.openxmlformats.org/drawingml/2006/table">
            <a:tbl>
              <a:tblPr/>
              <a:tblGrid>
                <a:gridCol w="1600200"/>
                <a:gridCol w="2400300"/>
                <a:gridCol w="2000250"/>
                <a:gridCol w="2000250"/>
              </a:tblGrid>
              <a:tr h="51823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状态</a:t>
                      </a:r>
                      <a:endParaRPr kumimoji="1" lang="zh-CN" altLang="en-US" sz="2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marT="45726" marB="4572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项目集</a:t>
                      </a:r>
                      <a:endPar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后继符号</a:t>
                      </a:r>
                      <a:endPar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后继状态</a:t>
                      </a:r>
                      <a:endPar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6" marB="4572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3036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26" marB="4572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rPr>
                        <a:t>{E→</a:t>
                      </a:r>
                      <a:r>
                        <a:rPr kumimoji="1" lang="zh-CN" altLang="en-US" sz="28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rPr>
                        <a:t>Ｔ</a:t>
                      </a:r>
                      <a:r>
                        <a:rPr kumimoji="1" lang="en-US" altLang="zh-CN" sz="28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rPr>
                        <a:t>· </a:t>
                      </a:r>
                      <a:endParaRPr kumimoji="1" lang="en-US" altLang="zh-CN" sz="28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rPr>
                        <a:t>Ｔ→Ｔ</a:t>
                      </a:r>
                      <a:r>
                        <a:rPr kumimoji="1" lang="en-US" altLang="zh-CN" sz="28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rPr>
                        <a:t>· *F }</a:t>
                      </a:r>
                      <a:endParaRPr kumimoji="1" lang="en-US" altLang="zh-CN" sz="28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endParaRPr>
                    </a:p>
                  </a:txBody>
                  <a:tcPr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#E→T ·</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12</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7</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26" marB="4572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23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26" marB="4572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Ｔ→</a:t>
                      </a: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 · }</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#T→F</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12</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26" marB="4572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9102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26" marB="4572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E</a:t>
                      </a: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E→· E+T </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E→ · T </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Ｔ→</a:t>
                      </a: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Ｔ*</a:t>
                      </a: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 </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Ｔ→</a:t>
                      </a: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F </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E</a:t>
                      </a: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ｉ </a:t>
                      </a: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E</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E</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T</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T</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i</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6" marB="4572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8</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8</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26" marB="4572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78882" name="Group 2"/>
          <p:cNvGraphicFramePr>
            <a:graphicFrameLocks noGrp="1"/>
          </p:cNvGraphicFramePr>
          <p:nvPr/>
        </p:nvGraphicFramePr>
        <p:xfrm>
          <a:off x="533400" y="685800"/>
          <a:ext cx="8001000" cy="5146676"/>
        </p:xfrm>
        <a:graphic>
          <a:graphicData uri="http://schemas.openxmlformats.org/drawingml/2006/table">
            <a:tbl>
              <a:tblPr/>
              <a:tblGrid>
                <a:gridCol w="1600200"/>
                <a:gridCol w="2362200"/>
                <a:gridCol w="2038350"/>
                <a:gridCol w="2000250"/>
              </a:tblGrid>
              <a:tr h="51814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状态</a:t>
                      </a:r>
                      <a:endPar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项目集</a:t>
                      </a:r>
                      <a:endPar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后继符号</a:t>
                      </a:r>
                      <a:endPar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后继状态</a:t>
                      </a:r>
                      <a:endPar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4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ｉ</a:t>
                      </a: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ｉ</a:t>
                      </a:r>
                      <a:endPar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12</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6811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{E→E</a:t>
                      </a: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·T </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T→ · T*F </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Ｔ→ </a:t>
                      </a: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F </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E</a:t>
                      </a: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ｉ</a:t>
                      </a: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T</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T</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i</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9</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9</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42272">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7</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12" marB="45712"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{T→T* · F </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 ·</a:t>
                      </a: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E</a:t>
                      </a: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 ·</a:t>
                      </a:r>
                      <a:r>
                        <a:rPr kumimoji="1"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ｉ </a:t>
                      </a: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i</a:t>
                      </a:r>
                      <a:endPar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12" marB="4571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10</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12" marB="45712"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79906" name="Group 2"/>
          <p:cNvGraphicFramePr>
            <a:graphicFrameLocks noGrp="1"/>
          </p:cNvGraphicFramePr>
          <p:nvPr/>
        </p:nvGraphicFramePr>
        <p:xfrm>
          <a:off x="533400" y="533400"/>
          <a:ext cx="8001000" cy="4162425"/>
        </p:xfrm>
        <a:graphic>
          <a:graphicData uri="http://schemas.openxmlformats.org/drawingml/2006/table">
            <a:tbl>
              <a:tblPr/>
              <a:tblGrid>
                <a:gridCol w="1371600"/>
                <a:gridCol w="2514600"/>
                <a:gridCol w="2114550"/>
                <a:gridCol w="2000250"/>
              </a:tblGrid>
              <a:tr h="518239">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状态</a:t>
                      </a:r>
                      <a:endParaRPr kumimoji="0" lang="zh-CN" altLang="en-US" sz="28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项目集</a:t>
                      </a:r>
                      <a:endParaRPr kumimoji="0"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后继符号</a:t>
                      </a:r>
                      <a:endParaRPr kumimoji="0"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后继状态</a:t>
                      </a:r>
                      <a:endParaRPr kumimoji="0" lang="zh-CN" altLang="en-US"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45024">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8</a:t>
                      </a:r>
                      <a:endParaRPr kumimoji="0"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 E · ) </a:t>
                      </a:r>
                      <a:endPar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E→E · +T }</a:t>
                      </a:r>
                      <a:endPar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11</a:t>
                      </a:r>
                      <a:endParaRPr kumimoji="0"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0"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45024">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9</a:t>
                      </a:r>
                      <a:endParaRPr kumimoji="0"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rPr>
                        <a:t>{E→E+T ·</a:t>
                      </a:r>
                      <a:endParaRPr kumimoji="0" lang="en-US" altLang="zh-CN" sz="28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rPr>
                        <a:t>T→T · *F }</a:t>
                      </a:r>
                      <a:endParaRPr kumimoji="0" lang="en-US" altLang="zh-CN" sz="28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endParaRP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#E→E+T</a:t>
                      </a:r>
                      <a:endPar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r>
                        <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12</a:t>
                      </a:r>
                      <a:endParaRPr kumimoji="0"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7</a:t>
                      </a:r>
                      <a:endParaRPr kumimoji="0"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17659">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10</a:t>
                      </a:r>
                      <a:endParaRPr kumimoji="0"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{T→T*F · }</a:t>
                      </a:r>
                      <a:endPar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#T→T*F </a:t>
                      </a:r>
                      <a:endPar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12</a:t>
                      </a:r>
                      <a:endParaRPr kumimoji="0"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239">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11</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 E )  · }</a:t>
                      </a:r>
                      <a:endPar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#F→(E) </a:t>
                      </a:r>
                      <a:endPar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12</a:t>
                      </a:r>
                      <a:endParaRPr kumimoji="0"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239">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12</a:t>
                      </a:r>
                      <a:endParaRPr kumimoji="1" lang="en-US"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28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28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marT="45727" marB="4572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03814" name="Text Box 39"/>
          <p:cNvSpPr txBox="1"/>
          <p:nvPr/>
        </p:nvSpPr>
        <p:spPr>
          <a:xfrm>
            <a:off x="457200" y="5029200"/>
            <a:ext cx="8077200" cy="946150"/>
          </a:xfrm>
          <a:prstGeom prst="rect">
            <a:avLst/>
          </a:prstGeom>
          <a:noFill/>
          <a:ln w="9525">
            <a:noFill/>
          </a:ln>
        </p:spPr>
        <p:txBody>
          <a:bodyPr anchor="t" anchorCtr="0">
            <a:spAutoFit/>
          </a:bodyPr>
          <a:p>
            <a:pPr>
              <a:spcBef>
                <a:spcPct val="50000"/>
              </a:spcBef>
            </a:pPr>
            <a:r>
              <a:rPr lang="zh-CN" altLang="en-US" sz="2800" b="1" dirty="0">
                <a:latin typeface="Times New Roman" panose="02020603050405020304" pitchFamily="18" charset="0"/>
                <a:ea typeface="宋体" panose="02010600030101010101" pitchFamily="2" charset="-122"/>
              </a:rPr>
              <a:t>由上图可见，</a:t>
            </a:r>
            <a:r>
              <a:rPr lang="en-US" altLang="zh-CN" sz="2800" b="1" dirty="0">
                <a:latin typeface="Times New Roman" panose="02020603050405020304" pitchFamily="18" charset="0"/>
                <a:ea typeface="宋体" panose="02010600030101010101" pitchFamily="2" charset="-122"/>
              </a:rPr>
              <a:t>S</a:t>
            </a:r>
            <a:r>
              <a:rPr lang="en-US" altLang="zh-CN" sz="2800" b="1" baseline="-25000" dirty="0">
                <a:latin typeface="Times New Roman" panose="02020603050405020304" pitchFamily="18" charset="0"/>
                <a:ea typeface="宋体" panose="02010600030101010101" pitchFamily="2" charset="-122"/>
              </a:rPr>
              <a:t>1</a:t>
            </a:r>
            <a:r>
              <a:rPr lang="zh-CN" altLang="en-US"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S</a:t>
            </a:r>
            <a:r>
              <a:rPr lang="en-US" altLang="zh-CN" sz="2800" b="1" baseline="-25000" dirty="0">
                <a:latin typeface="Times New Roman" panose="02020603050405020304" pitchFamily="18" charset="0"/>
                <a:ea typeface="宋体" panose="02010600030101010101" pitchFamily="2" charset="-122"/>
              </a:rPr>
              <a:t>2</a:t>
            </a:r>
            <a:r>
              <a:rPr lang="zh-CN" altLang="en-US" sz="2800" b="1" dirty="0">
                <a:latin typeface="Times New Roman" panose="02020603050405020304" pitchFamily="18" charset="0"/>
                <a:ea typeface="宋体" panose="02010600030101010101" pitchFamily="2" charset="-122"/>
              </a:rPr>
              <a:t>和</a:t>
            </a:r>
            <a:r>
              <a:rPr lang="en-US" altLang="zh-CN" sz="2800" b="1" dirty="0">
                <a:latin typeface="Times New Roman" panose="02020603050405020304" pitchFamily="18" charset="0"/>
                <a:ea typeface="宋体" panose="02010600030101010101" pitchFamily="2" charset="-122"/>
              </a:rPr>
              <a:t>S</a:t>
            </a:r>
            <a:r>
              <a:rPr lang="en-US" altLang="zh-CN" sz="2800" b="1" baseline="-25000" dirty="0">
                <a:latin typeface="Times New Roman" panose="02020603050405020304" pitchFamily="18" charset="0"/>
                <a:ea typeface="宋体" panose="02010600030101010101" pitchFamily="2" charset="-122"/>
              </a:rPr>
              <a:t>9</a:t>
            </a:r>
            <a:r>
              <a:rPr lang="zh-CN" altLang="en-US" sz="2800" b="1" dirty="0">
                <a:latin typeface="Times New Roman" panose="02020603050405020304" pitchFamily="18" charset="0"/>
                <a:ea typeface="宋体" panose="02010600030101010101" pitchFamily="2" charset="-122"/>
              </a:rPr>
              <a:t>的项目集均不相容，其有移进项目和归约项目并存，构造</a:t>
            </a:r>
            <a:r>
              <a:rPr lang="en-US" altLang="zh-CN" sz="2800" b="1" dirty="0">
                <a:latin typeface="Times New Roman" panose="02020603050405020304" pitchFamily="18" charset="0"/>
                <a:ea typeface="宋体" panose="02010600030101010101" pitchFamily="2" charset="-122"/>
              </a:rPr>
              <a:t>LR(0)</a:t>
            </a:r>
            <a:r>
              <a:rPr lang="zh-CN" altLang="en-US" sz="2800" b="1" dirty="0">
                <a:latin typeface="Times New Roman" panose="02020603050405020304" pitchFamily="18" charset="0"/>
                <a:ea typeface="宋体" panose="02010600030101010101" pitchFamily="2" charset="-122"/>
              </a:rPr>
              <a:t>分析表如下：</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80930" name="Group 2"/>
          <p:cNvGraphicFramePr>
            <a:graphicFrameLocks noGrp="1"/>
          </p:cNvGraphicFramePr>
          <p:nvPr/>
        </p:nvGraphicFramePr>
        <p:xfrm>
          <a:off x="609600" y="204788"/>
          <a:ext cx="8001000" cy="6403975"/>
        </p:xfrm>
        <a:graphic>
          <a:graphicData uri="http://schemas.openxmlformats.org/drawingml/2006/table">
            <a:tbl>
              <a:tblPr/>
              <a:tblGrid>
                <a:gridCol w="800100"/>
                <a:gridCol w="800100"/>
                <a:gridCol w="800100"/>
                <a:gridCol w="800100"/>
                <a:gridCol w="800100"/>
                <a:gridCol w="800100"/>
                <a:gridCol w="800100"/>
                <a:gridCol w="800100"/>
                <a:gridCol w="800100"/>
                <a:gridCol w="800100"/>
              </a:tblGrid>
              <a:tr h="457200">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4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状</a:t>
                      </a:r>
                      <a:endParaRPr kumimoji="1" lang="zh-CN" altLang="en-US" sz="24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4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态</a:t>
                      </a:r>
                      <a:endParaRPr kumimoji="1" lang="zh-CN" altLang="en-US" sz="24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6">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ACTION</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c hMerge="1">
                  <a:tcPr/>
                </a:tc>
                <a:tc hMerge="1">
                  <a:tcPr/>
                </a:tc>
                <a:tc hMerge="1">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GOTO</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r>
              <a:tr h="290513">
                <a:tc vMerge="1">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i</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E</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T</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0</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dirty="0">
                          <a:ln>
                            <a:noFill/>
                          </a:ln>
                          <a:solidFill>
                            <a:srgbClr val="FF0000"/>
                          </a:solidFill>
                          <a:effectLst/>
                          <a:latin typeface="Times New Roman" panose="02020603050405020304" pitchFamily="18" charset="0"/>
                          <a:ea typeface="黑体" panose="02010609060101010101" pitchFamily="49" charset="-122"/>
                        </a:rPr>
                        <a:t>6</a:t>
                      </a:r>
                      <a:endParaRPr kumimoji="0" lang="en-US" altLang="zh-CN" sz="2400" b="1" i="0" u="none" strike="noStrike" cap="none" normalizeH="0" baseline="-25000" dirty="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dirty="0" err="1">
                          <a:ln>
                            <a:noFill/>
                          </a:ln>
                          <a:solidFill>
                            <a:srgbClr val="FF0000"/>
                          </a:solidFill>
                          <a:effectLst/>
                          <a:latin typeface="Times New Roman" panose="02020603050405020304" pitchFamily="18" charset="0"/>
                          <a:ea typeface="黑体" panose="02010609060101010101" pitchFamily="49" charset="-122"/>
                        </a:rPr>
                        <a:t>acc</a:t>
                      </a:r>
                      <a:endParaRPr kumimoji="1" lang="en-US" altLang="zh-CN" sz="24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FF5050"/>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rgbClr val="FF5050"/>
                          </a:solidFill>
                          <a:effectLst/>
                          <a:latin typeface="Times New Roman" panose="02020603050405020304" pitchFamily="18" charset="0"/>
                          <a:ea typeface="黑体" panose="02010609060101010101" pitchFamily="49" charset="-122"/>
                        </a:rPr>
                        <a:t>2 </a:t>
                      </a:r>
                      <a:r>
                        <a:rPr kumimoji="0" lang="en-US" altLang="zh-CN" sz="2400" b="1" i="0" u="none" strike="noStrike" cap="none" normalizeH="0" baseline="0">
                          <a:ln>
                            <a:noFill/>
                          </a:ln>
                          <a:solidFill>
                            <a:srgbClr val="FF5050"/>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rgbClr val="FF5050"/>
                          </a:solidFill>
                          <a:effectLst/>
                          <a:latin typeface="Times New Roman" panose="02020603050405020304" pitchFamily="18" charset="0"/>
                          <a:ea typeface="黑体" panose="02010609060101010101" pitchFamily="49" charset="-122"/>
                        </a:rPr>
                        <a:t>7</a:t>
                      </a:r>
                      <a:endParaRPr kumimoji="0" lang="en-US" altLang="zh-CN" sz="2400" b="1" i="0" u="none" strike="noStrike" cap="none" normalizeH="0" baseline="-25000">
                        <a:ln>
                          <a:noFill/>
                        </a:ln>
                        <a:solidFill>
                          <a:srgbClr val="FF505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8</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9</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7</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10</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8</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11</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9</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rgbClr val="FF5050"/>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rgbClr val="FF5050"/>
                          </a:solidFill>
                          <a:effectLst/>
                          <a:latin typeface="Times New Roman" panose="02020603050405020304" pitchFamily="18" charset="0"/>
                          <a:ea typeface="黑体" panose="02010609060101010101" pitchFamily="49" charset="-122"/>
                        </a:rPr>
                        <a:t>1 </a:t>
                      </a:r>
                      <a:r>
                        <a:rPr kumimoji="0" lang="en-US" altLang="zh-CN" sz="2400" b="1" i="0" u="none" strike="noStrike" cap="none" normalizeH="0" baseline="0">
                          <a:ln>
                            <a:noFill/>
                          </a:ln>
                          <a:solidFill>
                            <a:srgbClr val="FF5050"/>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rgbClr val="FF5050"/>
                          </a:solidFill>
                          <a:effectLst/>
                          <a:latin typeface="Times New Roman" panose="02020603050405020304" pitchFamily="18" charset="0"/>
                          <a:ea typeface="黑体" panose="02010609060101010101" pitchFamily="49" charset="-122"/>
                        </a:rPr>
                        <a:t>7</a:t>
                      </a:r>
                      <a:endParaRPr kumimoji="0" lang="en-US" altLang="zh-CN" sz="2400" b="1" i="0" u="none" strike="noStrike" cap="none" normalizeH="0" baseline="-25000">
                        <a:ln>
                          <a:noFill/>
                        </a:ln>
                        <a:solidFill>
                          <a:srgbClr val="FF505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10</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11</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825" name="Text Box 2"/>
          <p:cNvSpPr txBox="1"/>
          <p:nvPr/>
        </p:nvSpPr>
        <p:spPr>
          <a:xfrm>
            <a:off x="609600" y="457200"/>
            <a:ext cx="8001000" cy="5646738"/>
          </a:xfrm>
          <a:prstGeom prst="rect">
            <a:avLst/>
          </a:prstGeom>
          <a:noFill/>
          <a:ln w="9525">
            <a:noFill/>
          </a:ln>
        </p:spPr>
        <p:txBody>
          <a:bodyPr anchor="t" anchorCtr="0">
            <a:spAutoFit/>
          </a:bodyPr>
          <a:p>
            <a:pPr>
              <a:spcBef>
                <a:spcPct val="50000"/>
              </a:spcBef>
            </a:pPr>
            <a:r>
              <a:rPr lang="zh-CN" altLang="en-US" sz="2800" b="1" dirty="0">
                <a:latin typeface="Times New Roman" panose="02020603050405020304" pitchFamily="18" charset="0"/>
                <a:ea typeface="宋体" panose="02010600030101010101" pitchFamily="2" charset="-122"/>
              </a:rPr>
              <a:t>从上表也可见在</a:t>
            </a:r>
            <a:r>
              <a:rPr lang="en-US" altLang="zh-CN" sz="2800" b="1" dirty="0">
                <a:latin typeface="Times New Roman" panose="02020603050405020304" pitchFamily="18" charset="0"/>
                <a:ea typeface="宋体" panose="02010600030101010101" pitchFamily="2" charset="-122"/>
              </a:rPr>
              <a:t>S</a:t>
            </a:r>
            <a:r>
              <a:rPr lang="zh-CN" altLang="en-US" sz="2800" b="1" baseline="-30000" dirty="0">
                <a:latin typeface="Times New Roman" panose="02020603050405020304" pitchFamily="18" charset="0"/>
                <a:ea typeface="宋体" panose="02010600030101010101" pitchFamily="2" charset="-122"/>
              </a:rPr>
              <a:t>１</a:t>
            </a:r>
            <a:r>
              <a:rPr lang="en-US" altLang="zh-CN" sz="2800" b="1" dirty="0">
                <a:latin typeface="Times New Roman" panose="02020603050405020304" pitchFamily="18" charset="0"/>
                <a:ea typeface="宋体" panose="02010600030101010101" pitchFamily="2" charset="-122"/>
              </a:rPr>
              <a:t>, S</a:t>
            </a:r>
            <a:r>
              <a:rPr lang="zh-CN" altLang="en-US" sz="2800" b="1" baseline="-30000" dirty="0">
                <a:latin typeface="Times New Roman" panose="02020603050405020304" pitchFamily="18" charset="0"/>
                <a:ea typeface="宋体" panose="02010600030101010101" pitchFamily="2" charset="-122"/>
              </a:rPr>
              <a:t>２</a:t>
            </a:r>
            <a:r>
              <a:rPr lang="en-US" altLang="zh-CN" sz="2800" b="1" dirty="0">
                <a:latin typeface="Times New Roman" panose="02020603050405020304" pitchFamily="18" charset="0"/>
                <a:ea typeface="宋体" panose="02010600030101010101" pitchFamily="2" charset="-122"/>
              </a:rPr>
              <a:t>, S</a:t>
            </a:r>
            <a:r>
              <a:rPr lang="zh-CN" altLang="en-US" sz="2800" b="1" baseline="-30000" dirty="0">
                <a:latin typeface="Times New Roman" panose="02020603050405020304" pitchFamily="18" charset="0"/>
                <a:ea typeface="宋体" panose="02010600030101010101" pitchFamily="2" charset="-122"/>
              </a:rPr>
              <a:t>９</a:t>
            </a:r>
            <a:r>
              <a:rPr lang="zh-CN" altLang="en-US" sz="2800" b="1" dirty="0">
                <a:latin typeface="Times New Roman" panose="02020603050405020304" pitchFamily="18" charset="0"/>
                <a:ea typeface="宋体" panose="02010600030101010101" pitchFamily="2" charset="-122"/>
              </a:rPr>
              <a:t>中存在移进</a:t>
            </a:r>
            <a:r>
              <a:rPr lang="en-US" altLang="zh-CN" sz="2800" b="1" dirty="0">
                <a:latin typeface="Times New Roman" panose="02020603050405020304" pitchFamily="18" charset="0"/>
                <a:ea typeface="宋体" panose="02010600030101010101" pitchFamily="2" charset="-122"/>
              </a:rPr>
              <a:t>-</a:t>
            </a:r>
            <a:r>
              <a:rPr lang="zh-CN" altLang="en-US" sz="2800" b="1" dirty="0">
                <a:latin typeface="Times New Roman" panose="02020603050405020304" pitchFamily="18" charset="0"/>
                <a:ea typeface="宋体" panose="02010600030101010101" pitchFamily="2" charset="-122"/>
              </a:rPr>
              <a:t>归约冲突 。这个表达式不是</a:t>
            </a:r>
            <a:r>
              <a:rPr lang="en-US" altLang="zh-CN" sz="2800" b="1" dirty="0">
                <a:latin typeface="Times New Roman" panose="02020603050405020304" pitchFamily="18" charset="0"/>
                <a:ea typeface="宋体" panose="02010600030101010101" pitchFamily="2" charset="-122"/>
              </a:rPr>
              <a:t>LR(0)</a:t>
            </a:r>
            <a:r>
              <a:rPr lang="zh-CN" altLang="en-US" sz="2800" b="1" dirty="0">
                <a:latin typeface="Times New Roman" panose="02020603050405020304" pitchFamily="18" charset="0"/>
                <a:ea typeface="宋体" panose="02010600030101010101" pitchFamily="2" charset="-122"/>
              </a:rPr>
              <a:t>文法，也就不能构造</a:t>
            </a:r>
            <a:r>
              <a:rPr lang="en-US" altLang="zh-CN" sz="2800" b="1" dirty="0">
                <a:latin typeface="Times New Roman" panose="02020603050405020304" pitchFamily="18" charset="0"/>
                <a:ea typeface="宋体" panose="02010600030101010101" pitchFamily="2" charset="-122"/>
              </a:rPr>
              <a:t>LR(0)</a:t>
            </a:r>
            <a:r>
              <a:rPr lang="zh-CN" altLang="en-US" sz="2800" b="1" dirty="0">
                <a:latin typeface="Times New Roman" panose="02020603050405020304" pitchFamily="18" charset="0"/>
                <a:ea typeface="宋体" panose="02010600030101010101" pitchFamily="2" charset="-122"/>
              </a:rPr>
              <a:t>分析表，现在分别考查这三个项目（状态）中的冲突是否能用</a:t>
            </a:r>
            <a:r>
              <a:rPr lang="en-US" altLang="zh-CN" sz="2800" b="1" dirty="0">
                <a:latin typeface="Times New Roman" panose="02020603050405020304" pitchFamily="18" charset="0"/>
                <a:ea typeface="宋体" panose="02010600030101010101" pitchFamily="2" charset="-122"/>
              </a:rPr>
              <a:t>SLR(1)</a:t>
            </a:r>
            <a:r>
              <a:rPr lang="zh-CN" altLang="en-US" sz="2800" b="1" dirty="0">
                <a:latin typeface="Times New Roman" panose="02020603050405020304" pitchFamily="18" charset="0"/>
                <a:ea typeface="宋体" panose="02010600030101010101" pitchFamily="2" charset="-122"/>
              </a:rPr>
              <a:t>方法解决。</a:t>
            </a:r>
            <a:endParaRPr lang="zh-CN" altLang="en-US" sz="2800" b="1" dirty="0">
              <a:latin typeface="Times New Roman" panose="02020603050405020304" pitchFamily="18" charset="0"/>
              <a:ea typeface="宋体" panose="02010600030101010101" pitchFamily="2" charset="-122"/>
            </a:endParaRPr>
          </a:p>
          <a:p>
            <a:pPr>
              <a:spcBef>
                <a:spcPct val="50000"/>
              </a:spcBef>
            </a:pPr>
            <a:r>
              <a:rPr lang="zh-CN" altLang="en-US" sz="2800" b="1" dirty="0">
                <a:latin typeface="Times New Roman" panose="02020603050405020304" pitchFamily="18" charset="0"/>
                <a:ea typeface="宋体" panose="02010600030101010101" pitchFamily="2" charset="-122"/>
              </a:rPr>
              <a:t>      </a:t>
            </a:r>
            <a:r>
              <a:rPr lang="zh-CN" altLang="en-US" sz="2800" b="1" dirty="0">
                <a:solidFill>
                  <a:srgbClr val="FF5050"/>
                </a:solidFill>
                <a:latin typeface="Times New Roman" panose="02020603050405020304" pitchFamily="18" charset="0"/>
                <a:ea typeface="宋体" panose="02010600030101010101" pitchFamily="2" charset="-122"/>
              </a:rPr>
              <a:t>对于</a:t>
            </a:r>
            <a:r>
              <a:rPr lang="en-US" altLang="zh-CN" sz="2800" b="1" dirty="0">
                <a:solidFill>
                  <a:srgbClr val="FF5050"/>
                </a:solidFill>
                <a:latin typeface="Times New Roman" panose="02020603050405020304" pitchFamily="18" charset="0"/>
                <a:ea typeface="宋体" panose="02010600030101010101" pitchFamily="2" charset="-122"/>
              </a:rPr>
              <a:t>S1</a:t>
            </a:r>
            <a:r>
              <a:rPr lang="zh-CN" altLang="en-US" sz="2800" b="1" dirty="0">
                <a:solidFill>
                  <a:srgbClr val="FF5050"/>
                </a:solidFill>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{S’→E · ,  E→E ·</a:t>
            </a:r>
            <a:r>
              <a:rPr lang="zh-CN" altLang="en-US" sz="2800" b="1" dirty="0">
                <a:solidFill>
                  <a:srgbClr val="FF5050"/>
                </a:solidFill>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T } </a:t>
            </a:r>
            <a:endParaRPr lang="en-US" altLang="zh-CN" sz="2800" b="1" dirty="0">
              <a:latin typeface="Times New Roman" panose="02020603050405020304" pitchFamily="18" charset="0"/>
              <a:ea typeface="宋体" panose="02010600030101010101" pitchFamily="2" charset="-122"/>
            </a:endParaRPr>
          </a:p>
          <a:p>
            <a:pPr>
              <a:spcBef>
                <a:spcPct val="50000"/>
              </a:spcBef>
            </a:pP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由于</a:t>
            </a:r>
            <a:r>
              <a:rPr lang="en-US" altLang="zh-CN" sz="2800" b="1" dirty="0">
                <a:latin typeface="Times New Roman" panose="02020603050405020304" pitchFamily="18" charset="0"/>
                <a:ea typeface="宋体" panose="02010600030101010101" pitchFamily="2" charset="-122"/>
              </a:rPr>
              <a:t>Follow(S’)={</a:t>
            </a:r>
            <a:r>
              <a:rPr lang="zh-CN" altLang="en-US"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a:t>
            </a:r>
            <a:r>
              <a:rPr lang="zh-CN" altLang="en-US" sz="2800" b="1" dirty="0">
                <a:latin typeface="Times New Roman" panose="02020603050405020304" pitchFamily="18" charset="0"/>
                <a:ea typeface="宋体" panose="02010600030101010101" pitchFamily="2" charset="-122"/>
              </a:rPr>
              <a:t>，而</a:t>
            </a:r>
            <a:r>
              <a:rPr lang="en-US" altLang="zh-CN" sz="2800" b="1" dirty="0">
                <a:latin typeface="Times New Roman" panose="02020603050405020304" pitchFamily="18" charset="0"/>
                <a:ea typeface="宋体" panose="02010600030101010101" pitchFamily="2" charset="-122"/>
              </a:rPr>
              <a:t>S’→· E</a:t>
            </a:r>
            <a:r>
              <a:rPr lang="zh-CN" altLang="en-US" sz="2800" b="1" dirty="0">
                <a:latin typeface="Times New Roman" panose="02020603050405020304" pitchFamily="18" charset="0"/>
                <a:ea typeface="宋体" panose="02010600030101010101" pitchFamily="2" charset="-122"/>
              </a:rPr>
              <a:t>是唯一的接受项目，所以当且仅当遇到句子的结束符“＃”号时才被接受。又因</a:t>
            </a:r>
            <a:r>
              <a:rPr lang="en-US" altLang="zh-CN" sz="2800" b="1" dirty="0">
                <a:latin typeface="Times New Roman" panose="02020603050405020304" pitchFamily="18" charset="0"/>
                <a:ea typeface="宋体" panose="02010600030101010101" pitchFamily="2" charset="-122"/>
              </a:rPr>
              <a:t>{</a:t>
            </a:r>
            <a:r>
              <a:rPr lang="zh-CN" altLang="en-US"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a:t>
            </a:r>
            <a:r>
              <a:rPr lang="zh-CN" altLang="en-US" sz="2800" b="1" dirty="0">
                <a:solidFill>
                  <a:srgbClr val="FF5050"/>
                </a:solidFill>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sym typeface="Symbol" panose="05050102010706020507" pitchFamily="18" charset="2"/>
              </a:rPr>
              <a:t></a:t>
            </a:r>
            <a:r>
              <a:rPr lang="zh-CN" altLang="en-US" sz="2800" b="1" dirty="0">
                <a:latin typeface="Times New Roman" panose="02020603050405020304" pitchFamily="18" charset="0"/>
                <a:ea typeface="宋体" panose="02010600030101010101" pitchFamily="2" charset="-122"/>
              </a:rPr>
              <a:t>，因此</a:t>
            </a:r>
            <a:r>
              <a:rPr lang="en-US" altLang="zh-CN" sz="2800" b="1" dirty="0">
                <a:latin typeface="Times New Roman" panose="02020603050405020304" pitchFamily="18" charset="0"/>
                <a:ea typeface="宋体" panose="02010600030101010101" pitchFamily="2" charset="-122"/>
              </a:rPr>
              <a:t>S</a:t>
            </a:r>
            <a:r>
              <a:rPr lang="en-US" altLang="zh-CN" sz="2800" b="1" baseline="-30000" dirty="0">
                <a:latin typeface="Times New Roman" panose="02020603050405020304" pitchFamily="18" charset="0"/>
                <a:ea typeface="宋体" panose="02010600030101010101" pitchFamily="2" charset="-122"/>
              </a:rPr>
              <a:t>1</a:t>
            </a:r>
            <a:r>
              <a:rPr lang="zh-CN" altLang="en-US" sz="2800" b="1" dirty="0">
                <a:latin typeface="Times New Roman" panose="02020603050405020304" pitchFamily="18" charset="0"/>
                <a:ea typeface="宋体" panose="02010600030101010101" pitchFamily="2" charset="-122"/>
              </a:rPr>
              <a:t>中的冲突可解决。 </a:t>
            </a:r>
            <a:endParaRPr lang="zh-CN" altLang="en-US" sz="2800" b="1" dirty="0">
              <a:latin typeface="Times New Roman" panose="02020603050405020304" pitchFamily="18" charset="0"/>
              <a:ea typeface="宋体" panose="02010600030101010101" pitchFamily="2" charset="-122"/>
            </a:endParaRPr>
          </a:p>
          <a:p>
            <a:pPr>
              <a:spcBef>
                <a:spcPct val="50000"/>
              </a:spcBef>
            </a:pPr>
            <a:r>
              <a:rPr lang="zh-CN" altLang="en-US" sz="2800" b="1" dirty="0">
                <a:latin typeface="Times New Roman" panose="02020603050405020304" pitchFamily="18" charset="0"/>
                <a:ea typeface="宋体" panose="02010600030101010101" pitchFamily="2" charset="-122"/>
              </a:rPr>
              <a:t>     </a:t>
            </a:r>
            <a:r>
              <a:rPr lang="zh-CN" altLang="en-US" sz="2800" b="1" dirty="0">
                <a:solidFill>
                  <a:srgbClr val="FF5050"/>
                </a:solidFill>
                <a:latin typeface="Times New Roman" panose="02020603050405020304" pitchFamily="18" charset="0"/>
                <a:ea typeface="宋体" panose="02010600030101010101" pitchFamily="2" charset="-122"/>
              </a:rPr>
              <a:t>对于</a:t>
            </a:r>
            <a:r>
              <a:rPr lang="en-US" altLang="zh-CN" sz="2800" b="1" dirty="0">
                <a:solidFill>
                  <a:srgbClr val="FF5050"/>
                </a:solidFill>
                <a:latin typeface="Times New Roman" panose="02020603050405020304" pitchFamily="18" charset="0"/>
                <a:ea typeface="宋体" panose="02010600030101010101" pitchFamily="2" charset="-122"/>
              </a:rPr>
              <a:t>S</a:t>
            </a:r>
            <a:r>
              <a:rPr lang="en-US" altLang="zh-CN" sz="2800" b="1" baseline="-25000" dirty="0">
                <a:solidFill>
                  <a:srgbClr val="FF5050"/>
                </a:solidFill>
                <a:latin typeface="Times New Roman" panose="02020603050405020304" pitchFamily="18" charset="0"/>
                <a:ea typeface="宋体" panose="02010600030101010101" pitchFamily="2" charset="-122"/>
              </a:rPr>
              <a:t>2</a:t>
            </a:r>
            <a:r>
              <a:rPr lang="en-US" altLang="zh-CN" sz="2800" b="1" dirty="0">
                <a:solidFill>
                  <a:srgbClr val="FF5050"/>
                </a:solidFill>
                <a:latin typeface="Times New Roman" panose="02020603050405020304" pitchFamily="18" charset="0"/>
                <a:ea typeface="宋体" panose="02010600030101010101" pitchFamily="2" charset="-122"/>
              </a:rPr>
              <a:t> :</a:t>
            </a:r>
            <a:r>
              <a:rPr lang="en-US" altLang="zh-CN" sz="2800" b="1" dirty="0">
                <a:latin typeface="Times New Roman" panose="02020603050405020304" pitchFamily="18" charset="0"/>
                <a:ea typeface="宋体" panose="02010600030101010101" pitchFamily="2" charset="-122"/>
              </a:rPr>
              <a:t>  S</a:t>
            </a:r>
            <a:r>
              <a:rPr lang="en-US" altLang="zh-CN" sz="2800" b="1" baseline="-25000" dirty="0">
                <a:latin typeface="Times New Roman" panose="02020603050405020304" pitchFamily="18" charset="0"/>
                <a:ea typeface="宋体" panose="02010600030101010101" pitchFamily="2" charset="-122"/>
              </a:rPr>
              <a:t>2</a:t>
            </a:r>
            <a:r>
              <a:rPr lang="en-US" altLang="zh-CN" sz="2800" b="1" dirty="0">
                <a:latin typeface="Times New Roman" panose="02020603050405020304" pitchFamily="18" charset="0"/>
                <a:ea typeface="宋体" panose="02010600030101010101" pitchFamily="2" charset="-122"/>
              </a:rPr>
              <a:t>={ E </a:t>
            </a:r>
            <a:r>
              <a:rPr lang="en-US" altLang="zh-CN" sz="2800" b="1" dirty="0">
                <a:latin typeface="Times New Roman" panose="02020603050405020304" pitchFamily="18" charset="0"/>
                <a:ea typeface="宋体" panose="02010600030101010101" pitchFamily="2" charset="-122"/>
                <a:sym typeface="Symbol" panose="05050102010706020507" pitchFamily="18" charset="2"/>
              </a:rPr>
              <a:t></a:t>
            </a:r>
            <a:r>
              <a:rPr lang="en-US" altLang="zh-CN" sz="2800" b="1" dirty="0">
                <a:latin typeface="Times New Roman" panose="02020603050405020304" pitchFamily="18" charset="0"/>
                <a:ea typeface="宋体" panose="02010600030101010101" pitchFamily="2" charset="-122"/>
              </a:rPr>
              <a:t>T · , T</a:t>
            </a:r>
            <a:r>
              <a:rPr lang="en-US" altLang="zh-CN" sz="2800" b="1" dirty="0">
                <a:latin typeface="Times New Roman" panose="02020603050405020304" pitchFamily="18" charset="0"/>
                <a:ea typeface="宋体" panose="02010600030101010101" pitchFamily="2" charset="-122"/>
                <a:sym typeface="Symbol" panose="05050102010706020507" pitchFamily="18" charset="2"/>
              </a:rPr>
              <a:t>T · *F </a:t>
            </a:r>
            <a:r>
              <a:rPr lang="en-US" altLang="zh-CN" sz="2800" b="1" dirty="0">
                <a:latin typeface="Times New Roman" panose="02020603050405020304" pitchFamily="18" charset="0"/>
                <a:ea typeface="宋体" panose="02010600030101010101" pitchFamily="2" charset="-122"/>
              </a:rPr>
              <a:t>}</a:t>
            </a:r>
            <a:endParaRPr lang="en-US" altLang="zh-CN" sz="2800" b="1" dirty="0">
              <a:latin typeface="Times New Roman" panose="02020603050405020304" pitchFamily="18" charset="0"/>
              <a:ea typeface="宋体" panose="02010600030101010101" pitchFamily="2" charset="-122"/>
            </a:endParaRPr>
          </a:p>
          <a:p>
            <a:pPr>
              <a:spcBef>
                <a:spcPct val="50000"/>
              </a:spcBef>
            </a:pP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计算</a:t>
            </a:r>
            <a:r>
              <a:rPr lang="en-US" altLang="zh-CN" sz="2800" b="1" dirty="0">
                <a:latin typeface="Times New Roman" panose="02020603050405020304" pitchFamily="18" charset="0"/>
                <a:ea typeface="宋体" panose="02010600030101010101" pitchFamily="2" charset="-122"/>
              </a:rPr>
              <a:t>Follow(E) = { #, +, ) } </a:t>
            </a:r>
            <a:endParaRPr lang="en-US" altLang="zh-CN" sz="2800" b="1" dirty="0">
              <a:latin typeface="Times New Roman" panose="02020603050405020304" pitchFamily="18" charset="0"/>
              <a:ea typeface="宋体" panose="02010600030101010101" pitchFamily="2" charset="-122"/>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6849" name="Text Box 2"/>
          <p:cNvSpPr txBox="1"/>
          <p:nvPr/>
        </p:nvSpPr>
        <p:spPr>
          <a:xfrm>
            <a:off x="457200" y="609600"/>
            <a:ext cx="8229600" cy="5221288"/>
          </a:xfrm>
          <a:prstGeom prst="rect">
            <a:avLst/>
          </a:prstGeom>
          <a:noFill/>
          <a:ln w="9525">
            <a:noFill/>
          </a:ln>
        </p:spPr>
        <p:txBody>
          <a:bodyPr anchor="t" anchorCtr="0">
            <a:spAutoFit/>
          </a:bodyPr>
          <a:p>
            <a:pPr>
              <a:spcBef>
                <a:spcPct val="50000"/>
              </a:spcBef>
            </a:pP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所以</a:t>
            </a:r>
            <a:r>
              <a:rPr lang="en-US" altLang="zh-CN" sz="2800" b="1" dirty="0">
                <a:latin typeface="Times New Roman" panose="02020603050405020304" pitchFamily="18" charset="0"/>
                <a:ea typeface="宋体" panose="02010600030101010101" pitchFamily="2" charset="-122"/>
              </a:rPr>
              <a:t>Follow(E)∩{*}=</a:t>
            </a:r>
            <a:r>
              <a:rPr lang="en-US" altLang="zh-CN" sz="2800" b="1" dirty="0">
                <a:latin typeface="Tempus Sans ITC" pitchFamily="82" charset="0"/>
                <a:ea typeface="方正姚体" pitchFamily="2" charset="-122"/>
                <a:sym typeface="Symbol" panose="05050102010706020507" pitchFamily="18" charset="2"/>
              </a:rPr>
              <a:t></a:t>
            </a:r>
            <a:endParaRPr lang="en-US" altLang="zh-CN" sz="2800" b="1" dirty="0">
              <a:latin typeface="Times New Roman" panose="02020603050405020304" pitchFamily="18" charset="0"/>
              <a:ea typeface="宋体" panose="02010600030101010101" pitchFamily="2" charset="-122"/>
            </a:endParaRPr>
          </a:p>
          <a:p>
            <a:pPr>
              <a:spcBef>
                <a:spcPct val="50000"/>
              </a:spcBef>
            </a:pP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因此面临输入符为‘</a:t>
            </a:r>
            <a:r>
              <a:rPr lang="en-US" altLang="zh-CN" sz="2800" b="1" dirty="0">
                <a:latin typeface="Times New Roman" panose="02020603050405020304" pitchFamily="18" charset="0"/>
                <a:ea typeface="宋体" panose="02010600030101010101" pitchFamily="2" charset="-122"/>
              </a:rPr>
              <a:t>+’</a:t>
            </a:r>
            <a:r>
              <a:rPr lang="zh-CN" altLang="en-US"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a:t>
            </a:r>
            <a:r>
              <a:rPr lang="zh-CN" altLang="en-US" sz="2800" b="1" dirty="0">
                <a:latin typeface="Times New Roman" panose="02020603050405020304" pitchFamily="18" charset="0"/>
                <a:ea typeface="宋体" panose="02010600030101010101" pitchFamily="2" charset="-122"/>
              </a:rPr>
              <a:t>或‘＃’号时，则用产生式</a:t>
            </a:r>
            <a:r>
              <a:rPr lang="en-US" altLang="zh-CN" sz="2800" b="1" dirty="0">
                <a:latin typeface="Times New Roman" panose="02020603050405020304" pitchFamily="18" charset="0"/>
                <a:ea typeface="宋体" panose="02010600030101010101" pitchFamily="2" charset="-122"/>
              </a:rPr>
              <a:t>E→T</a:t>
            </a:r>
            <a:r>
              <a:rPr lang="zh-CN" altLang="en-US" sz="2800" b="1" dirty="0">
                <a:latin typeface="Times New Roman" panose="02020603050405020304" pitchFamily="18" charset="0"/>
                <a:ea typeface="宋体" panose="02010600030101010101" pitchFamily="2" charset="-122"/>
              </a:rPr>
              <a:t>进行归约。</a:t>
            </a:r>
            <a:endParaRPr lang="zh-CN" altLang="en-US" sz="2800" b="1" dirty="0">
              <a:latin typeface="Times New Roman" panose="02020603050405020304" pitchFamily="18" charset="0"/>
              <a:ea typeface="宋体" panose="02010600030101010101" pitchFamily="2" charset="-122"/>
            </a:endParaRPr>
          </a:p>
          <a:p>
            <a:pPr>
              <a:spcBef>
                <a:spcPct val="50000"/>
              </a:spcBef>
            </a:pPr>
            <a:r>
              <a:rPr lang="zh-CN" altLang="en-US" sz="2800" b="1" dirty="0">
                <a:latin typeface="Times New Roman" panose="02020603050405020304" pitchFamily="18" charset="0"/>
                <a:ea typeface="宋体" panose="02010600030101010101" pitchFamily="2" charset="-122"/>
              </a:rPr>
              <a:t>当面临输入符为‘*’号时，则移进</a:t>
            </a: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其它情况则报错。</a:t>
            </a:r>
            <a:endParaRPr lang="zh-CN" altLang="en-US" sz="2800" b="1" dirty="0">
              <a:latin typeface="Times New Roman" panose="02020603050405020304" pitchFamily="18" charset="0"/>
              <a:ea typeface="宋体" panose="02010600030101010101" pitchFamily="2" charset="-122"/>
            </a:endParaRPr>
          </a:p>
          <a:p>
            <a:pPr>
              <a:spcBef>
                <a:spcPct val="50000"/>
              </a:spcBef>
            </a:pPr>
            <a:r>
              <a:rPr lang="zh-CN" altLang="en-US" sz="2800" b="1" dirty="0">
                <a:solidFill>
                  <a:srgbClr val="FF5050"/>
                </a:solidFill>
                <a:latin typeface="Times New Roman" panose="02020603050405020304" pitchFamily="18" charset="0"/>
                <a:ea typeface="宋体" panose="02010600030101010101" pitchFamily="2" charset="-122"/>
              </a:rPr>
              <a:t>对于</a:t>
            </a:r>
            <a:r>
              <a:rPr lang="en-US" altLang="zh-CN" sz="2800" b="1" dirty="0">
                <a:solidFill>
                  <a:srgbClr val="FF5050"/>
                </a:solidFill>
                <a:latin typeface="Times New Roman" panose="02020603050405020304" pitchFamily="18" charset="0"/>
                <a:ea typeface="宋体" panose="02010600030101010101" pitchFamily="2" charset="-122"/>
              </a:rPr>
              <a:t>S</a:t>
            </a:r>
            <a:r>
              <a:rPr lang="en-US" altLang="zh-CN" sz="2800" b="1" baseline="-25000" dirty="0">
                <a:solidFill>
                  <a:srgbClr val="FF5050"/>
                </a:solidFill>
                <a:latin typeface="Times New Roman" panose="02020603050405020304" pitchFamily="18" charset="0"/>
                <a:ea typeface="宋体" panose="02010600030101010101" pitchFamily="2" charset="-122"/>
              </a:rPr>
              <a:t>9</a:t>
            </a:r>
            <a:r>
              <a:rPr lang="en-US" altLang="zh-CN" sz="2800" b="1" dirty="0">
                <a:solidFill>
                  <a:srgbClr val="FF5050"/>
                </a:solidFill>
                <a:latin typeface="Times New Roman" panose="02020603050405020304" pitchFamily="18" charset="0"/>
                <a:ea typeface="宋体" panose="02010600030101010101" pitchFamily="2" charset="-122"/>
              </a:rPr>
              <a:t> :</a:t>
            </a:r>
            <a:r>
              <a:rPr lang="en-US" altLang="zh-CN" sz="2800" b="1" dirty="0">
                <a:latin typeface="Times New Roman" panose="02020603050405020304" pitchFamily="18" charset="0"/>
                <a:ea typeface="宋体" panose="02010600030101010101" pitchFamily="2" charset="-122"/>
              </a:rPr>
              <a:t>  S</a:t>
            </a:r>
            <a:r>
              <a:rPr lang="en-US" altLang="zh-CN" sz="2800" b="1" baseline="-25000" dirty="0">
                <a:latin typeface="Times New Roman" panose="02020603050405020304" pitchFamily="18" charset="0"/>
                <a:ea typeface="宋体" panose="02010600030101010101" pitchFamily="2" charset="-122"/>
              </a:rPr>
              <a:t>9</a:t>
            </a:r>
            <a:r>
              <a:rPr lang="en-US" altLang="zh-CN" sz="2800" b="1" dirty="0">
                <a:latin typeface="Times New Roman" panose="02020603050405020304" pitchFamily="18" charset="0"/>
                <a:ea typeface="宋体" panose="02010600030101010101" pitchFamily="2" charset="-122"/>
              </a:rPr>
              <a:t>={ E </a:t>
            </a:r>
            <a:r>
              <a:rPr lang="en-US" altLang="zh-CN" sz="2800" b="1" dirty="0">
                <a:latin typeface="Times New Roman" panose="02020603050405020304" pitchFamily="18" charset="0"/>
                <a:ea typeface="宋体" panose="02010600030101010101" pitchFamily="2" charset="-122"/>
                <a:sym typeface="Symbol" panose="05050102010706020507" pitchFamily="18" charset="2"/>
              </a:rPr>
              <a:t>E+</a:t>
            </a:r>
            <a:r>
              <a:rPr lang="en-US" altLang="zh-CN" sz="2800" b="1" dirty="0">
                <a:latin typeface="Times New Roman" panose="02020603050405020304" pitchFamily="18" charset="0"/>
                <a:ea typeface="宋体" panose="02010600030101010101" pitchFamily="2" charset="-122"/>
              </a:rPr>
              <a:t>T · , T</a:t>
            </a:r>
            <a:r>
              <a:rPr lang="en-US" altLang="zh-CN" sz="2800" b="1" dirty="0">
                <a:latin typeface="Times New Roman" panose="02020603050405020304" pitchFamily="18" charset="0"/>
                <a:ea typeface="宋体" panose="02010600030101010101" pitchFamily="2" charset="-122"/>
                <a:sym typeface="Symbol" panose="05050102010706020507" pitchFamily="18" charset="2"/>
              </a:rPr>
              <a:t>T · *F </a:t>
            </a:r>
            <a:r>
              <a:rPr lang="en-US" altLang="zh-CN" sz="2800" b="1" dirty="0">
                <a:latin typeface="Times New Roman" panose="02020603050405020304" pitchFamily="18" charset="0"/>
                <a:ea typeface="宋体" panose="02010600030101010101" pitchFamily="2" charset="-122"/>
              </a:rPr>
              <a:t>}</a:t>
            </a:r>
            <a:endParaRPr lang="en-US" altLang="zh-CN" sz="2800" b="1" dirty="0">
              <a:latin typeface="Times New Roman" panose="02020603050405020304" pitchFamily="18" charset="0"/>
              <a:ea typeface="宋体" panose="02010600030101010101" pitchFamily="2" charset="-122"/>
            </a:endParaRPr>
          </a:p>
          <a:p>
            <a:pPr>
              <a:spcBef>
                <a:spcPct val="50000"/>
              </a:spcBef>
            </a:pPr>
            <a:r>
              <a:rPr lang="zh-CN" altLang="en-US" sz="2800" b="1" dirty="0">
                <a:latin typeface="Times New Roman" panose="02020603050405020304" pitchFamily="18" charset="0"/>
                <a:ea typeface="宋体" panose="02010600030101010101" pitchFamily="2" charset="-122"/>
              </a:rPr>
              <a:t>计算</a:t>
            </a:r>
            <a:r>
              <a:rPr lang="en-US" altLang="zh-CN" sz="2800" b="1" dirty="0">
                <a:latin typeface="Times New Roman" panose="02020603050405020304" pitchFamily="18" charset="0"/>
                <a:ea typeface="宋体" panose="02010600030101010101" pitchFamily="2" charset="-122"/>
              </a:rPr>
              <a:t>Follow(E) = { #, +, ) }</a:t>
            </a:r>
            <a:r>
              <a:rPr lang="en-US" altLang="zh-CN" sz="2800" dirty="0">
                <a:latin typeface="Times New Roman" panose="02020603050405020304" pitchFamily="18" charset="0"/>
                <a:ea typeface="宋体" panose="02010600030101010101" pitchFamily="2" charset="-122"/>
              </a:rPr>
              <a:t> , </a:t>
            </a:r>
            <a:r>
              <a:rPr lang="zh-CN" altLang="en-US" sz="2800" b="1" dirty="0">
                <a:latin typeface="Times New Roman" panose="02020603050405020304" pitchFamily="18" charset="0"/>
                <a:ea typeface="宋体" panose="02010600030101010101" pitchFamily="2" charset="-122"/>
              </a:rPr>
              <a:t>所以</a:t>
            </a:r>
            <a:r>
              <a:rPr lang="en-US" altLang="zh-CN" sz="2800" b="1" dirty="0">
                <a:latin typeface="Times New Roman" panose="02020603050405020304" pitchFamily="18" charset="0"/>
                <a:ea typeface="宋体" panose="02010600030101010101" pitchFamily="2" charset="-122"/>
              </a:rPr>
              <a:t>Follow(E)∩{*}=</a:t>
            </a:r>
            <a:r>
              <a:rPr lang="en-US" altLang="zh-CN" sz="2800" b="1" dirty="0">
                <a:latin typeface="Tempus Sans ITC" pitchFamily="82" charset="0"/>
                <a:ea typeface="方正姚体" pitchFamily="2" charset="-122"/>
                <a:sym typeface="Symbol" panose="05050102010706020507" pitchFamily="18" charset="2"/>
              </a:rPr>
              <a:t></a:t>
            </a:r>
            <a:endParaRPr lang="en-US" altLang="zh-CN" sz="2800" b="1" dirty="0">
              <a:latin typeface="Times New Roman" panose="02020603050405020304" pitchFamily="18" charset="0"/>
              <a:ea typeface="宋体" panose="02010600030101010101" pitchFamily="2" charset="-122"/>
            </a:endParaRPr>
          </a:p>
          <a:p>
            <a:pPr>
              <a:spcBef>
                <a:spcPct val="50000"/>
              </a:spcBef>
            </a:pP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因此面临输入符为‘</a:t>
            </a:r>
            <a:r>
              <a:rPr lang="en-US" altLang="zh-CN" sz="2800" b="1" dirty="0">
                <a:latin typeface="Times New Roman" panose="02020603050405020304" pitchFamily="18" charset="0"/>
                <a:ea typeface="宋体" panose="02010600030101010101" pitchFamily="2" charset="-122"/>
              </a:rPr>
              <a:t>+’</a:t>
            </a:r>
            <a:r>
              <a:rPr lang="zh-CN" altLang="en-US"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a:t>
            </a:r>
            <a:r>
              <a:rPr lang="zh-CN" altLang="en-US" sz="2800" b="1" dirty="0">
                <a:latin typeface="Times New Roman" panose="02020603050405020304" pitchFamily="18" charset="0"/>
                <a:ea typeface="宋体" panose="02010600030101010101" pitchFamily="2" charset="-122"/>
              </a:rPr>
              <a:t>或‘＃’号时，则用产生式</a:t>
            </a:r>
            <a:r>
              <a:rPr lang="en-US" altLang="zh-CN" sz="2800" b="1" dirty="0">
                <a:latin typeface="Times New Roman" panose="02020603050405020304" pitchFamily="18" charset="0"/>
                <a:ea typeface="宋体" panose="02010600030101010101" pitchFamily="2" charset="-122"/>
              </a:rPr>
              <a:t>E→E+T</a:t>
            </a:r>
            <a:r>
              <a:rPr lang="zh-CN" altLang="en-US" sz="2800" b="1" dirty="0">
                <a:latin typeface="Times New Roman" panose="02020603050405020304" pitchFamily="18" charset="0"/>
                <a:ea typeface="宋体" panose="02010600030101010101" pitchFamily="2" charset="-122"/>
              </a:rPr>
              <a:t>进行归约。</a:t>
            </a:r>
            <a:endParaRPr lang="zh-CN" altLang="en-US" sz="2800" b="1" dirty="0">
              <a:latin typeface="Times New Roman" panose="02020603050405020304" pitchFamily="18" charset="0"/>
              <a:ea typeface="宋体" panose="02010600030101010101" pitchFamily="2" charset="-122"/>
            </a:endParaRPr>
          </a:p>
          <a:p>
            <a:pPr>
              <a:spcBef>
                <a:spcPct val="50000"/>
              </a:spcBef>
            </a:pPr>
            <a:r>
              <a:rPr lang="zh-CN" altLang="en-US" sz="2800" b="1" dirty="0">
                <a:latin typeface="Times New Roman" panose="02020603050405020304" pitchFamily="18" charset="0"/>
                <a:ea typeface="宋体" panose="02010600030101010101" pitchFamily="2" charset="-122"/>
              </a:rPr>
              <a:t>当面临输入符为‘*’号时，则移进。 其它情况则报错。</a:t>
            </a:r>
            <a:endParaRPr lang="zh-CN" altLang="en-US" sz="2800" b="1" dirty="0">
              <a:latin typeface="Times New Roman" panose="02020603050405020304" pitchFamily="18" charset="0"/>
              <a:ea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矩形 3"/>
          <p:cNvSpPr/>
          <p:nvPr/>
        </p:nvSpPr>
        <p:spPr>
          <a:xfrm>
            <a:off x="881063" y="3082925"/>
            <a:ext cx="2089150" cy="1200150"/>
          </a:xfrm>
          <a:prstGeom prst="rect">
            <a:avLst/>
          </a:prstGeom>
          <a:noFill/>
          <a:ln w="9525" cap="flat" cmpd="sng">
            <a:solidFill>
              <a:srgbClr val="FF0000"/>
            </a:solidFill>
            <a:prstDash val="solid"/>
            <a:miter/>
            <a:headEnd type="none" w="med" len="med"/>
            <a:tailEnd type="none" w="med" len="med"/>
          </a:ln>
        </p:spPr>
        <p:txBody>
          <a:bodyPr anchor="t" anchorCtr="0">
            <a:spAutoFit/>
          </a:bodyPr>
          <a:p>
            <a:r>
              <a:rPr lang="zh-CN" altLang="en-US" dirty="0">
                <a:latin typeface="Times New Roman" panose="02020603050405020304" pitchFamily="18" charset="0"/>
                <a:ea typeface="宋体" panose="02010600030101010101" pitchFamily="2" charset="-122"/>
              </a:rPr>
              <a:t>自下而上分析的基本问题：</a:t>
            </a:r>
            <a:endParaRPr lang="en-US" altLang="zh-CN" dirty="0">
              <a:latin typeface="Times New Roman" panose="02020603050405020304" pitchFamily="18" charset="0"/>
              <a:ea typeface="宋体" panose="02010600030101010101" pitchFamily="2" charset="-122"/>
            </a:endParaRPr>
          </a:p>
          <a:p>
            <a:r>
              <a:rPr lang="zh-CN" altLang="en-US" dirty="0">
                <a:solidFill>
                  <a:srgbClr val="FF0000"/>
                </a:solidFill>
                <a:latin typeface="Times New Roman" panose="02020603050405020304" pitchFamily="18" charset="0"/>
                <a:ea typeface="宋体" panose="02010600030101010101" pitchFamily="2" charset="-122"/>
              </a:rPr>
              <a:t>找可规约串</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25602" name="矩形 4"/>
          <p:cNvSpPr/>
          <p:nvPr/>
        </p:nvSpPr>
        <p:spPr>
          <a:xfrm>
            <a:off x="3889375" y="1504950"/>
            <a:ext cx="3611563" cy="830263"/>
          </a:xfrm>
          <a:prstGeom prst="rect">
            <a:avLst/>
          </a:prstGeom>
          <a:noFill/>
          <a:ln w="9525" cap="flat" cmpd="sng">
            <a:solidFill>
              <a:srgbClr val="FF0000"/>
            </a:solidFill>
            <a:prstDash val="solid"/>
            <a:miter/>
            <a:headEnd type="none" w="med" len="med"/>
            <a:tailEnd type="none" w="med" len="med"/>
          </a:ln>
        </p:spPr>
        <p:txBody>
          <a:bodyPr wrap="none" anchor="t" anchorCtr="0">
            <a:spAutoFit/>
          </a:bodyPr>
          <a:p>
            <a:r>
              <a:rPr lang="zh-CN" altLang="en-US" dirty="0">
                <a:latin typeface="Times New Roman" panose="02020603050405020304" pitchFamily="18" charset="0"/>
                <a:ea typeface="宋体" panose="02010600030101010101" pitchFamily="2" charset="-122"/>
              </a:rPr>
              <a:t>规范规约方法：（</a:t>
            </a:r>
            <a:r>
              <a:rPr lang="en-US" altLang="zh-CN" dirty="0">
                <a:latin typeface="Times New Roman" panose="02020603050405020304" pitchFamily="18" charset="0"/>
                <a:ea typeface="宋体" panose="02010600030101010101" pitchFamily="2" charset="-122"/>
              </a:rPr>
              <a:t>5.1</a:t>
            </a:r>
            <a:r>
              <a:rPr lang="zh-CN" altLang="en-US" dirty="0">
                <a:latin typeface="Times New Roman" panose="02020603050405020304" pitchFamily="18" charset="0"/>
                <a:ea typeface="宋体" panose="02010600030101010101" pitchFamily="2" charset="-122"/>
              </a:rPr>
              <a:t>节）</a:t>
            </a:r>
            <a:endParaRPr lang="en-US" altLang="zh-CN" dirty="0">
              <a:latin typeface="Times New Roman" panose="02020603050405020304" pitchFamily="18" charset="0"/>
              <a:ea typeface="宋体" panose="02010600030101010101" pitchFamily="2" charset="-122"/>
            </a:endParaRPr>
          </a:p>
          <a:p>
            <a:r>
              <a:rPr lang="zh-CN" altLang="en-US" dirty="0">
                <a:solidFill>
                  <a:srgbClr val="FF0000"/>
                </a:solidFill>
                <a:latin typeface="Times New Roman" panose="02020603050405020304" pitchFamily="18" charset="0"/>
                <a:ea typeface="宋体" panose="02010600030101010101" pitchFamily="2" charset="-122"/>
              </a:rPr>
              <a:t>找句柄</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25603" name="矩形 5"/>
          <p:cNvSpPr/>
          <p:nvPr/>
        </p:nvSpPr>
        <p:spPr>
          <a:xfrm>
            <a:off x="3857625" y="3113088"/>
            <a:ext cx="4221163" cy="830262"/>
          </a:xfrm>
          <a:prstGeom prst="rect">
            <a:avLst/>
          </a:prstGeom>
          <a:noFill/>
          <a:ln w="9525" cap="flat" cmpd="sng">
            <a:solidFill>
              <a:srgbClr val="FF0000"/>
            </a:solidFill>
            <a:prstDash val="solid"/>
            <a:miter/>
            <a:headEnd type="none" w="med" len="med"/>
            <a:tailEnd type="none" w="med" len="med"/>
          </a:ln>
        </p:spPr>
        <p:txBody>
          <a:bodyPr wrap="none" anchor="t" anchorCtr="0">
            <a:spAutoFit/>
          </a:bodyPr>
          <a:p>
            <a:r>
              <a:rPr lang="zh-CN" altLang="en-US" dirty="0">
                <a:latin typeface="Times New Roman" panose="02020603050405020304" pitchFamily="18" charset="0"/>
                <a:ea typeface="宋体" panose="02010600030101010101" pitchFamily="2" charset="-122"/>
              </a:rPr>
              <a:t>算符优先分析方法：（</a:t>
            </a:r>
            <a:r>
              <a:rPr lang="en-US" altLang="zh-CN" dirty="0">
                <a:latin typeface="Times New Roman" panose="02020603050405020304" pitchFamily="18" charset="0"/>
                <a:ea typeface="宋体" panose="02010600030101010101" pitchFamily="2" charset="-122"/>
              </a:rPr>
              <a:t>5.2</a:t>
            </a:r>
            <a:r>
              <a:rPr lang="zh-CN" altLang="en-US" dirty="0">
                <a:latin typeface="Times New Roman" panose="02020603050405020304" pitchFamily="18" charset="0"/>
                <a:ea typeface="宋体" panose="02010600030101010101" pitchFamily="2" charset="-122"/>
              </a:rPr>
              <a:t>节）</a:t>
            </a:r>
            <a:endParaRPr lang="en-US" altLang="zh-CN" dirty="0">
              <a:latin typeface="Times New Roman" panose="02020603050405020304" pitchFamily="18" charset="0"/>
              <a:ea typeface="宋体" panose="02010600030101010101" pitchFamily="2" charset="-122"/>
            </a:endParaRPr>
          </a:p>
          <a:p>
            <a:r>
              <a:rPr lang="zh-CN" altLang="en-US" dirty="0">
                <a:solidFill>
                  <a:srgbClr val="FF0000"/>
                </a:solidFill>
                <a:latin typeface="Times New Roman" panose="02020603050405020304" pitchFamily="18" charset="0"/>
                <a:ea typeface="宋体" panose="02010600030101010101" pitchFamily="2" charset="-122"/>
              </a:rPr>
              <a:t>找最左素短语</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25604" name="矩形 6"/>
          <p:cNvSpPr/>
          <p:nvPr/>
        </p:nvSpPr>
        <p:spPr>
          <a:xfrm>
            <a:off x="3998913" y="4892675"/>
            <a:ext cx="3355975" cy="1568450"/>
          </a:xfrm>
          <a:prstGeom prst="rect">
            <a:avLst/>
          </a:prstGeom>
          <a:noFill/>
          <a:ln w="9525" cap="flat" cmpd="sng">
            <a:solidFill>
              <a:srgbClr val="FF0000"/>
            </a:solidFill>
            <a:prstDash val="solid"/>
            <a:miter/>
            <a:headEnd type="none" w="med" len="med"/>
            <a:tailEnd type="none" w="med" len="med"/>
          </a:ln>
        </p:spPr>
        <p:txBody>
          <a:bodyPr anchor="t" anchorCtr="0">
            <a:spAutoFit/>
          </a:bodyPr>
          <a:p>
            <a:r>
              <a:rPr lang="en-US" altLang="zh-CN" dirty="0">
                <a:latin typeface="Times New Roman" panose="02020603050405020304" pitchFamily="18" charset="0"/>
                <a:ea typeface="宋体" panose="02010600030101010101" pitchFamily="2" charset="-122"/>
              </a:rPr>
              <a:t>LR</a:t>
            </a:r>
            <a:r>
              <a:rPr lang="zh-CN" altLang="en-US" dirty="0">
                <a:latin typeface="Times New Roman" panose="02020603050405020304" pitchFamily="18" charset="0"/>
                <a:ea typeface="宋体" panose="02010600030101010101" pitchFamily="2" charset="-122"/>
              </a:rPr>
              <a:t>分析：（</a:t>
            </a:r>
            <a:r>
              <a:rPr lang="en-US" altLang="zh-CN" dirty="0">
                <a:latin typeface="Times New Roman" panose="02020603050405020304" pitchFamily="18" charset="0"/>
                <a:ea typeface="宋体" panose="02010600030101010101" pitchFamily="2" charset="-122"/>
              </a:rPr>
              <a:t>5.3</a:t>
            </a:r>
            <a:r>
              <a:rPr lang="zh-CN" altLang="en-US" dirty="0">
                <a:latin typeface="Times New Roman" panose="02020603050405020304" pitchFamily="18" charset="0"/>
                <a:ea typeface="宋体" panose="02010600030101010101" pitchFamily="2" charset="-122"/>
              </a:rPr>
              <a:t>节）</a:t>
            </a:r>
            <a:endParaRPr lang="en-US" altLang="zh-CN" dirty="0">
              <a:latin typeface="Times New Roman" panose="02020603050405020304" pitchFamily="18" charset="0"/>
              <a:ea typeface="宋体" panose="02010600030101010101" pitchFamily="2" charset="-122"/>
            </a:endParaRPr>
          </a:p>
          <a:p>
            <a:r>
              <a:rPr lang="en-US" altLang="zh-CN" dirty="0">
                <a:solidFill>
                  <a:srgbClr val="FF0000"/>
                </a:solidFill>
                <a:latin typeface="Times New Roman" panose="02020603050405020304" pitchFamily="18" charset="0"/>
                <a:ea typeface="宋体" panose="02010600030101010101" pitchFamily="2" charset="-122"/>
              </a:rPr>
              <a:t>-LR(0)</a:t>
            </a:r>
            <a:endParaRPr lang="en-US" altLang="zh-CN" dirty="0">
              <a:solidFill>
                <a:srgbClr val="FF0000"/>
              </a:solidFill>
              <a:latin typeface="Times New Roman" panose="02020603050405020304" pitchFamily="18" charset="0"/>
              <a:ea typeface="宋体" panose="02010600030101010101" pitchFamily="2" charset="-122"/>
            </a:endParaRPr>
          </a:p>
          <a:p>
            <a:r>
              <a:rPr lang="en-US" altLang="zh-CN" dirty="0">
                <a:solidFill>
                  <a:srgbClr val="FF0000"/>
                </a:solidFill>
                <a:latin typeface="Times New Roman" panose="02020603050405020304" pitchFamily="18" charset="0"/>
                <a:ea typeface="宋体" panose="02010600030101010101" pitchFamily="2" charset="-122"/>
              </a:rPr>
              <a:t>-SLR(1)</a:t>
            </a:r>
            <a:endParaRPr lang="en-US" altLang="zh-CN" dirty="0">
              <a:solidFill>
                <a:srgbClr val="FF0000"/>
              </a:solidFill>
              <a:latin typeface="Times New Roman" panose="02020603050405020304" pitchFamily="18" charset="0"/>
              <a:ea typeface="宋体" panose="02010600030101010101" pitchFamily="2" charset="-122"/>
            </a:endParaRPr>
          </a:p>
          <a:p>
            <a:r>
              <a:rPr lang="zh-CN" altLang="en-US" dirty="0">
                <a:solidFill>
                  <a:srgbClr val="FF0000"/>
                </a:solidFill>
                <a:latin typeface="Times New Roman" panose="02020603050405020304" pitchFamily="18" charset="0"/>
                <a:ea typeface="宋体" panose="02010600030101010101" pitchFamily="2" charset="-122"/>
              </a:rPr>
              <a:t>找句柄</a:t>
            </a:r>
            <a:endParaRPr lang="zh-CN" altLang="en-US" dirty="0">
              <a:solidFill>
                <a:srgbClr val="FF0000"/>
              </a:solidFill>
              <a:latin typeface="Times New Roman" panose="02020603050405020304" pitchFamily="18" charset="0"/>
              <a:ea typeface="宋体" panose="02010600030101010101" pitchFamily="2" charset="-122"/>
            </a:endParaRPr>
          </a:p>
        </p:txBody>
      </p:sp>
      <p:cxnSp>
        <p:nvCxnSpPr>
          <p:cNvPr id="25605" name="直接箭头连接符 8"/>
          <p:cNvCxnSpPr>
            <a:stCxn id="25601" idx="3"/>
            <a:endCxn id="25602" idx="1"/>
          </p:cNvCxnSpPr>
          <p:nvPr/>
        </p:nvCxnSpPr>
        <p:spPr>
          <a:xfrm flipV="1">
            <a:off x="2970213" y="1920875"/>
            <a:ext cx="919162" cy="1762125"/>
          </a:xfrm>
          <a:prstGeom prst="straightConnector1">
            <a:avLst/>
          </a:prstGeom>
          <a:ln w="9525" cap="flat" cmpd="sng">
            <a:solidFill>
              <a:schemeClr val="tx1"/>
            </a:solidFill>
            <a:prstDash val="solid"/>
            <a:round/>
            <a:headEnd type="none" w="med" len="med"/>
            <a:tailEnd type="arrow" w="med" len="med"/>
          </a:ln>
        </p:spPr>
      </p:cxnSp>
      <p:cxnSp>
        <p:nvCxnSpPr>
          <p:cNvPr id="25606" name="直接箭头连接符 10"/>
          <p:cNvCxnSpPr>
            <a:stCxn id="25601" idx="3"/>
            <a:endCxn id="25604" idx="1"/>
          </p:cNvCxnSpPr>
          <p:nvPr/>
        </p:nvCxnSpPr>
        <p:spPr>
          <a:xfrm>
            <a:off x="2970213" y="3683000"/>
            <a:ext cx="1028700" cy="1993900"/>
          </a:xfrm>
          <a:prstGeom prst="straightConnector1">
            <a:avLst/>
          </a:prstGeom>
          <a:ln w="9525" cap="flat" cmpd="sng">
            <a:solidFill>
              <a:schemeClr val="tx1"/>
            </a:solidFill>
            <a:prstDash val="solid"/>
            <a:round/>
            <a:headEnd type="none" w="med" len="med"/>
            <a:tailEnd type="arrow" w="med" len="med"/>
          </a:ln>
        </p:spPr>
      </p:cxnSp>
      <p:cxnSp>
        <p:nvCxnSpPr>
          <p:cNvPr id="25607" name="直接箭头连接符 12"/>
          <p:cNvCxnSpPr>
            <a:stCxn id="25601" idx="3"/>
            <a:endCxn id="25603" idx="1"/>
          </p:cNvCxnSpPr>
          <p:nvPr/>
        </p:nvCxnSpPr>
        <p:spPr>
          <a:xfrm flipV="1">
            <a:off x="2970213" y="3529013"/>
            <a:ext cx="887412" cy="153987"/>
          </a:xfrm>
          <a:prstGeom prst="straightConnector1">
            <a:avLst/>
          </a:prstGeom>
          <a:ln w="9525" cap="flat" cmpd="sng">
            <a:solidFill>
              <a:schemeClr val="tx1"/>
            </a:solidFill>
            <a:prstDash val="solid"/>
            <a:round/>
            <a:headEnd type="none" w="med" len="med"/>
            <a:tailEnd type="arrow" w="med" len="med"/>
          </a:ln>
        </p:spPr>
      </p:cxnSp>
      <p:sp>
        <p:nvSpPr>
          <p:cNvPr id="25608" name="矩形 14"/>
          <p:cNvSpPr/>
          <p:nvPr/>
        </p:nvSpPr>
        <p:spPr>
          <a:xfrm>
            <a:off x="6135688" y="4430713"/>
            <a:ext cx="2646362" cy="461962"/>
          </a:xfrm>
          <a:prstGeom prst="rect">
            <a:avLst/>
          </a:prstGeom>
          <a:noFill/>
          <a:ln w="9525">
            <a:noFill/>
          </a:ln>
        </p:spPr>
        <p:txBody>
          <a:bodyPr wrap="none" anchor="t" anchorCtr="0">
            <a:spAutoFit/>
          </a:bodyPr>
          <a:p>
            <a:r>
              <a:rPr lang="zh-CN" altLang="en-US" dirty="0">
                <a:latin typeface="Times New Roman" panose="02020603050405020304" pitchFamily="18" charset="0"/>
                <a:ea typeface="宋体" panose="02010600030101010101" pitchFamily="2" charset="-122"/>
              </a:rPr>
              <a:t>具体算法，效率高</a:t>
            </a:r>
            <a:endParaRPr lang="zh-CN" altLang="en-US" dirty="0">
              <a:latin typeface="Times New Roman" panose="02020603050405020304" pitchFamily="18" charset="0"/>
              <a:ea typeface="宋体" panose="02010600030101010101" pitchFamily="2" charset="-122"/>
            </a:endParaRPr>
          </a:p>
        </p:txBody>
      </p:sp>
      <p:sp>
        <p:nvSpPr>
          <p:cNvPr id="25609" name="任意多边形: 形状 1"/>
          <p:cNvSpPr/>
          <p:nvPr/>
        </p:nvSpPr>
        <p:spPr>
          <a:xfrm>
            <a:off x="7551738" y="2100263"/>
            <a:ext cx="1230312" cy="3784600"/>
          </a:xfrm>
          <a:custGeom>
            <a:avLst/>
            <a:gdLst/>
            <a:ahLst/>
            <a:cxnLst>
              <a:cxn ang="0">
                <a:pos x="0" y="3581569"/>
              </a:cxn>
              <a:cxn ang="0">
                <a:pos x="1014496" y="3547780"/>
              </a:cxn>
              <a:cxn ang="0">
                <a:pos x="1149762" y="1283959"/>
              </a:cxn>
              <a:cxn ang="0">
                <a:pos x="50728" y="0"/>
              </a:cxn>
              <a:cxn ang="0">
                <a:pos x="50728" y="0"/>
              </a:cxn>
              <a:cxn ang="0">
                <a:pos x="50728" y="0"/>
              </a:cxn>
            </a:cxnLst>
            <a:pathLst>
              <a:path w="1230540" h="3785695">
                <a:moveTo>
                  <a:pt x="0" y="3589867"/>
                </a:moveTo>
                <a:cubicBezTo>
                  <a:pt x="412044" y="3764844"/>
                  <a:pt x="824089" y="3939822"/>
                  <a:pt x="1016000" y="3556000"/>
                </a:cubicBezTo>
                <a:cubicBezTo>
                  <a:pt x="1207911" y="3172178"/>
                  <a:pt x="1312333" y="1879601"/>
                  <a:pt x="1151466" y="1286934"/>
                </a:cubicBezTo>
                <a:cubicBezTo>
                  <a:pt x="990599" y="694267"/>
                  <a:pt x="50800" y="0"/>
                  <a:pt x="50800" y="0"/>
                </a:cubicBezTo>
              </a:path>
            </a:pathLst>
          </a:custGeom>
          <a:noFill/>
          <a:ln w="9525" cap="flat" cmpd="sng">
            <a:solidFill>
              <a:schemeClr val="tx1"/>
            </a:solidFill>
            <a:prstDash val="solid"/>
            <a:round/>
            <a:headEnd type="none" w="med" len="med"/>
            <a:tailEnd type="triangle" w="med" len="med"/>
          </a:ln>
        </p:spPr>
        <p:txBody>
          <a:bodyPr/>
          <a:p>
            <a:endParaRPr lang="zh-CN"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7873" name="Text Box 2"/>
          <p:cNvSpPr txBox="1"/>
          <p:nvPr/>
        </p:nvSpPr>
        <p:spPr>
          <a:xfrm>
            <a:off x="533400" y="533400"/>
            <a:ext cx="8077200" cy="5218113"/>
          </a:xfrm>
          <a:prstGeom prst="rect">
            <a:avLst/>
          </a:prstGeom>
          <a:noFill/>
          <a:ln w="9525">
            <a:noFill/>
          </a:ln>
        </p:spPr>
        <p:txBody>
          <a:bodyPr anchor="t" anchorCtr="0">
            <a:spAutoFit/>
          </a:bodyPr>
          <a:p>
            <a:pPr>
              <a:spcBef>
                <a:spcPct val="50000"/>
              </a:spcBef>
            </a:pP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由以上考查，该文法在</a:t>
            </a:r>
            <a:r>
              <a:rPr lang="en-US" altLang="zh-CN" sz="2800" b="1" dirty="0">
                <a:latin typeface="Times New Roman" panose="02020603050405020304" pitchFamily="18" charset="0"/>
                <a:ea typeface="宋体" panose="02010600030101010101" pitchFamily="2" charset="-122"/>
              </a:rPr>
              <a:t>S</a:t>
            </a:r>
            <a:r>
              <a:rPr lang="zh-CN" altLang="en-US" sz="2800" b="1" baseline="-30000" dirty="0">
                <a:latin typeface="Times New Roman" panose="02020603050405020304" pitchFamily="18" charset="0"/>
                <a:ea typeface="宋体" panose="02010600030101010101" pitchFamily="2" charset="-122"/>
              </a:rPr>
              <a:t>１</a:t>
            </a:r>
            <a:r>
              <a:rPr lang="zh-CN" altLang="en-US"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S</a:t>
            </a:r>
            <a:r>
              <a:rPr lang="zh-CN" altLang="en-US" sz="2800" b="1" baseline="-30000" dirty="0">
                <a:latin typeface="Times New Roman" panose="02020603050405020304" pitchFamily="18" charset="0"/>
                <a:ea typeface="宋体" panose="02010600030101010101" pitchFamily="2" charset="-122"/>
              </a:rPr>
              <a:t>２</a:t>
            </a:r>
            <a:r>
              <a:rPr lang="zh-CN" altLang="en-US" sz="2800" b="1" dirty="0">
                <a:latin typeface="Times New Roman" panose="02020603050405020304" pitchFamily="18" charset="0"/>
                <a:ea typeface="宋体" panose="02010600030101010101" pitchFamily="2" charset="-122"/>
              </a:rPr>
              <a:t>，</a:t>
            </a:r>
            <a:r>
              <a:rPr lang="en-US" altLang="zh-CN" sz="2800" b="1" dirty="0">
                <a:latin typeface="Times New Roman" panose="02020603050405020304" pitchFamily="18" charset="0"/>
                <a:ea typeface="宋体" panose="02010600030101010101" pitchFamily="2" charset="-122"/>
              </a:rPr>
              <a:t>S</a:t>
            </a:r>
            <a:r>
              <a:rPr lang="zh-CN" altLang="en-US" sz="2800" b="1" baseline="-30000" dirty="0">
                <a:latin typeface="Times New Roman" panose="02020603050405020304" pitchFamily="18" charset="0"/>
                <a:ea typeface="宋体" panose="02010600030101010101" pitchFamily="2" charset="-122"/>
              </a:rPr>
              <a:t>９</a:t>
            </a:r>
            <a:r>
              <a:rPr lang="zh-CN" altLang="en-US" sz="2800" b="1" dirty="0">
                <a:latin typeface="Times New Roman" panose="02020603050405020304" pitchFamily="18" charset="0"/>
                <a:ea typeface="宋体" panose="02010600030101010101" pitchFamily="2" charset="-122"/>
              </a:rPr>
              <a:t>三个项目集</a:t>
            </a:r>
            <a:r>
              <a:rPr lang="en-US" altLang="zh-CN" sz="2800" b="1" dirty="0">
                <a:latin typeface="Times New Roman" panose="02020603050405020304" pitchFamily="18" charset="0"/>
                <a:ea typeface="宋体" panose="02010600030101010101" pitchFamily="2" charset="-122"/>
              </a:rPr>
              <a:t>(</a:t>
            </a:r>
            <a:r>
              <a:rPr lang="zh-CN" altLang="en-US" sz="2800" b="1" dirty="0">
                <a:latin typeface="Times New Roman" panose="02020603050405020304" pitchFamily="18" charset="0"/>
                <a:ea typeface="宋体" panose="02010600030101010101" pitchFamily="2" charset="-122"/>
              </a:rPr>
              <a:t>状态</a:t>
            </a:r>
            <a:r>
              <a:rPr lang="en-US" altLang="zh-CN" sz="2800" b="1" dirty="0">
                <a:latin typeface="Times New Roman" panose="02020603050405020304" pitchFamily="18" charset="0"/>
                <a:ea typeface="宋体" panose="02010600030101010101" pitchFamily="2" charset="-122"/>
              </a:rPr>
              <a:t>)</a:t>
            </a:r>
            <a:r>
              <a:rPr lang="zh-CN" altLang="en-US" sz="2800" b="1" dirty="0">
                <a:latin typeface="Times New Roman" panose="02020603050405020304" pitchFamily="18" charset="0"/>
                <a:ea typeface="宋体" panose="02010600030101010101" pitchFamily="2" charset="-122"/>
              </a:rPr>
              <a:t>中存在的移进</a:t>
            </a:r>
            <a:r>
              <a:rPr lang="en-US" altLang="zh-CN" sz="2800" b="1" dirty="0">
                <a:latin typeface="Times New Roman" panose="02020603050405020304" pitchFamily="18" charset="0"/>
                <a:ea typeface="宋体" panose="02010600030101010101" pitchFamily="2" charset="-122"/>
              </a:rPr>
              <a:t>-</a:t>
            </a:r>
            <a:r>
              <a:rPr lang="zh-CN" altLang="en-US" sz="2800" b="1" dirty="0">
                <a:latin typeface="Times New Roman" panose="02020603050405020304" pitchFamily="18" charset="0"/>
                <a:ea typeface="宋体" panose="02010600030101010101" pitchFamily="2" charset="-122"/>
              </a:rPr>
              <a:t>归约冲突都可以用</a:t>
            </a:r>
            <a:r>
              <a:rPr lang="en-US" altLang="zh-CN" sz="2800" b="1" dirty="0">
                <a:latin typeface="Times New Roman" panose="02020603050405020304" pitchFamily="18" charset="0"/>
                <a:ea typeface="宋体" panose="02010600030101010101" pitchFamily="2" charset="-122"/>
              </a:rPr>
              <a:t>SLR(</a:t>
            </a:r>
            <a:r>
              <a:rPr lang="zh-CN" altLang="en-US" sz="2800" b="1" dirty="0">
                <a:latin typeface="Times New Roman" panose="02020603050405020304" pitchFamily="18" charset="0"/>
                <a:ea typeface="宋体" panose="02010600030101010101" pitchFamily="2" charset="-122"/>
              </a:rPr>
              <a:t>１</a:t>
            </a:r>
            <a:r>
              <a:rPr lang="en-US" altLang="zh-CN" sz="2800" b="1" dirty="0">
                <a:latin typeface="Times New Roman" panose="02020603050405020304" pitchFamily="18" charset="0"/>
                <a:ea typeface="宋体" panose="02010600030101010101" pitchFamily="2" charset="-122"/>
              </a:rPr>
              <a:t>)</a:t>
            </a:r>
            <a:r>
              <a:rPr lang="zh-CN" altLang="en-US" sz="2800" b="1" dirty="0">
                <a:latin typeface="Times New Roman" panose="02020603050405020304" pitchFamily="18" charset="0"/>
                <a:ea typeface="宋体" panose="02010600030101010101" pitchFamily="2" charset="-122"/>
              </a:rPr>
              <a:t>方法解决，因此</a:t>
            </a:r>
            <a:r>
              <a:rPr lang="zh-CN" altLang="en-US" sz="2800" b="1" dirty="0">
                <a:solidFill>
                  <a:srgbClr val="FF5050"/>
                </a:solidFill>
                <a:latin typeface="Times New Roman" panose="02020603050405020304" pitchFamily="18" charset="0"/>
                <a:ea typeface="宋体" panose="02010600030101010101" pitchFamily="2" charset="-122"/>
              </a:rPr>
              <a:t>该文法是</a:t>
            </a:r>
            <a:r>
              <a:rPr lang="en-US" altLang="zh-CN" sz="2800" b="1" dirty="0">
                <a:solidFill>
                  <a:srgbClr val="FF5050"/>
                </a:solidFill>
                <a:latin typeface="Times New Roman" panose="02020603050405020304" pitchFamily="18" charset="0"/>
                <a:ea typeface="宋体" panose="02010600030101010101" pitchFamily="2" charset="-122"/>
              </a:rPr>
              <a:t>SLR(</a:t>
            </a:r>
            <a:r>
              <a:rPr lang="zh-CN" altLang="en-US" sz="2800" b="1" dirty="0">
                <a:solidFill>
                  <a:srgbClr val="FF5050"/>
                </a:solidFill>
                <a:latin typeface="Times New Roman" panose="02020603050405020304" pitchFamily="18" charset="0"/>
                <a:ea typeface="宋体" panose="02010600030101010101" pitchFamily="2" charset="-122"/>
              </a:rPr>
              <a:t>１</a:t>
            </a:r>
            <a:r>
              <a:rPr lang="en-US" altLang="zh-CN" sz="2800" b="1" dirty="0">
                <a:solidFill>
                  <a:srgbClr val="FF5050"/>
                </a:solidFill>
                <a:latin typeface="Times New Roman" panose="02020603050405020304" pitchFamily="18" charset="0"/>
                <a:ea typeface="宋体" panose="02010600030101010101" pitchFamily="2" charset="-122"/>
              </a:rPr>
              <a:t>)</a:t>
            </a:r>
            <a:r>
              <a:rPr lang="zh-CN" altLang="en-US" sz="2800" b="1" dirty="0">
                <a:solidFill>
                  <a:srgbClr val="FF5050"/>
                </a:solidFill>
                <a:latin typeface="Times New Roman" panose="02020603050405020304" pitchFamily="18" charset="0"/>
                <a:ea typeface="宋体" panose="02010600030101010101" pitchFamily="2" charset="-122"/>
              </a:rPr>
              <a:t>文法。</a:t>
            </a:r>
            <a:r>
              <a:rPr lang="zh-CN" altLang="en-US" sz="2800" b="1" dirty="0">
                <a:latin typeface="Times New Roman" panose="02020603050405020304" pitchFamily="18" charset="0"/>
                <a:ea typeface="宋体" panose="02010600030101010101" pitchFamily="2" charset="-122"/>
              </a:rPr>
              <a:t>我们可构造其相应的</a:t>
            </a:r>
            <a:r>
              <a:rPr lang="en-US" altLang="zh-CN" sz="2800" b="1" dirty="0">
                <a:latin typeface="Times New Roman" panose="02020603050405020304" pitchFamily="18" charset="0"/>
                <a:ea typeface="宋体" panose="02010600030101010101" pitchFamily="2" charset="-122"/>
              </a:rPr>
              <a:t>SLR(</a:t>
            </a:r>
            <a:r>
              <a:rPr lang="zh-CN" altLang="en-US" sz="2800" b="1" dirty="0">
                <a:latin typeface="Times New Roman" panose="02020603050405020304" pitchFamily="18" charset="0"/>
                <a:ea typeface="宋体" panose="02010600030101010101" pitchFamily="2" charset="-122"/>
              </a:rPr>
              <a:t>１</a:t>
            </a:r>
            <a:r>
              <a:rPr lang="en-US" altLang="zh-CN" sz="2800" b="1" dirty="0">
                <a:latin typeface="Times New Roman" panose="02020603050405020304" pitchFamily="18" charset="0"/>
                <a:ea typeface="宋体" panose="02010600030101010101" pitchFamily="2" charset="-122"/>
              </a:rPr>
              <a:t>)</a:t>
            </a:r>
            <a:r>
              <a:rPr lang="zh-CN" altLang="en-US" sz="2800" b="1" dirty="0">
                <a:latin typeface="Times New Roman" panose="02020603050405020304" pitchFamily="18" charset="0"/>
                <a:ea typeface="宋体" panose="02010600030101010101" pitchFamily="2" charset="-122"/>
              </a:rPr>
              <a:t>分析表。</a:t>
            </a:r>
            <a:endParaRPr lang="zh-CN" altLang="en-US" sz="2800" b="1" dirty="0">
              <a:latin typeface="Times New Roman" panose="02020603050405020304" pitchFamily="18" charset="0"/>
              <a:ea typeface="宋体" panose="02010600030101010101" pitchFamily="2" charset="-122"/>
            </a:endParaRPr>
          </a:p>
          <a:p>
            <a:pPr>
              <a:spcBef>
                <a:spcPct val="50000"/>
              </a:spcBef>
            </a:pPr>
            <a:r>
              <a:rPr lang="zh-CN" altLang="en-US" sz="2800" b="1" dirty="0">
                <a:latin typeface="Times New Roman" panose="02020603050405020304" pitchFamily="18" charset="0"/>
                <a:ea typeface="宋体" panose="02010600030101010101" pitchFamily="2" charset="-122"/>
              </a:rPr>
              <a:t>      </a:t>
            </a:r>
            <a:r>
              <a:rPr lang="en-US" altLang="zh-CN" sz="2800" b="1" dirty="0">
                <a:solidFill>
                  <a:srgbClr val="FF0000"/>
                </a:solidFill>
                <a:latin typeface="Times New Roman" panose="02020603050405020304" pitchFamily="18" charset="0"/>
                <a:ea typeface="宋体" panose="02010600030101010101" pitchFamily="2" charset="-122"/>
              </a:rPr>
              <a:t>SLR(1)</a:t>
            </a:r>
            <a:r>
              <a:rPr lang="zh-CN" altLang="en-US" sz="2800" b="1" dirty="0">
                <a:solidFill>
                  <a:srgbClr val="FF0000"/>
                </a:solidFill>
                <a:latin typeface="Times New Roman" panose="02020603050405020304" pitchFamily="18" charset="0"/>
                <a:ea typeface="宋体" panose="02010600030101010101" pitchFamily="2" charset="-122"/>
              </a:rPr>
              <a:t>分析表的构造与</a:t>
            </a:r>
            <a:r>
              <a:rPr lang="en-US" altLang="zh-CN" sz="2800" b="1" dirty="0">
                <a:solidFill>
                  <a:srgbClr val="FF0000"/>
                </a:solidFill>
                <a:latin typeface="Times New Roman" panose="02020603050405020304" pitchFamily="18" charset="0"/>
                <a:ea typeface="宋体" panose="02010600030101010101" pitchFamily="2" charset="-122"/>
              </a:rPr>
              <a:t>LR(0)</a:t>
            </a:r>
            <a:r>
              <a:rPr lang="zh-CN" altLang="en-US" sz="2800" b="1" dirty="0">
                <a:solidFill>
                  <a:srgbClr val="FF0000"/>
                </a:solidFill>
                <a:latin typeface="Times New Roman" panose="02020603050405020304" pitchFamily="18" charset="0"/>
                <a:ea typeface="宋体" panose="02010600030101010101" pitchFamily="2" charset="-122"/>
              </a:rPr>
              <a:t>分析表的构造类似，仅在含有冲突的项目集中分别进行处理。</a:t>
            </a:r>
            <a:endParaRPr lang="zh-CN" altLang="en-US" sz="2800" b="1" dirty="0">
              <a:solidFill>
                <a:srgbClr val="FF0000"/>
              </a:solidFill>
              <a:latin typeface="Times New Roman" panose="02020603050405020304" pitchFamily="18" charset="0"/>
              <a:ea typeface="宋体" panose="02010600030101010101" pitchFamily="2" charset="-122"/>
            </a:endParaRPr>
          </a:p>
          <a:p>
            <a:pPr>
              <a:spcBef>
                <a:spcPct val="50000"/>
              </a:spcBef>
            </a:pPr>
            <a:r>
              <a:rPr lang="zh-CN" altLang="en-US" sz="2800" b="1" dirty="0">
                <a:latin typeface="Times New Roman" panose="02020603050405020304" pitchFamily="18" charset="0"/>
                <a:ea typeface="宋体" panose="02010600030101010101" pitchFamily="2" charset="-122"/>
              </a:rPr>
              <a:t>      进一步分析我们可以发现如下事实：例如在状态</a:t>
            </a:r>
            <a:r>
              <a:rPr lang="en-US" altLang="zh-CN" sz="2800" b="1" dirty="0">
                <a:latin typeface="Times New Roman" panose="02020603050405020304" pitchFamily="18" charset="0"/>
                <a:ea typeface="宋体" panose="02010600030101010101" pitchFamily="2" charset="-122"/>
              </a:rPr>
              <a:t>S</a:t>
            </a:r>
            <a:r>
              <a:rPr lang="en-US" altLang="zh-CN" sz="2800" b="1" baseline="-30000" dirty="0">
                <a:latin typeface="Times New Roman" panose="02020603050405020304" pitchFamily="18" charset="0"/>
                <a:ea typeface="宋体" panose="02010600030101010101" pitchFamily="2" charset="-122"/>
              </a:rPr>
              <a:t>3</a:t>
            </a:r>
            <a:r>
              <a:rPr lang="zh-CN" altLang="en-US" sz="2800" b="1" dirty="0">
                <a:latin typeface="Times New Roman" panose="02020603050405020304" pitchFamily="18" charset="0"/>
                <a:ea typeface="宋体" panose="02010600030101010101" pitchFamily="2" charset="-122"/>
              </a:rPr>
              <a:t>中，只有一个归约项目</a:t>
            </a:r>
            <a:r>
              <a:rPr lang="en-US" altLang="zh-CN" sz="2800" b="1" dirty="0">
                <a:latin typeface="Times New Roman" panose="02020603050405020304" pitchFamily="18" charset="0"/>
                <a:ea typeface="宋体" panose="02010600030101010101" pitchFamily="2" charset="-122"/>
              </a:rPr>
              <a:t>T→F ·</a:t>
            </a:r>
            <a:r>
              <a:rPr lang="zh-CN" altLang="en-US" sz="2800" b="1" dirty="0">
                <a:latin typeface="Times New Roman" panose="02020603050405020304" pitchFamily="18" charset="0"/>
                <a:ea typeface="宋体" panose="02010600030101010101" pitchFamily="2" charset="-122"/>
              </a:rPr>
              <a:t>　，按照</a:t>
            </a:r>
            <a:r>
              <a:rPr lang="en-US" altLang="zh-CN" sz="2800" b="1" dirty="0">
                <a:latin typeface="Times New Roman" panose="02020603050405020304" pitchFamily="18" charset="0"/>
                <a:ea typeface="宋体" panose="02010600030101010101" pitchFamily="2" charset="-122"/>
              </a:rPr>
              <a:t>SLR(1)</a:t>
            </a:r>
            <a:r>
              <a:rPr lang="zh-CN" altLang="en-US" sz="2800" b="1" dirty="0">
                <a:latin typeface="Times New Roman" panose="02020603050405020304" pitchFamily="18" charset="0"/>
                <a:ea typeface="宋体" panose="02010600030101010101" pitchFamily="2" charset="-122"/>
              </a:rPr>
              <a:t>方法，在该项目中没有冲突，所以保持原来</a:t>
            </a:r>
            <a:r>
              <a:rPr lang="en-US" altLang="zh-CN" sz="2800" b="1" dirty="0">
                <a:latin typeface="Times New Roman" panose="02020603050405020304" pitchFamily="18" charset="0"/>
                <a:ea typeface="宋体" panose="02010600030101010101" pitchFamily="2" charset="-122"/>
              </a:rPr>
              <a:t>LR(0)</a:t>
            </a:r>
            <a:r>
              <a:rPr lang="zh-CN" altLang="en-US" sz="2800" b="1" dirty="0">
                <a:latin typeface="Times New Roman" panose="02020603050405020304" pitchFamily="18" charset="0"/>
                <a:ea typeface="宋体" panose="02010600030101010101" pitchFamily="2" charset="-122"/>
              </a:rPr>
              <a:t>的处理方法，不论当前面临的输入符号是什么都将用产生式</a:t>
            </a:r>
            <a:r>
              <a:rPr lang="en-US" altLang="zh-CN" sz="2800" b="1" dirty="0">
                <a:latin typeface="Times New Roman" panose="02020603050405020304" pitchFamily="18" charset="0"/>
                <a:ea typeface="宋体" panose="02010600030101010101" pitchFamily="2" charset="-122"/>
              </a:rPr>
              <a:t>T→F</a:t>
            </a:r>
            <a:r>
              <a:rPr lang="zh-CN" altLang="en-US" sz="2800" b="1" dirty="0">
                <a:latin typeface="Times New Roman" panose="02020603050405020304" pitchFamily="18" charset="0"/>
                <a:ea typeface="宋体" panose="02010600030101010101" pitchFamily="2" charset="-122"/>
              </a:rPr>
              <a:t>进行归约。</a:t>
            </a:r>
            <a:endParaRPr lang="zh-CN" altLang="en-US" sz="2800" dirty="0">
              <a:latin typeface="Times New Roman" panose="02020603050405020304" pitchFamily="18" charset="0"/>
              <a:ea typeface="宋体" panose="02010600030101010101" pitchFamily="2" charset="-122"/>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80930" name="Group 2"/>
          <p:cNvGraphicFramePr>
            <a:graphicFrameLocks noGrp="1"/>
          </p:cNvGraphicFramePr>
          <p:nvPr/>
        </p:nvGraphicFramePr>
        <p:xfrm>
          <a:off x="609600" y="204788"/>
          <a:ext cx="8001000" cy="6403975"/>
        </p:xfrm>
        <a:graphic>
          <a:graphicData uri="http://schemas.openxmlformats.org/drawingml/2006/table">
            <a:tbl>
              <a:tblPr/>
              <a:tblGrid>
                <a:gridCol w="800100"/>
                <a:gridCol w="800100"/>
                <a:gridCol w="800100"/>
                <a:gridCol w="800100"/>
                <a:gridCol w="800100"/>
                <a:gridCol w="800100"/>
                <a:gridCol w="800100"/>
                <a:gridCol w="800100"/>
                <a:gridCol w="800100"/>
                <a:gridCol w="800100"/>
              </a:tblGrid>
              <a:tr h="457200">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4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状</a:t>
                      </a:r>
                      <a:endParaRPr kumimoji="1" lang="zh-CN" altLang="en-US" sz="24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4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态</a:t>
                      </a:r>
                      <a:endParaRPr kumimoji="1" lang="zh-CN" altLang="en-US" sz="2400" b="1"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6">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ACTION</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c hMerge="1">
                  <a:tcPr/>
                </a:tc>
                <a:tc hMerge="1">
                  <a:tcPr/>
                </a:tc>
                <a:tc hMerge="1">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GOTO</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r>
              <a:tr h="290513">
                <a:tc vMerge="1">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i</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E</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T</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0</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dirty="0">
                          <a:ln>
                            <a:noFill/>
                          </a:ln>
                          <a:solidFill>
                            <a:srgbClr val="FF0000"/>
                          </a:solidFill>
                          <a:effectLst/>
                          <a:latin typeface="Times New Roman" panose="02020603050405020304" pitchFamily="18" charset="0"/>
                          <a:ea typeface="黑体" panose="02010609060101010101" pitchFamily="49" charset="-122"/>
                        </a:rPr>
                        <a:t>6</a:t>
                      </a:r>
                      <a:endParaRPr kumimoji="0" lang="en-US" altLang="zh-CN" sz="2400" b="1" i="0" u="none" strike="noStrike" cap="none" normalizeH="0" baseline="-25000" dirty="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dirty="0" err="1">
                          <a:ln>
                            <a:noFill/>
                          </a:ln>
                          <a:solidFill>
                            <a:srgbClr val="FF0000"/>
                          </a:solidFill>
                          <a:effectLst/>
                          <a:latin typeface="Times New Roman" panose="02020603050405020304" pitchFamily="18" charset="0"/>
                          <a:ea typeface="黑体" panose="02010609060101010101" pitchFamily="49" charset="-122"/>
                        </a:rPr>
                        <a:t>acc</a:t>
                      </a:r>
                      <a:endParaRPr kumimoji="1" lang="en-US" altLang="zh-CN" sz="2400" b="1"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dirty="0">
                          <a:ln>
                            <a:noFill/>
                          </a:ln>
                          <a:solidFill>
                            <a:srgbClr val="FF5050"/>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dirty="0">
                          <a:ln>
                            <a:noFill/>
                          </a:ln>
                          <a:solidFill>
                            <a:srgbClr val="FF5050"/>
                          </a:solidFill>
                          <a:effectLst/>
                          <a:latin typeface="Times New Roman" panose="02020603050405020304" pitchFamily="18" charset="0"/>
                          <a:ea typeface="黑体" panose="02010609060101010101" pitchFamily="49" charset="-122"/>
                        </a:rPr>
                        <a:t>7</a:t>
                      </a:r>
                      <a:endParaRPr kumimoji="0" lang="en-US" altLang="zh-CN" sz="2400" b="1" i="0" u="none" strike="noStrike" cap="none" normalizeH="0" baseline="-25000" dirty="0">
                        <a:ln>
                          <a:noFill/>
                        </a:ln>
                        <a:solidFill>
                          <a:srgbClr val="FF505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8</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9</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7</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10</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8</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11</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9</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25000" dirty="0">
                          <a:ln>
                            <a:noFill/>
                          </a:ln>
                          <a:solidFill>
                            <a:srgbClr val="FF5050"/>
                          </a:solidFill>
                          <a:effectLst/>
                          <a:latin typeface="Times New Roman" panose="02020603050405020304" pitchFamily="18" charset="0"/>
                          <a:ea typeface="黑体" panose="02010609060101010101" pitchFamily="49" charset="-122"/>
                        </a:rPr>
                        <a:t> </a:t>
                      </a:r>
                      <a:r>
                        <a:rPr kumimoji="0" lang="en-US" altLang="zh-CN" sz="2400" b="1" i="0" u="none" strike="noStrike" cap="none" normalizeH="0" baseline="0" dirty="0">
                          <a:ln>
                            <a:noFill/>
                          </a:ln>
                          <a:solidFill>
                            <a:srgbClr val="FF5050"/>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dirty="0">
                          <a:ln>
                            <a:noFill/>
                          </a:ln>
                          <a:solidFill>
                            <a:srgbClr val="FF5050"/>
                          </a:solidFill>
                          <a:effectLst/>
                          <a:latin typeface="Times New Roman" panose="02020603050405020304" pitchFamily="18" charset="0"/>
                          <a:ea typeface="黑体" panose="02010609060101010101" pitchFamily="49" charset="-122"/>
                        </a:rPr>
                        <a:t>7</a:t>
                      </a:r>
                      <a:endParaRPr kumimoji="0" lang="en-US" altLang="zh-CN" sz="2400" b="1" i="0" u="none" strike="noStrike" cap="none" normalizeH="0" baseline="-25000" dirty="0">
                        <a:ln>
                          <a:noFill/>
                        </a:ln>
                        <a:solidFill>
                          <a:srgbClr val="FF505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10</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11</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30" name="Text Box 2"/>
          <p:cNvSpPr txBox="1">
            <a:spLocks noChangeArrowheads="1"/>
          </p:cNvSpPr>
          <p:nvPr/>
        </p:nvSpPr>
        <p:spPr bwMode="auto">
          <a:xfrm>
            <a:off x="533400" y="762000"/>
            <a:ext cx="8001000" cy="4791075"/>
          </a:xfrm>
          <a:prstGeom prst="rect">
            <a:avLst/>
          </a:prstGeom>
          <a:noFill/>
          <a:ln>
            <a:noFill/>
          </a:ln>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1" lang="zh-CN" altLang="en-US" sz="2800" b="1" i="0" u="sng"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但是很显然</a:t>
            </a:r>
            <a:r>
              <a:rPr kumimoji="1" lang="en-US" altLang="zh-CN" sz="2800" b="1" i="0" u="sng"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T</a:t>
            </a:r>
            <a:r>
              <a:rPr kumimoji="1" lang="zh-CN" altLang="en-US" sz="2800" b="1" i="0" u="sng"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的后跟符没有‘（’符号，如果当前面临输入符是‘（’，也进行归约显然是错误的。因此我们对所有归约项目都</a:t>
            </a:r>
            <a:r>
              <a:rPr kumimoji="1" lang="zh-CN" altLang="en-US" sz="2800" b="1" i="0" u="sng" strike="noStrike" kern="120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cs typeface="+mn-cs"/>
              </a:rPr>
              <a:t>采取</a:t>
            </a:r>
            <a:r>
              <a:rPr kumimoji="1" lang="en-US" altLang="zh-CN" sz="2800" b="1" i="0" u="sng" strike="noStrike" kern="120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cs typeface="+mn-cs"/>
              </a:rPr>
              <a:t>SLR(1)</a:t>
            </a:r>
            <a:r>
              <a:rPr kumimoji="1" lang="zh-CN" altLang="en-US" sz="2800" b="1" i="0" u="sng" strike="noStrike" kern="120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cs typeface="+mn-cs"/>
              </a:rPr>
              <a:t>的思想</a:t>
            </a:r>
            <a:r>
              <a:rPr kumimoji="1" lang="zh-CN" altLang="en-US" sz="2800" b="1" i="0" u="sng"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，即对所有非终结符都求出其</a:t>
            </a:r>
            <a:r>
              <a:rPr kumimoji="1" lang="en-US" altLang="zh-CN" sz="2800" b="1" i="0" u="sng"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Follow</a:t>
            </a:r>
            <a:r>
              <a:rPr kumimoji="1" lang="zh-CN" altLang="en-US" sz="2800" b="1" i="0" u="sng"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集合，这样凡是归约项目仅对面临输入符号包含在该归约项目左部非终结符的</a:t>
            </a:r>
            <a:r>
              <a:rPr kumimoji="1" lang="en-US" altLang="zh-CN" sz="2800" b="1" i="0" u="sng"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Follow</a:t>
            </a:r>
            <a:r>
              <a:rPr kumimoji="1" lang="zh-CN" altLang="en-US" sz="2800" b="1" i="0" u="sng"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集合中，才采取用该产生式归约的动作。</a:t>
            </a:r>
            <a:endParaRPr kumimoji="1" lang="zh-CN" altLang="en-US" sz="2800" b="1" i="0" u="sng"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对于这样构造的</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SLR(1)</a:t>
            </a: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分析表我们称它为</a:t>
            </a:r>
            <a:r>
              <a:rPr kumimoji="1" lang="zh-CN" altLang="en-US"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改进的</a:t>
            </a:r>
            <a:r>
              <a:rPr kumimoji="1" lang="en-US" altLang="zh-CN"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SLR(1)</a:t>
            </a:r>
            <a:r>
              <a:rPr kumimoji="1" lang="zh-CN" altLang="en-US"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分析表</a:t>
            </a: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a:t>
            </a:r>
            <a:endPar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改进的</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SLR(1)</a:t>
            </a: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分析表的</a:t>
            </a:r>
            <a:r>
              <a:rPr kumimoji="1" lang="zh-CN" altLang="en-US" sz="2800" b="1" i="0" u="none" strike="noStrike" kern="1200" cap="none" spc="0" normalizeH="0" baseline="0" noProof="0" dirty="0">
                <a:ln>
                  <a:noFill/>
                </a:ln>
                <a:solidFill>
                  <a:srgbClr val="FF5050"/>
                </a:solidFill>
                <a:effectLst/>
                <a:uLnTx/>
                <a:uFillTx/>
                <a:latin typeface="Times New Roman" panose="02020603050405020304" pitchFamily="18" charset="0"/>
                <a:ea typeface="宋体" panose="02010600030101010101" pitchFamily="2" charset="-122"/>
                <a:cs typeface="+mn-cs"/>
              </a:rPr>
              <a:t>构造方法</a:t>
            </a:r>
            <a:r>
              <a:rPr kumimoji="1" lang="zh-CN" altLang="en-US"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如下：</a:t>
            </a:r>
            <a:r>
              <a:rPr kumimoji="1"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endParaRPr kumimoji="1" lang="zh-CN" altLang="en-US" sz="2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45" name="Text Box 2"/>
          <p:cNvSpPr txBox="1"/>
          <p:nvPr/>
        </p:nvSpPr>
        <p:spPr>
          <a:xfrm>
            <a:off x="457200" y="685800"/>
            <a:ext cx="7924800" cy="5006975"/>
          </a:xfrm>
          <a:prstGeom prst="rect">
            <a:avLst/>
          </a:prstGeom>
          <a:noFill/>
          <a:ln w="9525">
            <a:noFill/>
          </a:ln>
        </p:spPr>
        <p:txBody>
          <a:bodyPr anchor="t" anchorCtr="0">
            <a:spAutoFit/>
          </a:bodyPr>
          <a:p>
            <a:pPr marL="457200" indent="-457200">
              <a:spcBef>
                <a:spcPct val="50000"/>
              </a:spcBef>
              <a:buAutoNum type="arabicParenBoth"/>
            </a:pPr>
            <a:r>
              <a:rPr lang="zh-CN" altLang="en-US" sz="2800" b="1" dirty="0">
                <a:solidFill>
                  <a:schemeClr val="accent2"/>
                </a:solidFill>
                <a:latin typeface="Times New Roman" panose="02020603050405020304" pitchFamily="18" charset="0"/>
                <a:ea typeface="宋体" panose="02010600030101010101" pitchFamily="2" charset="-122"/>
              </a:rPr>
              <a:t>对于</a:t>
            </a:r>
            <a:r>
              <a:rPr lang="en-US" altLang="zh-CN" sz="2800" b="1" dirty="0">
                <a:solidFill>
                  <a:schemeClr val="accent2"/>
                </a:solidFill>
                <a:latin typeface="Times New Roman" panose="02020603050405020304" pitchFamily="18" charset="0"/>
                <a:ea typeface="宋体" panose="02010600030101010101" pitchFamily="2" charset="-122"/>
              </a:rPr>
              <a:t>A</a:t>
            </a:r>
            <a:r>
              <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 · X</a:t>
            </a:r>
            <a:r>
              <a:rPr lang="zh-CN" altLang="en-US"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GO[ S</a:t>
            </a:r>
            <a:r>
              <a:rPr lang="en-US" altLang="zh-CN" sz="2800" b="1" baseline="-25000"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i </a:t>
            </a:r>
            <a:r>
              <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 X ]S</a:t>
            </a:r>
            <a:r>
              <a:rPr lang="en-US" altLang="zh-CN" sz="2800" b="1" baseline="-25000"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j  </a:t>
            </a:r>
            <a:r>
              <a:rPr lang="zh-CN" altLang="en-US"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，若</a:t>
            </a:r>
            <a:r>
              <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X  V</a:t>
            </a:r>
            <a:r>
              <a:rPr lang="en-US" altLang="zh-CN" sz="2800" b="1" baseline="-25000"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i  </a:t>
            </a:r>
            <a:r>
              <a:rPr lang="zh-CN" altLang="en-US"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，则置</a:t>
            </a:r>
            <a:r>
              <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actoin[S</a:t>
            </a:r>
            <a:r>
              <a:rPr lang="en-US" altLang="zh-CN" sz="2800" b="1" baseline="-25000"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i </a:t>
            </a:r>
            <a:r>
              <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 X]=S</a:t>
            </a:r>
            <a:r>
              <a:rPr lang="en-US" altLang="zh-CN" sz="2800" b="1" baseline="-25000"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j</a:t>
            </a:r>
            <a:endParaRPr lang="en-US" altLang="zh-CN" sz="2800" b="1" baseline="-25000"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457200" indent="-457200">
              <a:spcBef>
                <a:spcPct val="50000"/>
              </a:spcBef>
              <a:buNone/>
            </a:pPr>
            <a:r>
              <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     </a:t>
            </a:r>
            <a:r>
              <a:rPr lang="zh-CN" altLang="en-US"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若</a:t>
            </a:r>
            <a:r>
              <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X V</a:t>
            </a:r>
            <a:r>
              <a:rPr lang="en-US" altLang="zh-CN" sz="2800" b="1" baseline="-25000"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n </a:t>
            </a:r>
            <a:r>
              <a:rPr lang="zh-CN" altLang="en-US"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，则置</a:t>
            </a:r>
            <a:r>
              <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goto[S</a:t>
            </a:r>
            <a:r>
              <a:rPr lang="en-US" altLang="zh-CN" sz="2800" b="1" baseline="-25000"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i </a:t>
            </a:r>
            <a:r>
              <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 X]=j</a:t>
            </a:r>
            <a:endPar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457200" indent="-457200">
              <a:spcBef>
                <a:spcPct val="50000"/>
              </a:spcBef>
              <a:buNone/>
            </a:pPr>
            <a:r>
              <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(2) </a:t>
            </a:r>
            <a:r>
              <a:rPr lang="zh-CN" altLang="en-US"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对于归约项目</a:t>
            </a:r>
            <a:r>
              <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A   · S</a:t>
            </a:r>
            <a:r>
              <a:rPr lang="en-US" altLang="zh-CN" sz="2800" b="1" baseline="-25000"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i </a:t>
            </a:r>
            <a:r>
              <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 </a:t>
            </a:r>
            <a:r>
              <a:rPr lang="zh-CN" altLang="en-US"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若</a:t>
            </a:r>
            <a:r>
              <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A</a:t>
            </a:r>
            <a:r>
              <a:rPr lang="zh-CN" altLang="en-US"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为文法的第</a:t>
            </a:r>
            <a:r>
              <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j</a:t>
            </a:r>
            <a:r>
              <a:rPr lang="zh-CN" altLang="en-US"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个产生式，则对任何输入符号</a:t>
            </a:r>
            <a:r>
              <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a</a:t>
            </a:r>
            <a:r>
              <a:rPr lang="zh-CN" altLang="en-US"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a:t>
            </a:r>
            <a:r>
              <a:rPr lang="zh-CN" altLang="en-US" sz="2800" b="1" dirty="0">
                <a:solidFill>
                  <a:srgbClr val="FF0000"/>
                </a:solidFill>
                <a:latin typeface="Times New Roman" panose="02020603050405020304" pitchFamily="18" charset="0"/>
                <a:ea typeface="宋体" panose="02010600030101010101" pitchFamily="2" charset="-122"/>
                <a:sym typeface="Symbol" panose="05050102010706020507" pitchFamily="18" charset="2"/>
              </a:rPr>
              <a:t>若</a:t>
            </a:r>
            <a:r>
              <a:rPr lang="en-US" altLang="zh-CN" sz="2800" b="1" dirty="0">
                <a:solidFill>
                  <a:srgbClr val="FF0000"/>
                </a:solidFill>
                <a:latin typeface="Times New Roman" panose="02020603050405020304" pitchFamily="18" charset="0"/>
                <a:ea typeface="宋体" panose="02010600030101010101" pitchFamily="2" charset="-122"/>
                <a:sym typeface="Symbol" panose="05050102010706020507" pitchFamily="18" charset="2"/>
              </a:rPr>
              <a:t>aFollow(A)</a:t>
            </a:r>
            <a:r>
              <a:rPr lang="zh-CN" altLang="en-US" sz="2800" b="1" dirty="0">
                <a:solidFill>
                  <a:srgbClr val="FF0000"/>
                </a:solidFill>
                <a:latin typeface="Times New Roman" panose="02020603050405020304" pitchFamily="18" charset="0"/>
                <a:ea typeface="宋体" panose="02010600030101010101" pitchFamily="2" charset="-122"/>
                <a:sym typeface="Symbol" panose="05050102010706020507" pitchFamily="18" charset="2"/>
              </a:rPr>
              <a:t>，则置</a:t>
            </a:r>
            <a:r>
              <a:rPr lang="en-US" altLang="zh-CN" sz="2800" b="1" dirty="0">
                <a:solidFill>
                  <a:srgbClr val="FF0000"/>
                </a:solidFill>
                <a:latin typeface="Times New Roman" panose="02020603050405020304" pitchFamily="18" charset="0"/>
                <a:ea typeface="宋体" panose="02010600030101010101" pitchFamily="2" charset="-122"/>
                <a:sym typeface="Symbol" panose="05050102010706020507" pitchFamily="18" charset="2"/>
              </a:rPr>
              <a:t>action[S</a:t>
            </a:r>
            <a:r>
              <a:rPr lang="en-US" altLang="zh-CN" sz="2800" b="1" baseline="-25000" dirty="0">
                <a:solidFill>
                  <a:srgbClr val="FF0000"/>
                </a:solidFill>
                <a:latin typeface="Times New Roman" panose="02020603050405020304" pitchFamily="18" charset="0"/>
                <a:ea typeface="宋体" panose="02010600030101010101" pitchFamily="2" charset="-122"/>
                <a:sym typeface="Symbol" panose="05050102010706020507" pitchFamily="18" charset="2"/>
              </a:rPr>
              <a:t>i </a:t>
            </a:r>
            <a:r>
              <a:rPr lang="en-US" altLang="zh-CN" sz="2800" b="1" dirty="0">
                <a:solidFill>
                  <a:srgbClr val="FF0000"/>
                </a:solidFill>
                <a:latin typeface="Times New Roman" panose="02020603050405020304" pitchFamily="18" charset="0"/>
                <a:ea typeface="宋体" panose="02010600030101010101" pitchFamily="2" charset="-122"/>
                <a:sym typeface="Symbol" panose="05050102010706020507" pitchFamily="18" charset="2"/>
              </a:rPr>
              <a:t>, a]=r</a:t>
            </a:r>
            <a:r>
              <a:rPr lang="en-US" altLang="zh-CN" sz="2800" b="1" baseline="-25000" dirty="0">
                <a:solidFill>
                  <a:srgbClr val="FF0000"/>
                </a:solidFill>
                <a:latin typeface="Times New Roman" panose="02020603050405020304" pitchFamily="18" charset="0"/>
                <a:ea typeface="宋体" panose="02010600030101010101" pitchFamily="2" charset="-122"/>
                <a:sym typeface="Symbol" panose="05050102010706020507" pitchFamily="18" charset="2"/>
              </a:rPr>
              <a:t>j</a:t>
            </a:r>
            <a:endParaRPr lang="en-US" altLang="zh-CN" sz="2800" b="1" baseline="-25000" dirty="0">
              <a:solidFill>
                <a:srgbClr val="FF0000"/>
              </a:solidFill>
              <a:latin typeface="Times New Roman" panose="02020603050405020304" pitchFamily="18" charset="0"/>
              <a:ea typeface="宋体" panose="02010600030101010101" pitchFamily="2" charset="-122"/>
              <a:sym typeface="Symbol" panose="05050102010706020507" pitchFamily="18" charset="2"/>
            </a:endParaRPr>
          </a:p>
          <a:p>
            <a:pPr marL="457200" indent="-457200">
              <a:spcBef>
                <a:spcPct val="50000"/>
              </a:spcBef>
              <a:buNone/>
            </a:pPr>
            <a:r>
              <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(3) </a:t>
            </a:r>
            <a:r>
              <a:rPr lang="zh-CN" altLang="en-US"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若</a:t>
            </a:r>
            <a:r>
              <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S · S</a:t>
            </a:r>
            <a:r>
              <a:rPr lang="en-US" altLang="zh-CN" sz="2800" b="1" baseline="-25000"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i</a:t>
            </a:r>
            <a:r>
              <a:rPr lang="zh-CN" altLang="en-US"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，则置</a:t>
            </a:r>
            <a:r>
              <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action[S</a:t>
            </a:r>
            <a:r>
              <a:rPr lang="en-US" altLang="zh-CN" sz="2800" b="1" baseline="-25000"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i </a:t>
            </a:r>
            <a:r>
              <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 #]=acc</a:t>
            </a:r>
            <a:endPar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endParaRPr>
          </a:p>
          <a:p>
            <a:pPr marL="457200" indent="-457200">
              <a:spcBef>
                <a:spcPct val="50000"/>
              </a:spcBef>
              <a:buNone/>
            </a:pPr>
            <a:r>
              <a:rPr lang="en-US" altLang="zh-CN"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(4) </a:t>
            </a:r>
            <a:r>
              <a:rPr lang="zh-CN" altLang="en-US" sz="2800" b="1" dirty="0">
                <a:solidFill>
                  <a:schemeClr val="accent2"/>
                </a:solidFill>
                <a:latin typeface="Times New Roman" panose="02020603050405020304" pitchFamily="18" charset="0"/>
                <a:ea typeface="宋体" panose="02010600030101010101" pitchFamily="2" charset="-122"/>
                <a:sym typeface="Symbol" panose="05050102010706020507" pitchFamily="18" charset="2"/>
              </a:rPr>
              <a:t>其它情况均置出错</a:t>
            </a:r>
            <a:r>
              <a:rPr lang="zh-CN" altLang="en-US" sz="2800" b="1" dirty="0">
                <a:latin typeface="Times New Roman" panose="02020603050405020304" pitchFamily="18" charset="0"/>
                <a:ea typeface="宋体" panose="02010600030101010101" pitchFamily="2" charset="-122"/>
                <a:sym typeface="Symbol" panose="05050102010706020507" pitchFamily="18" charset="2"/>
              </a:rPr>
              <a:t>。</a:t>
            </a:r>
            <a:endParaRPr lang="zh-CN" altLang="en-US" sz="2800" b="1" dirty="0">
              <a:latin typeface="Times New Roman" panose="02020603050405020304" pitchFamily="18" charset="0"/>
              <a:ea typeface="宋体" panose="02010600030101010101" pitchFamily="2" charset="-122"/>
              <a:sym typeface="Symbol" panose="05050102010706020507" pitchFamily="18" charset="2"/>
            </a:endParaRPr>
          </a:p>
          <a:p>
            <a:pPr marL="457200" indent="-457200">
              <a:spcBef>
                <a:spcPct val="50000"/>
              </a:spcBef>
              <a:buNone/>
            </a:pPr>
            <a:r>
              <a:rPr lang="zh-CN" altLang="en-US" sz="2800" b="1" dirty="0">
                <a:solidFill>
                  <a:srgbClr val="FF5050"/>
                </a:solidFill>
                <a:latin typeface="Times New Roman" panose="02020603050405020304" pitchFamily="18" charset="0"/>
                <a:ea typeface="宋体" panose="02010600030101010101" pitchFamily="2" charset="-122"/>
                <a:sym typeface="Symbol" panose="05050102010706020507" pitchFamily="18" charset="2"/>
              </a:rPr>
              <a:t>改进的</a:t>
            </a:r>
            <a:r>
              <a:rPr lang="en-US" altLang="zh-CN" sz="2800" b="1" dirty="0">
                <a:solidFill>
                  <a:srgbClr val="FF5050"/>
                </a:solidFill>
                <a:latin typeface="Times New Roman" panose="02020603050405020304" pitchFamily="18" charset="0"/>
                <a:ea typeface="宋体" panose="02010600030101010101" pitchFamily="2" charset="-122"/>
                <a:sym typeface="Symbol" panose="05050102010706020507" pitchFamily="18" charset="2"/>
              </a:rPr>
              <a:t>SLR(1)</a:t>
            </a:r>
            <a:r>
              <a:rPr lang="zh-CN" altLang="en-US" sz="2800" b="1" dirty="0">
                <a:solidFill>
                  <a:srgbClr val="FF5050"/>
                </a:solidFill>
                <a:latin typeface="Times New Roman" panose="02020603050405020304" pitchFamily="18" charset="0"/>
                <a:ea typeface="宋体" panose="02010600030101010101" pitchFamily="2" charset="-122"/>
                <a:sym typeface="Symbol" panose="05050102010706020507" pitchFamily="18" charset="2"/>
              </a:rPr>
              <a:t>分析表如下：</a:t>
            </a:r>
            <a:r>
              <a:rPr lang="zh-CN" altLang="en-US" sz="2800" b="1" dirty="0">
                <a:latin typeface="Times New Roman" panose="02020603050405020304" pitchFamily="18" charset="0"/>
                <a:ea typeface="宋体" panose="02010600030101010101" pitchFamily="2" charset="-122"/>
                <a:sym typeface="Symbol" panose="05050102010706020507" pitchFamily="18" charset="2"/>
              </a:rPr>
              <a:t> </a:t>
            </a:r>
            <a:endParaRPr lang="zh-CN" altLang="en-US" sz="2800" b="1" dirty="0">
              <a:latin typeface="Times New Roman" panose="02020603050405020304" pitchFamily="18" charset="0"/>
              <a:ea typeface="宋体" panose="02010600030101010101" pitchFamily="2" charset="-122"/>
              <a:sym typeface="Symbol" panose="05050102010706020507" pitchFamily="18" charset="2"/>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87074" name="Group 2"/>
          <p:cNvGraphicFramePr>
            <a:graphicFrameLocks noGrp="1"/>
          </p:cNvGraphicFramePr>
          <p:nvPr/>
        </p:nvGraphicFramePr>
        <p:xfrm>
          <a:off x="609600" y="204788"/>
          <a:ext cx="8001000" cy="6403975"/>
        </p:xfrm>
        <a:graphic>
          <a:graphicData uri="http://schemas.openxmlformats.org/drawingml/2006/table">
            <a:tbl>
              <a:tblPr/>
              <a:tblGrid>
                <a:gridCol w="800100"/>
                <a:gridCol w="800100"/>
                <a:gridCol w="800100"/>
                <a:gridCol w="800100"/>
                <a:gridCol w="800100"/>
                <a:gridCol w="800100"/>
                <a:gridCol w="800100"/>
                <a:gridCol w="800100"/>
                <a:gridCol w="800100"/>
                <a:gridCol w="800100"/>
              </a:tblGrid>
              <a:tr h="457200">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状</a:t>
                      </a:r>
                      <a:endParaRPr kumimoji="1"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态</a:t>
                      </a:r>
                      <a:endParaRPr kumimoji="1" lang="zh-CN" altLang="en-US"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6">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ACTION</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c hMerge="1">
                  <a:tcPr/>
                </a:tc>
                <a:tc hMerge="1">
                  <a:tcPr/>
                </a:tc>
                <a:tc hMerge="1">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GOTO</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r>
              <a:tr h="290513">
                <a:tc vMerge="1">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i</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E</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T</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0</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037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acc</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7</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8</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9</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7</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10</a:t>
                      </a:r>
                      <a:endPar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89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8</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6</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11</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9</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7</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10</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r>
                        <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11</a:t>
                      </a:r>
                      <a:endParaRPr kumimoji="0"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r</a:t>
                      </a:r>
                      <a:r>
                        <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400" b="1" i="0" u="none" strike="noStrike" cap="none" normalizeH="0" baseline="-2500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1"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2993" name="Rectangle 2"/>
          <p:cNvSpPr>
            <a:spLocks noGrp="1"/>
          </p:cNvSpPr>
          <p:nvPr>
            <p:ph type="title"/>
          </p:nvPr>
        </p:nvSpPr>
        <p:spPr>
          <a:xfrm>
            <a:off x="52388" y="752475"/>
            <a:ext cx="8991600" cy="457200"/>
          </a:xfrm>
          <a:solidFill>
            <a:srgbClr val="CCFFFF"/>
          </a:solidFill>
          <a:ln>
            <a:solidFill>
              <a:srgbClr val="FFFFFF"/>
            </a:solidFill>
            <a:miter/>
          </a:ln>
        </p:spPr>
        <p:txBody>
          <a:bodyPr vert="horz" wrap="square" lIns="91440" tIns="45720" rIns="91440" bIns="45720" anchor="ctr" anchorCtr="0"/>
          <a:p>
            <a:pPr algn="l" eaLnBrk="1" hangingPunct="1"/>
            <a:r>
              <a:rPr lang="en-US" altLang="zh-CN" sz="2800" dirty="0">
                <a:solidFill>
                  <a:srgbClr val="A50021"/>
                </a:solidFill>
              </a:rPr>
              <a:t>1</a:t>
            </a:r>
            <a:r>
              <a:rPr lang="en-US" altLang="zh-CN" sz="2800" dirty="0">
                <a:solidFill>
                  <a:schemeClr val="accent2"/>
                </a:solidFill>
              </a:rPr>
              <a:t> </a:t>
            </a:r>
            <a:r>
              <a:rPr lang="en-US" altLang="zh-CN" sz="2800" dirty="0"/>
              <a:t>E→E+T   </a:t>
            </a:r>
            <a:r>
              <a:rPr lang="en-US" altLang="zh-CN" sz="2800" dirty="0">
                <a:solidFill>
                  <a:srgbClr val="A50021"/>
                </a:solidFill>
              </a:rPr>
              <a:t>2</a:t>
            </a:r>
            <a:r>
              <a:rPr lang="en-US" altLang="zh-CN" sz="2800" dirty="0">
                <a:solidFill>
                  <a:schemeClr val="accent2"/>
                </a:solidFill>
              </a:rPr>
              <a:t> </a:t>
            </a:r>
            <a:r>
              <a:rPr lang="en-US" altLang="zh-CN" sz="2800" dirty="0"/>
              <a:t>E→T    </a:t>
            </a:r>
            <a:r>
              <a:rPr lang="en-US" altLang="zh-CN" sz="2800" dirty="0">
                <a:solidFill>
                  <a:srgbClr val="A50021"/>
                </a:solidFill>
              </a:rPr>
              <a:t>3</a:t>
            </a:r>
            <a:r>
              <a:rPr lang="en-US" altLang="zh-CN" sz="2800" dirty="0">
                <a:solidFill>
                  <a:schemeClr val="accent2"/>
                </a:solidFill>
              </a:rPr>
              <a:t> </a:t>
            </a:r>
            <a:r>
              <a:rPr lang="en-US" altLang="zh-CN" sz="2800" dirty="0"/>
              <a:t>T→T*F   </a:t>
            </a:r>
            <a:r>
              <a:rPr lang="en-US" altLang="zh-CN" sz="2800" dirty="0">
                <a:solidFill>
                  <a:srgbClr val="A50021"/>
                </a:solidFill>
              </a:rPr>
              <a:t>4</a:t>
            </a:r>
            <a:r>
              <a:rPr lang="en-US" altLang="zh-CN" sz="2800" dirty="0">
                <a:solidFill>
                  <a:schemeClr val="accent2"/>
                </a:solidFill>
              </a:rPr>
              <a:t> </a:t>
            </a:r>
            <a:r>
              <a:rPr lang="en-US" altLang="zh-CN" sz="2800" dirty="0"/>
              <a:t>T→F   </a:t>
            </a:r>
            <a:r>
              <a:rPr lang="en-US" altLang="zh-CN" sz="2800" dirty="0">
                <a:solidFill>
                  <a:srgbClr val="A50021"/>
                </a:solidFill>
              </a:rPr>
              <a:t>5</a:t>
            </a:r>
            <a:r>
              <a:rPr lang="en-US" altLang="zh-CN" sz="2800" dirty="0">
                <a:solidFill>
                  <a:schemeClr val="accent2"/>
                </a:solidFill>
              </a:rPr>
              <a:t> </a:t>
            </a:r>
            <a:r>
              <a:rPr lang="en-US" altLang="zh-CN" sz="2800" dirty="0"/>
              <a:t>F→(E)    </a:t>
            </a:r>
            <a:r>
              <a:rPr lang="en-US" altLang="zh-CN" sz="2800" dirty="0">
                <a:solidFill>
                  <a:srgbClr val="A50021"/>
                </a:solidFill>
              </a:rPr>
              <a:t>6</a:t>
            </a:r>
            <a:r>
              <a:rPr lang="en-US" altLang="zh-CN" sz="2800" dirty="0">
                <a:solidFill>
                  <a:schemeClr val="accent2"/>
                </a:solidFill>
              </a:rPr>
              <a:t> </a:t>
            </a:r>
            <a:r>
              <a:rPr lang="en-US" altLang="zh-CN" sz="2800" dirty="0"/>
              <a:t>F→i</a:t>
            </a:r>
            <a:endParaRPr lang="en-US" altLang="zh-CN" sz="2800" dirty="0"/>
          </a:p>
        </p:txBody>
      </p:sp>
      <p:sp>
        <p:nvSpPr>
          <p:cNvPr id="212994" name="Rectangle 166"/>
          <p:cNvSpPr/>
          <p:nvPr/>
        </p:nvSpPr>
        <p:spPr>
          <a:xfrm>
            <a:off x="2028825" y="120650"/>
            <a:ext cx="5099050" cy="644525"/>
          </a:xfrm>
          <a:prstGeom prst="rect">
            <a:avLst/>
          </a:prstGeom>
          <a:noFill/>
          <a:ln w="9525">
            <a:noFill/>
          </a:ln>
        </p:spPr>
        <p:txBody>
          <a:bodyPr wrap="none" anchor="t" anchorCtr="0">
            <a:spAutoFit/>
          </a:bodyPr>
          <a:p>
            <a:pPr algn="ctr"/>
            <a:r>
              <a:rPr lang="en-US" altLang="zh-CN" sz="3600" u="sng" dirty="0">
                <a:solidFill>
                  <a:srgbClr val="FF0000"/>
                </a:solidFill>
                <a:latin typeface="Times New Roman" panose="02020603050405020304" pitchFamily="18" charset="0"/>
                <a:ea typeface="宋体" panose="02010600030101010101" pitchFamily="2" charset="-122"/>
              </a:rPr>
              <a:t>5.3.1  SLR</a:t>
            </a:r>
            <a:r>
              <a:rPr lang="zh-CN" altLang="en-US" sz="3600" u="sng" dirty="0">
                <a:solidFill>
                  <a:srgbClr val="FF0000"/>
                </a:solidFill>
                <a:latin typeface="Times New Roman" panose="02020603050405020304" pitchFamily="18" charset="0"/>
                <a:ea typeface="宋体" panose="02010600030101010101" pitchFamily="2" charset="-122"/>
              </a:rPr>
              <a:t>分析法 </a:t>
            </a:r>
            <a:r>
              <a:rPr lang="en-US" altLang="zh-CN" sz="3600" u="sng" dirty="0">
                <a:solidFill>
                  <a:srgbClr val="FF0000"/>
                </a:solidFill>
                <a:latin typeface="Times New Roman" panose="02020603050405020304" pitchFamily="18" charset="0"/>
                <a:ea typeface="宋体" panose="02010600030101010101" pitchFamily="2" charset="-122"/>
              </a:rPr>
              <a:t>(5)</a:t>
            </a:r>
            <a:r>
              <a:rPr lang="zh-CN" altLang="en-US" sz="3600" u="sng" dirty="0">
                <a:solidFill>
                  <a:srgbClr val="FF0000"/>
                </a:solidFill>
                <a:latin typeface="Times New Roman" panose="02020603050405020304" pitchFamily="18" charset="0"/>
                <a:ea typeface="宋体" panose="02010600030101010101" pitchFamily="2" charset="-122"/>
              </a:rPr>
              <a:t>举例</a:t>
            </a:r>
            <a:endParaRPr lang="zh-CN" altLang="en-US" sz="3600" u="sng" dirty="0">
              <a:solidFill>
                <a:srgbClr val="FF0000"/>
              </a:solidFill>
              <a:latin typeface="Times New Roman" panose="02020603050405020304" pitchFamily="18" charset="0"/>
              <a:ea typeface="宋体" panose="02010600030101010101" pitchFamily="2" charset="-122"/>
            </a:endParaRPr>
          </a:p>
        </p:txBody>
      </p:sp>
      <p:graphicFrame>
        <p:nvGraphicFramePr>
          <p:cNvPr id="42151" name="Group 167"/>
          <p:cNvGraphicFramePr>
            <a:graphicFrameLocks noGrp="1"/>
          </p:cNvGraphicFramePr>
          <p:nvPr/>
        </p:nvGraphicFramePr>
        <p:xfrm>
          <a:off x="76200" y="1273175"/>
          <a:ext cx="4419600" cy="5516570"/>
        </p:xfrm>
        <a:graphic>
          <a:graphicData uri="http://schemas.openxmlformats.org/drawingml/2006/table">
            <a:tbl>
              <a:tblPr/>
              <a:tblGrid>
                <a:gridCol w="457200"/>
                <a:gridCol w="425450"/>
                <a:gridCol w="444500"/>
                <a:gridCol w="425450"/>
                <a:gridCol w="457200"/>
                <a:gridCol w="441325"/>
                <a:gridCol w="473075"/>
                <a:gridCol w="412750"/>
                <a:gridCol w="441325"/>
                <a:gridCol w="441325"/>
              </a:tblGrid>
              <a:tr h="380936">
                <a:tc gridSpan="10">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LR</a:t>
                      </a: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分析表</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hMerge="1">
                  <a:tcPr/>
                </a:tc>
                <a:tc hMerge="1">
                  <a:tcPr/>
                </a:tc>
                <a:tc hMerge="1">
                  <a:tcPr/>
                </a:tc>
                <a:tc hMerge="1">
                  <a:tcPr/>
                </a:tc>
                <a:tc hMerge="1">
                  <a:tcPr/>
                </a:tc>
                <a:tc hMerge="1">
                  <a:tcPr/>
                </a:tc>
                <a:tc hMerge="1">
                  <a:tcPr/>
                </a:tc>
                <a:tc hMerge="1">
                  <a:tcPr/>
                </a:tc>
                <a:tc hMerge="1">
                  <a:tcPr/>
                </a:tc>
              </a:tr>
              <a:tr h="380936">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1800" b="1" i="0" u="none" strike="noStrike" cap="none" normalizeH="0" baseline="0">
                          <a:ln>
                            <a:noFill/>
                          </a:ln>
                          <a:solidFill>
                            <a:srgbClr val="006666"/>
                          </a:solidFill>
                          <a:effectLst/>
                          <a:latin typeface="Times New Roman" panose="02020603050405020304" pitchFamily="18" charset="0"/>
                          <a:ea typeface="宋体" panose="02010600030101010101" pitchFamily="2" charset="-122"/>
                        </a:rPr>
                        <a:t>状态</a:t>
                      </a:r>
                      <a:endParaRPr kumimoji="1" lang="zh-CN" altLang="en-US" sz="1800" b="1" i="0" u="none" strike="noStrike" cap="none" normalizeH="0" baseline="0">
                        <a:ln>
                          <a:noFill/>
                        </a:ln>
                        <a:solidFill>
                          <a:srgbClr val="006666"/>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gridSpan="6">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ACTION</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hMerge="1">
                  <a:tcPr/>
                </a:tc>
                <a:tc hMerge="1">
                  <a:tcPr/>
                </a:tc>
                <a:tc hMerge="1">
                  <a:tcPr/>
                </a:tc>
                <a:tc hMerge="1">
                  <a:tcPr/>
                </a:tc>
                <a:tc hMerge="1">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GOTO</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hMerge="1">
                  <a:tcPr/>
                </a:tc>
                <a:tc hMerge="1">
                  <a:tcPr/>
                </a:tc>
              </a:tr>
              <a:tr h="365746">
                <a:tc vMerge="1">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i</a:t>
                      </a:r>
                      <a:endPar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a:t>
                      </a:r>
                      <a:endParaRPr kumimoji="1" lang="zh-CN" altLang="en-US"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E</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F</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0</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s5</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s4</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1</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s6</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4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acc</a:t>
                      </a:r>
                      <a:endParaRPr kumimoji="1" lang="en-US" altLang="zh-CN" sz="14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2</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s7</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3</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4</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s5</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s4</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5</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6</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s5</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s4</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7</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s5</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s4</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8</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s6</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4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s11</a:t>
                      </a:r>
                      <a:endParaRPr kumimoji="1" lang="en-US" altLang="zh-CN" sz="14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9</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s7</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10</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11</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graphicFrame>
        <p:nvGraphicFramePr>
          <p:cNvPr id="42409" name="Group 425"/>
          <p:cNvGraphicFramePr>
            <a:graphicFrameLocks noGrp="1"/>
          </p:cNvGraphicFramePr>
          <p:nvPr/>
        </p:nvGraphicFramePr>
        <p:xfrm>
          <a:off x="4724400" y="1295400"/>
          <a:ext cx="4114800" cy="5546725"/>
        </p:xfrm>
        <a:graphic>
          <a:graphicData uri="http://schemas.openxmlformats.org/drawingml/2006/table">
            <a:tbl>
              <a:tblPr/>
              <a:tblGrid>
                <a:gridCol w="4114800"/>
              </a:tblGrid>
              <a:tr h="36558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LR</a:t>
                      </a: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分析过程</a:t>
                      </a:r>
                      <a:endPar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36" marB="4563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96064">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步 </a:t>
                      </a: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zh-CN" altLang="en-US" sz="20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状态         符号            输入串</a:t>
                      </a:r>
                      <a:endParaRPr kumimoji="1" lang="zh-CN" altLang="en-US" sz="20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636" marB="4563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785076">
                <a:tc>
                  <a:txBody>
                    <a:bodyPr/>
                    <a:lstStyle/>
                    <a:p>
                      <a:pPr marL="533400" marR="0" lvl="0" indent="-533400" algn="l"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0               #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i*i+i#</a:t>
                      </a:r>
                      <a:endPar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           </a:t>
                      </a:r>
                      <a:r>
                        <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05             #i</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*i+i#</a:t>
                      </a:r>
                      <a:endPar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AutoNum type="arabicPlain" startAt="3"/>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03             #F</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*i+i#</a:t>
                      </a:r>
                      <a:endPar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          </a:t>
                      </a: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02             #T</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*i+i#</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5-6       </a:t>
                      </a:r>
                      <a:r>
                        <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0275         #T*i</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+i#</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          </a:t>
                      </a: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027</a:t>
                      </a:r>
                      <a:r>
                        <a:rPr kumimoji="1" lang="en-US" altLang="zh-CN" sz="2000" b="0" i="0" u="sng" strike="noStrike" cap="none" normalizeH="0" baseline="0">
                          <a:ln>
                            <a:noFill/>
                          </a:ln>
                          <a:solidFill>
                            <a:srgbClr val="000099"/>
                          </a:solidFill>
                          <a:effectLst/>
                          <a:latin typeface="Times New Roman" panose="02020603050405020304" pitchFamily="18" charset="0"/>
                          <a:ea typeface="宋体" panose="02010600030101010101" pitchFamily="2" charset="-122"/>
                        </a:rPr>
                        <a:t>10</a:t>
                      </a: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       #T*F</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+i#</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AutoNum type="arabicPlain" startAt="8"/>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02             #T</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+i#</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AutoNum type="arabicPlain" startAt="9"/>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01             #E</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+i#</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AutoNum type="arabicPlain" startAt="10"/>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016            #E+</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i#</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AutoNum type="arabicPlain" startAt="11"/>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0165          #E+i</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  # </a:t>
                      </a:r>
                      <a:endPar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AutoNum type="arabicPlain" startAt="12"/>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0163          #E+F</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    # </a:t>
                      </a:r>
                      <a:endPar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13        </a:t>
                      </a: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0169          #E+T</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     # </a:t>
                      </a:r>
                      <a:endPar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14        </a:t>
                      </a: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01              #E</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       #</a:t>
                      </a:r>
                      <a:endPar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636" marB="456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r>
            </a:tbl>
          </a:graphicData>
        </a:graphic>
      </p:graphicFrame>
      <p:sp>
        <p:nvSpPr>
          <p:cNvPr id="2" name="矩形 1"/>
          <p:cNvSpPr/>
          <p:nvPr/>
        </p:nvSpPr>
        <p:spPr>
          <a:xfrm>
            <a:off x="7596188" y="4076700"/>
            <a:ext cx="492125" cy="2308225"/>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格</a:t>
            </a:r>
            <a:endParaRPr lang="en-US" altLang="zh-CN" dirty="0">
              <a:solidFill>
                <a:srgbClr val="FF0000"/>
              </a:solidFill>
              <a:latin typeface="Times New Roman" panose="02020603050405020304" pitchFamily="18" charset="0"/>
              <a:ea typeface="宋体" panose="02010600030101010101" pitchFamily="2" charset="-122"/>
            </a:endParaRPr>
          </a:p>
          <a:p>
            <a:r>
              <a:rPr lang="zh-CN" altLang="en-US" dirty="0">
                <a:solidFill>
                  <a:srgbClr val="FF0000"/>
                </a:solidFill>
                <a:latin typeface="Times New Roman" panose="02020603050405020304" pitchFamily="18" charset="0"/>
                <a:ea typeface="宋体" panose="02010600030101010101" pitchFamily="2" charset="-122"/>
              </a:rPr>
              <a:t>局</a:t>
            </a:r>
            <a:endParaRPr lang="en-US" altLang="zh-CN" dirty="0">
              <a:solidFill>
                <a:srgbClr val="FF0000"/>
              </a:solidFill>
              <a:latin typeface="Times New Roman" panose="02020603050405020304" pitchFamily="18" charset="0"/>
              <a:ea typeface="宋体" panose="02010600030101010101" pitchFamily="2" charset="-122"/>
            </a:endParaRPr>
          </a:p>
          <a:p>
            <a:r>
              <a:rPr lang="zh-CN" altLang="en-US" dirty="0">
                <a:solidFill>
                  <a:srgbClr val="FF0000"/>
                </a:solidFill>
                <a:latin typeface="Times New Roman" panose="02020603050405020304" pitchFamily="18" charset="0"/>
                <a:ea typeface="宋体" panose="02010600030101010101" pitchFamily="2" charset="-122"/>
              </a:rPr>
              <a:t>变</a:t>
            </a:r>
            <a:endParaRPr lang="en-US" altLang="zh-CN" dirty="0">
              <a:solidFill>
                <a:srgbClr val="FF0000"/>
              </a:solidFill>
              <a:latin typeface="Times New Roman" panose="02020603050405020304" pitchFamily="18" charset="0"/>
              <a:ea typeface="宋体" panose="02010600030101010101" pitchFamily="2" charset="-122"/>
            </a:endParaRPr>
          </a:p>
          <a:p>
            <a:r>
              <a:rPr lang="zh-CN" altLang="en-US" dirty="0">
                <a:solidFill>
                  <a:srgbClr val="FF0000"/>
                </a:solidFill>
                <a:latin typeface="Times New Roman" panose="02020603050405020304" pitchFamily="18" charset="0"/>
                <a:ea typeface="宋体" panose="02010600030101010101" pitchFamily="2" charset="-122"/>
              </a:rPr>
              <a:t>化</a:t>
            </a:r>
            <a:endParaRPr lang="en-US" altLang="zh-CN" dirty="0">
              <a:solidFill>
                <a:srgbClr val="FF0000"/>
              </a:solidFill>
              <a:latin typeface="Times New Roman" panose="02020603050405020304" pitchFamily="18" charset="0"/>
              <a:ea typeface="宋体" panose="02010600030101010101" pitchFamily="2" charset="-122"/>
            </a:endParaRPr>
          </a:p>
          <a:p>
            <a:r>
              <a:rPr lang="zh-CN" altLang="en-US" dirty="0">
                <a:solidFill>
                  <a:srgbClr val="FF0000"/>
                </a:solidFill>
                <a:latin typeface="Times New Roman" panose="02020603050405020304" pitchFamily="18" charset="0"/>
                <a:ea typeface="宋体" panose="02010600030101010101" pitchFamily="2" charset="-122"/>
              </a:rPr>
              <a:t>过</a:t>
            </a:r>
            <a:endParaRPr lang="en-US" altLang="zh-CN" dirty="0">
              <a:solidFill>
                <a:srgbClr val="FF0000"/>
              </a:solidFill>
              <a:latin typeface="Times New Roman" panose="02020603050405020304" pitchFamily="18" charset="0"/>
              <a:ea typeface="宋体" panose="02010600030101010101" pitchFamily="2" charset="-122"/>
            </a:endParaRPr>
          </a:p>
          <a:p>
            <a:r>
              <a:rPr lang="zh-CN" altLang="en-US" dirty="0">
                <a:solidFill>
                  <a:srgbClr val="FF0000"/>
                </a:solidFill>
                <a:latin typeface="Times New Roman" panose="02020603050405020304" pitchFamily="18" charset="0"/>
                <a:ea typeface="宋体" panose="02010600030101010101" pitchFamily="2" charset="-122"/>
              </a:rPr>
              <a:t>程</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41" name="矩形 1"/>
          <p:cNvSpPr/>
          <p:nvPr/>
        </p:nvSpPr>
        <p:spPr>
          <a:xfrm>
            <a:off x="684213" y="908050"/>
            <a:ext cx="7488237" cy="2308225"/>
          </a:xfrm>
          <a:prstGeom prst="rect">
            <a:avLst/>
          </a:prstGeom>
          <a:noFill/>
          <a:ln w="9525">
            <a:noFill/>
          </a:ln>
        </p:spPr>
        <p:txBody>
          <a:bodyPr anchor="t" anchorCtr="0">
            <a:spAutoFit/>
          </a:bodyPr>
          <a:p>
            <a:r>
              <a:rPr lang="zh-CN" altLang="en-US" dirty="0">
                <a:latin typeface="Times New Roman" panose="02020603050405020304" pitchFamily="18" charset="0"/>
                <a:ea typeface="宋体" panose="02010600030101010101" pitchFamily="2" charset="-122"/>
              </a:rPr>
              <a:t>如果有冲突：</a:t>
            </a:r>
            <a:endParaRPr lang="en-US"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）可以对文法进行限定，减少非确定性</a:t>
            </a:r>
            <a:endParaRPr lang="en-US"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）使用更强的分析方法，例如从</a:t>
            </a:r>
            <a:r>
              <a:rPr lang="en-US" altLang="zh-CN" dirty="0">
                <a:latin typeface="Times New Roman" panose="02020603050405020304" pitchFamily="18" charset="0"/>
                <a:ea typeface="宋体" panose="02010600030101010101" pitchFamily="2" charset="-122"/>
              </a:rPr>
              <a:t>LR</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0</a:t>
            </a:r>
            <a:r>
              <a:rPr lang="zh-CN" altLang="en-US" dirty="0">
                <a:latin typeface="Times New Roman" panose="02020603050405020304" pitchFamily="18" charset="0"/>
                <a:ea typeface="宋体" panose="02010600030101010101" pitchFamily="2" charset="-122"/>
              </a:rPr>
              <a:t>）变到</a:t>
            </a:r>
            <a:r>
              <a:rPr lang="en-US" altLang="zh-CN" dirty="0">
                <a:latin typeface="Times New Roman" panose="02020603050405020304" pitchFamily="18" charset="0"/>
                <a:ea typeface="宋体" panose="02010600030101010101" pitchFamily="2" charset="-122"/>
              </a:rPr>
              <a:t>SLR</a:t>
            </a:r>
            <a:r>
              <a:rPr lang="zh-CN" altLang="en-US" dirty="0">
                <a:latin typeface="Times New Roman" panose="02020603050405020304" pitchFamily="18" charset="0"/>
                <a:ea typeface="宋体" panose="02010600030101010101" pitchFamily="2" charset="-122"/>
              </a:rPr>
              <a:t>，或者改进的</a:t>
            </a:r>
            <a:r>
              <a:rPr lang="en-US" altLang="zh-CN" dirty="0">
                <a:latin typeface="Times New Roman" panose="02020603050405020304" pitchFamily="18" charset="0"/>
                <a:ea typeface="宋体" panose="02010600030101010101" pitchFamily="2" charset="-122"/>
              </a:rPr>
              <a:t>SLR</a:t>
            </a:r>
            <a:endParaRPr lang="en-US"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3</a:t>
            </a:r>
            <a:r>
              <a:rPr lang="zh-CN" altLang="en-US" dirty="0">
                <a:latin typeface="Times New Roman" panose="02020603050405020304" pitchFamily="18" charset="0"/>
                <a:ea typeface="宋体" panose="02010600030101010101" pitchFamily="2" charset="-122"/>
              </a:rPr>
              <a:t>）如果构造的</a:t>
            </a:r>
            <a:r>
              <a:rPr lang="en-US" altLang="zh-CN" dirty="0">
                <a:latin typeface="Times New Roman" panose="02020603050405020304" pitchFamily="18" charset="0"/>
                <a:ea typeface="宋体" panose="02010600030101010101" pitchFamily="2" charset="-122"/>
              </a:rPr>
              <a:t>SLR</a:t>
            </a:r>
            <a:r>
              <a:rPr lang="zh-CN" altLang="en-US" dirty="0">
                <a:latin typeface="Times New Roman" panose="02020603050405020304" pitchFamily="18" charset="0"/>
                <a:ea typeface="宋体" panose="02010600030101010101" pitchFamily="2" charset="-122"/>
              </a:rPr>
              <a:t>分析表还有冲突，那么需要继续考虑规范</a:t>
            </a:r>
            <a:r>
              <a:rPr lang="en-US" altLang="zh-CN" dirty="0">
                <a:latin typeface="Times New Roman" panose="02020603050405020304" pitchFamily="18" charset="0"/>
                <a:ea typeface="宋体" panose="02010600030101010101" pitchFamily="2" charset="-122"/>
              </a:rPr>
              <a:t>LR</a:t>
            </a:r>
            <a:r>
              <a:rPr lang="zh-CN" altLang="en-US" dirty="0">
                <a:latin typeface="Times New Roman" panose="02020603050405020304" pitchFamily="18" charset="0"/>
                <a:ea typeface="宋体" panose="02010600030101010101" pitchFamily="2" charset="-122"/>
              </a:rPr>
              <a:t>和</a:t>
            </a:r>
            <a:r>
              <a:rPr lang="en-US" altLang="zh-CN" dirty="0">
                <a:latin typeface="Times New Roman" panose="02020603050405020304" pitchFamily="18" charset="0"/>
                <a:ea typeface="宋体" panose="02010600030101010101" pitchFamily="2" charset="-122"/>
              </a:rPr>
              <a:t>LALR</a:t>
            </a:r>
            <a:endParaRPr lang="zh-CN" altLang="en-US" dirty="0">
              <a:latin typeface="Times New Roman" panose="02020603050405020304" pitchFamily="18" charset="0"/>
              <a:ea typeface="宋体" panose="02010600030101010101" pitchFamily="2" charset="-122"/>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7089" name="矩形 1"/>
          <p:cNvSpPr/>
          <p:nvPr/>
        </p:nvSpPr>
        <p:spPr>
          <a:xfrm>
            <a:off x="395288" y="1905000"/>
            <a:ext cx="8208962" cy="2678113"/>
          </a:xfrm>
          <a:prstGeom prst="rect">
            <a:avLst/>
          </a:prstGeom>
          <a:noFill/>
          <a:ln w="9525">
            <a:noFill/>
          </a:ln>
        </p:spPr>
        <p:txBody>
          <a:bodyPr anchor="t" anchorCtr="0">
            <a:spAutoFit/>
          </a:bodyPr>
          <a:p>
            <a:endParaRPr lang="en-US" altLang="zh-CN" dirty="0">
              <a:latin typeface="Times New Roman" panose="02020603050405020304" pitchFamily="18" charset="0"/>
              <a:ea typeface="宋体" panose="02010600030101010101" pitchFamily="2" charset="-122"/>
            </a:endParaRPr>
          </a:p>
          <a:p>
            <a:r>
              <a:rPr lang="zh-CN" altLang="zh-CN" dirty="0">
                <a:latin typeface="Times New Roman" panose="02020603050405020304" pitchFamily="18" charset="0"/>
                <a:ea typeface="宋体" panose="02010600030101010101" pitchFamily="2" charset="-122"/>
              </a:rPr>
              <a:t>设有文法</a:t>
            </a:r>
            <a:r>
              <a:rPr lang="en-US" altLang="zh-CN" dirty="0">
                <a:latin typeface="Times New Roman" panose="02020603050405020304" pitchFamily="18" charset="0"/>
                <a:ea typeface="宋体" panose="02010600030101010101" pitchFamily="2" charset="-122"/>
              </a:rPr>
              <a:t>G</a:t>
            </a:r>
            <a:r>
              <a:rPr lang="zh-CN" altLang="zh-CN"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S</a:t>
            </a:r>
            <a:r>
              <a:rPr lang="zh-CN" altLang="zh-CN" dirty="0">
                <a:latin typeface="Times New Roman" panose="02020603050405020304" pitchFamily="18" charset="0"/>
                <a:ea typeface="宋体" panose="02010600030101010101" pitchFamily="2" charset="-122"/>
              </a:rPr>
              <a:t>）： </a:t>
            </a:r>
            <a:endParaRPr lang="zh-CN"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S</a:t>
            </a:r>
            <a:r>
              <a:rPr lang="zh-CN" altLang="zh-CN"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 A ) S | ( A ) S r S | a</a:t>
            </a:r>
            <a:endParaRPr lang="zh-CN"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A</a:t>
            </a:r>
            <a:r>
              <a:rPr lang="zh-CN" altLang="zh-CN"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b</a:t>
            </a:r>
            <a:endParaRPr lang="zh-CN"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 </a:t>
            </a:r>
            <a:endParaRPr lang="zh-CN" altLang="zh-CN" dirty="0">
              <a:latin typeface="Times New Roman" panose="02020603050405020304" pitchFamily="18" charset="0"/>
              <a:ea typeface="宋体" panose="02010600030101010101" pitchFamily="2" charset="-122"/>
            </a:endParaRPr>
          </a:p>
          <a:p>
            <a:r>
              <a:rPr lang="zh-CN" altLang="zh-CN"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1</a:t>
            </a:r>
            <a:r>
              <a:rPr lang="zh-CN" altLang="zh-CN" dirty="0">
                <a:latin typeface="Times New Roman" panose="02020603050405020304" pitchFamily="18" charset="0"/>
                <a:ea typeface="宋体" panose="02010600030101010101" pitchFamily="2" charset="-122"/>
              </a:rPr>
              <a:t>）构造识别该文法所有活前缀的项目集规范簇和</a:t>
            </a:r>
            <a:r>
              <a:rPr lang="en-US" altLang="zh-CN" dirty="0">
                <a:latin typeface="Times New Roman" panose="02020603050405020304" pitchFamily="18" charset="0"/>
                <a:ea typeface="宋体" panose="02010600030101010101" pitchFamily="2" charset="-122"/>
              </a:rPr>
              <a:t>DFA</a:t>
            </a:r>
            <a:r>
              <a:rPr lang="zh-CN" altLang="zh-CN" dirty="0">
                <a:latin typeface="Times New Roman" panose="02020603050405020304" pitchFamily="18" charset="0"/>
                <a:ea typeface="宋体" panose="02010600030101010101" pitchFamily="2" charset="-122"/>
              </a:rPr>
              <a:t>。</a:t>
            </a:r>
            <a:endParaRPr lang="zh-CN" altLang="zh-CN" dirty="0">
              <a:latin typeface="Times New Roman" panose="02020603050405020304" pitchFamily="18" charset="0"/>
              <a:ea typeface="宋体" panose="02010600030101010101" pitchFamily="2" charset="-122"/>
            </a:endParaRPr>
          </a:p>
          <a:p>
            <a:r>
              <a:rPr lang="zh-CN" altLang="zh-CN"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2</a:t>
            </a:r>
            <a:r>
              <a:rPr lang="zh-CN" altLang="zh-CN" dirty="0">
                <a:latin typeface="Times New Roman" panose="02020603050405020304" pitchFamily="18" charset="0"/>
                <a:ea typeface="宋体" panose="02010600030101010101" pitchFamily="2" charset="-122"/>
              </a:rPr>
              <a:t>）构造其</a:t>
            </a:r>
            <a:r>
              <a:rPr lang="en-US" altLang="zh-CN" dirty="0">
                <a:latin typeface="Times New Roman" panose="02020603050405020304" pitchFamily="18" charset="0"/>
                <a:ea typeface="宋体" panose="02010600030101010101" pitchFamily="2" charset="-122"/>
              </a:rPr>
              <a:t>SLR</a:t>
            </a:r>
            <a:r>
              <a:rPr lang="zh-CN" altLang="zh-CN" dirty="0">
                <a:latin typeface="Times New Roman" panose="02020603050405020304" pitchFamily="18" charset="0"/>
                <a:ea typeface="宋体" panose="02010600030101010101" pitchFamily="2" charset="-122"/>
              </a:rPr>
              <a:t>分析表，判断其是否为</a:t>
            </a:r>
            <a:r>
              <a:rPr lang="en-US" altLang="zh-CN" dirty="0">
                <a:latin typeface="Times New Roman" panose="02020603050405020304" pitchFamily="18" charset="0"/>
                <a:ea typeface="宋体" panose="02010600030101010101" pitchFamily="2" charset="-122"/>
              </a:rPr>
              <a:t>SLR</a:t>
            </a:r>
            <a:r>
              <a:rPr lang="zh-CN" altLang="zh-CN" dirty="0">
                <a:latin typeface="Times New Roman" panose="02020603050405020304" pitchFamily="18" charset="0"/>
                <a:ea typeface="宋体" panose="02010600030101010101" pitchFamily="2" charset="-122"/>
              </a:rPr>
              <a:t>文法。</a:t>
            </a:r>
            <a:endParaRPr lang="zh-CN" altLang="zh-CN" dirty="0">
              <a:latin typeface="Times New Roman" panose="02020603050405020304" pitchFamily="18" charset="0"/>
              <a:ea typeface="宋体" panose="02010600030101010101" pitchFamily="2" charset="-122"/>
            </a:endParaRPr>
          </a:p>
        </p:txBody>
      </p:sp>
      <p:sp>
        <p:nvSpPr>
          <p:cNvPr id="217090" name="矩形 2"/>
          <p:cNvSpPr/>
          <p:nvPr/>
        </p:nvSpPr>
        <p:spPr>
          <a:xfrm>
            <a:off x="2051050" y="908050"/>
            <a:ext cx="3889375" cy="647700"/>
          </a:xfrm>
          <a:prstGeom prst="rect">
            <a:avLst/>
          </a:prstGeom>
          <a:noFill/>
          <a:ln w="9525">
            <a:noFill/>
          </a:ln>
        </p:spPr>
        <p:txBody>
          <a:bodyPr anchor="t" anchorCtr="0">
            <a:spAutoFit/>
          </a:bodyPr>
          <a:p>
            <a:r>
              <a:rPr lang="zh-CN" altLang="en-US" sz="3600" dirty="0">
                <a:latin typeface="Times New Roman" panose="02020603050405020304" pitchFamily="18" charset="0"/>
                <a:ea typeface="宋体" panose="02010600030101010101" pitchFamily="2" charset="-122"/>
              </a:rPr>
              <a:t>例题</a:t>
            </a:r>
            <a:endParaRPr lang="zh-CN" altLang="en-US" sz="3600" dirty="0">
              <a:latin typeface="Times New Roman" panose="02020603050405020304" pitchFamily="18" charset="0"/>
              <a:ea typeface="宋体" panose="02010600030101010101" pitchFamily="2"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9137" name="Rectangle 33"/>
          <p:cNvSpPr/>
          <p:nvPr/>
        </p:nvSpPr>
        <p:spPr>
          <a:xfrm>
            <a:off x="0" y="0"/>
            <a:ext cx="9144000" cy="457200"/>
          </a:xfrm>
          <a:prstGeom prst="rect">
            <a:avLst/>
          </a:prstGeom>
          <a:noFill/>
          <a:ln w="9525">
            <a:noFill/>
          </a:ln>
          <a:effectLst>
            <a:prstShdw prst="shdw13" dist="53882" dir="13499999">
              <a:schemeClr val="bg2">
                <a:alpha val="50000"/>
              </a:schemeClr>
            </a:prstShdw>
          </a:effectLst>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grpSp>
        <p:nvGrpSpPr>
          <p:cNvPr id="219138" name="Group 3"/>
          <p:cNvGrpSpPr>
            <a:grpSpLocks noChangeAspect="1"/>
          </p:cNvGrpSpPr>
          <p:nvPr/>
        </p:nvGrpSpPr>
        <p:grpSpPr>
          <a:xfrm>
            <a:off x="190500" y="138113"/>
            <a:ext cx="5965825" cy="3595687"/>
            <a:chOff x="553" y="2526"/>
            <a:chExt cx="8338" cy="5026"/>
          </a:xfrm>
        </p:grpSpPr>
        <p:sp>
          <p:nvSpPr>
            <p:cNvPr id="219139" name="AutoShape 32"/>
            <p:cNvSpPr>
              <a:spLocks noChangeAspect="1" noTextEdit="1"/>
            </p:cNvSpPr>
            <p:nvPr/>
          </p:nvSpPr>
          <p:spPr>
            <a:xfrm>
              <a:off x="553" y="2526"/>
              <a:ext cx="8338" cy="5026"/>
            </a:xfrm>
            <a:prstGeom prst="rect">
              <a:avLst/>
            </a:prstGeom>
            <a:noFill/>
            <a:ln w="9525">
              <a:noFill/>
            </a:ln>
          </p:spPr>
          <p:txBody>
            <a:bodyPr anchor="t" anchorCtr="0"/>
            <a:p>
              <a:pPr eaLnBrk="0" hangingPunct="0"/>
              <a:endParaRPr lang="zh-CN" altLang="en-US">
                <a:latin typeface="Times New Roman" panose="02020603050405020304" pitchFamily="18" charset="0"/>
                <a:ea typeface="宋体" panose="02010600030101010101" pitchFamily="2" charset="-122"/>
              </a:endParaRPr>
            </a:p>
          </p:txBody>
        </p:sp>
        <p:sp>
          <p:nvSpPr>
            <p:cNvPr id="219140" name="Rectangle 31"/>
            <p:cNvSpPr/>
            <p:nvPr/>
          </p:nvSpPr>
          <p:spPr>
            <a:xfrm>
              <a:off x="868" y="2682"/>
              <a:ext cx="1378" cy="1332"/>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eaLnBrk="0" hangingPunct="0"/>
              <a:r>
                <a:rPr lang="en-US" altLang="zh-CN" sz="900" dirty="0">
                  <a:latin typeface="Times New Roman" panose="02020603050405020304" pitchFamily="18" charset="0"/>
                  <a:ea typeface="宋体" panose="02010600030101010101" pitchFamily="2" charset="-122"/>
                </a:rPr>
                <a:t>0 S´→·S</a:t>
              </a:r>
              <a:endParaRPr lang="en-US" altLang="zh-CN" sz="900" dirty="0">
                <a:latin typeface="Times New Roman" panose="02020603050405020304" pitchFamily="18" charset="0"/>
                <a:ea typeface="宋体" panose="02010600030101010101" pitchFamily="2" charset="-122"/>
              </a:endParaRPr>
            </a:p>
            <a:p>
              <a:pPr eaLnBrk="0" hangingPunct="0"/>
              <a:r>
                <a:rPr lang="en-US" altLang="zh-CN" sz="900" dirty="0">
                  <a:latin typeface="Times New Roman" panose="02020603050405020304" pitchFamily="18" charset="0"/>
                  <a:ea typeface="宋体" panose="02010600030101010101" pitchFamily="2" charset="-122"/>
                </a:rPr>
                <a:t>S→·(A)S</a:t>
              </a:r>
              <a:endParaRPr lang="en-US" altLang="zh-CN" sz="900" dirty="0">
                <a:latin typeface="Times New Roman" panose="02020603050405020304" pitchFamily="18" charset="0"/>
                <a:ea typeface="宋体" panose="02010600030101010101" pitchFamily="2" charset="-122"/>
              </a:endParaRPr>
            </a:p>
            <a:p>
              <a:pPr eaLnBrk="0" hangingPunct="0"/>
              <a:r>
                <a:rPr lang="en-US" altLang="zh-CN" sz="900" dirty="0">
                  <a:latin typeface="Times New Roman" panose="02020603050405020304" pitchFamily="18" charset="0"/>
                  <a:ea typeface="宋体" panose="02010600030101010101" pitchFamily="2" charset="-122"/>
                </a:rPr>
                <a:t>S→·(A)SrS</a:t>
              </a:r>
              <a:endParaRPr lang="en-US" altLang="zh-CN" sz="900" dirty="0">
                <a:latin typeface="Times New Roman" panose="02020603050405020304" pitchFamily="18" charset="0"/>
                <a:ea typeface="宋体" panose="02010600030101010101" pitchFamily="2" charset="-122"/>
              </a:endParaRPr>
            </a:p>
            <a:p>
              <a:pPr eaLnBrk="0" hangingPunct="0"/>
              <a:r>
                <a:rPr lang="en-US" altLang="zh-CN" sz="900" dirty="0">
                  <a:latin typeface="Times New Roman" panose="02020603050405020304" pitchFamily="18" charset="0"/>
                  <a:ea typeface="宋体" panose="02010600030101010101" pitchFamily="2" charset="-122"/>
                </a:rPr>
                <a:t>S→·s</a:t>
              </a:r>
              <a:endParaRPr lang="en-US" altLang="zh-CN" sz="900" dirty="0">
                <a:latin typeface="Times New Roman" panose="02020603050405020304" pitchFamily="18" charset="0"/>
                <a:ea typeface="宋体" panose="02010600030101010101" pitchFamily="2" charset="-122"/>
              </a:endParaRPr>
            </a:p>
            <a:p>
              <a:pPr eaLnBrk="0" hangingPunct="0"/>
              <a:r>
                <a:rPr lang="en-US" altLang="zh-CN" sz="900" dirty="0">
                  <a:latin typeface="Times New Roman" panose="02020603050405020304" pitchFamily="18" charset="0"/>
                  <a:ea typeface="宋体" panose="02010600030101010101" pitchFamily="2" charset="-122"/>
                </a:rPr>
                <a:t>S</a:t>
              </a:r>
              <a:r>
                <a:rPr lang="en-US" altLang="zh-CN" sz="900" dirty="0">
                  <a:latin typeface="宋体" panose="02010600030101010101" pitchFamily="2" charset="-122"/>
                  <a:ea typeface="宋体" panose="02010600030101010101" pitchFamily="2" charset="-122"/>
                </a:rPr>
                <a:t>→</a:t>
              </a:r>
              <a:r>
                <a:rPr lang="en-US" altLang="zh-CN" sz="900" dirty="0">
                  <a:latin typeface="Times New Roman" panose="02020603050405020304" pitchFamily="18" charset="0"/>
                  <a:ea typeface="宋体" panose="02010600030101010101" pitchFamily="2" charset="-122"/>
                </a:rPr>
                <a:t>·</a:t>
              </a:r>
              <a:r>
                <a:rPr lang="en-US" altLang="zh-CN" sz="900" dirty="0">
                  <a:latin typeface="宋体" panose="02010600030101010101" pitchFamily="2" charset="-122"/>
                  <a:ea typeface="宋体" panose="02010600030101010101" pitchFamily="2" charset="-122"/>
                </a:rPr>
                <a:t>a</a:t>
              </a:r>
              <a:endParaRPr lang="en-US" altLang="zh-CN" dirty="0">
                <a:latin typeface="Times New Roman" panose="02020603050405020304" pitchFamily="18" charset="0"/>
                <a:ea typeface="宋体" panose="02010600030101010101" pitchFamily="2" charset="-122"/>
              </a:endParaRPr>
            </a:p>
          </p:txBody>
        </p:sp>
        <p:sp>
          <p:nvSpPr>
            <p:cNvPr id="219141" name="Rectangle 30"/>
            <p:cNvSpPr/>
            <p:nvPr/>
          </p:nvSpPr>
          <p:spPr>
            <a:xfrm>
              <a:off x="2897" y="2836"/>
              <a:ext cx="1340" cy="448"/>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eaLnBrk="0" hangingPunct="0"/>
              <a:r>
                <a:rPr lang="en-US" altLang="zh-CN" sz="900" dirty="0">
                  <a:latin typeface="Times New Roman" panose="02020603050405020304" pitchFamily="18" charset="0"/>
                  <a:ea typeface="宋体" panose="02010600030101010101" pitchFamily="2" charset="-122"/>
                </a:rPr>
                <a:t>1 S</a:t>
              </a:r>
              <a:r>
                <a:rPr lang="en-US" altLang="zh-CN" sz="900" dirty="0">
                  <a:latin typeface="宋体" panose="02010600030101010101" pitchFamily="2" charset="-122"/>
                  <a:ea typeface="宋体" panose="02010600030101010101" pitchFamily="2" charset="-122"/>
                </a:rPr>
                <a:t>´→S</a:t>
              </a:r>
              <a:r>
                <a:rPr lang="en-US" altLang="zh-CN" sz="900"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sp>
          <p:nvSpPr>
            <p:cNvPr id="219142" name="Rectangle 29"/>
            <p:cNvSpPr/>
            <p:nvPr/>
          </p:nvSpPr>
          <p:spPr>
            <a:xfrm>
              <a:off x="2876" y="3442"/>
              <a:ext cx="1416" cy="448"/>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eaLnBrk="0" hangingPunct="0"/>
              <a:r>
                <a:rPr lang="en-US" altLang="zh-CN" sz="900" dirty="0">
                  <a:latin typeface="宋体" panose="02010600030101010101" pitchFamily="2" charset="-122"/>
                  <a:ea typeface="宋体" panose="02010600030101010101" pitchFamily="2" charset="-122"/>
                </a:rPr>
                <a:t>2 S→s</a:t>
              </a:r>
              <a:r>
                <a:rPr lang="en-US" altLang="zh-CN" sz="900"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sp>
          <p:nvSpPr>
            <p:cNvPr id="219143" name="Line 28"/>
            <p:cNvSpPr/>
            <p:nvPr/>
          </p:nvSpPr>
          <p:spPr>
            <a:xfrm flipH="1">
              <a:off x="2225" y="3084"/>
              <a:ext cx="672" cy="1"/>
            </a:xfrm>
            <a:prstGeom prst="line">
              <a:avLst/>
            </a:prstGeom>
            <a:ln w="9525" cap="flat" cmpd="sng">
              <a:solidFill>
                <a:srgbClr val="000000"/>
              </a:solidFill>
              <a:prstDash val="solid"/>
              <a:round/>
              <a:headEnd type="triangle" w="med" len="med"/>
              <a:tailEnd type="none" w="med" len="med"/>
            </a:ln>
          </p:spPr>
        </p:sp>
        <p:sp>
          <p:nvSpPr>
            <p:cNvPr id="219144" name="Rectangle 27"/>
            <p:cNvSpPr/>
            <p:nvPr/>
          </p:nvSpPr>
          <p:spPr>
            <a:xfrm>
              <a:off x="2309" y="2774"/>
              <a:ext cx="422" cy="448"/>
            </a:xfrm>
            <a:prstGeom prst="rect">
              <a:avLst/>
            </a:prstGeom>
            <a:noFill/>
            <a:ln w="9525">
              <a:noFill/>
            </a:ln>
          </p:spPr>
          <p:txBody>
            <a:bodyPr anchor="t" anchorCtr="0"/>
            <a:p>
              <a:pPr eaLnBrk="0" hangingPunct="0"/>
              <a:r>
                <a:rPr lang="en-US" altLang="zh-CN" sz="900" dirty="0">
                  <a:latin typeface="Times New Roman" panose="02020603050405020304" pitchFamily="18" charset="0"/>
                  <a:ea typeface="宋体" panose="02010600030101010101" pitchFamily="2" charset="-122"/>
                </a:rPr>
                <a:t>S</a:t>
              </a:r>
              <a:endParaRPr lang="en-US" altLang="zh-CN" dirty="0">
                <a:latin typeface="Times New Roman" panose="02020603050405020304" pitchFamily="18" charset="0"/>
                <a:ea typeface="宋体" panose="02010600030101010101" pitchFamily="2" charset="-122"/>
              </a:endParaRPr>
            </a:p>
          </p:txBody>
        </p:sp>
        <p:sp>
          <p:nvSpPr>
            <p:cNvPr id="219145" name="Line 26"/>
            <p:cNvSpPr/>
            <p:nvPr/>
          </p:nvSpPr>
          <p:spPr>
            <a:xfrm flipV="1">
              <a:off x="2246" y="3659"/>
              <a:ext cx="609" cy="1"/>
            </a:xfrm>
            <a:prstGeom prst="line">
              <a:avLst/>
            </a:prstGeom>
            <a:ln w="9525" cap="flat" cmpd="sng">
              <a:solidFill>
                <a:srgbClr val="000000"/>
              </a:solidFill>
              <a:prstDash val="solid"/>
              <a:round/>
              <a:headEnd type="none" w="med" len="med"/>
              <a:tailEnd type="triangle" w="med" len="med"/>
            </a:ln>
          </p:spPr>
        </p:sp>
        <p:sp>
          <p:nvSpPr>
            <p:cNvPr id="219146" name="Rectangle 25"/>
            <p:cNvSpPr/>
            <p:nvPr/>
          </p:nvSpPr>
          <p:spPr>
            <a:xfrm>
              <a:off x="625" y="4696"/>
              <a:ext cx="1634" cy="1574"/>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eaLnBrk="0" hangingPunct="0"/>
              <a:r>
                <a:rPr lang="pt-BR" altLang="zh-CN" sz="900" dirty="0">
                  <a:latin typeface="Times New Roman" panose="02020603050405020304" pitchFamily="18" charset="0"/>
                  <a:ea typeface="宋体" panose="02010600030101010101" pitchFamily="2" charset="-122"/>
                </a:rPr>
                <a:t>3  </a:t>
              </a:r>
              <a:endParaRPr lang="pt-BR" altLang="zh-CN" sz="900" dirty="0">
                <a:latin typeface="Times New Roman" panose="02020603050405020304" pitchFamily="18" charset="0"/>
                <a:ea typeface="宋体" panose="02010600030101010101" pitchFamily="2" charset="-122"/>
              </a:endParaRPr>
            </a:p>
            <a:p>
              <a:pPr eaLnBrk="0" hangingPunct="0"/>
              <a:r>
                <a:rPr lang="pt-BR" altLang="zh-CN" sz="900" dirty="0">
                  <a:latin typeface="Times New Roman" panose="02020603050405020304" pitchFamily="18" charset="0"/>
                  <a:ea typeface="宋体" panose="02010600030101010101" pitchFamily="2" charset="-122"/>
                </a:rPr>
                <a:t>S</a:t>
              </a:r>
              <a:r>
                <a:rPr lang="pt-BR" altLang="zh-CN" sz="900" dirty="0">
                  <a:latin typeface="宋体" panose="02010600030101010101" pitchFamily="2" charset="-122"/>
                  <a:ea typeface="宋体" panose="02010600030101010101" pitchFamily="2" charset="-122"/>
                </a:rPr>
                <a:t>→(</a:t>
              </a:r>
              <a:r>
                <a:rPr lang="pt-BR" altLang="zh-CN" sz="900" dirty="0">
                  <a:latin typeface="Times New Roman" panose="02020603050405020304" pitchFamily="18" charset="0"/>
                  <a:ea typeface="宋体" panose="02010600030101010101" pitchFamily="2" charset="-122"/>
                </a:rPr>
                <a:t>·</a:t>
              </a:r>
              <a:r>
                <a:rPr lang="pt-BR" altLang="zh-CN" sz="900" dirty="0">
                  <a:latin typeface="宋体" panose="02010600030101010101" pitchFamily="2" charset="-122"/>
                  <a:ea typeface="宋体" panose="02010600030101010101" pitchFamily="2" charset="-122"/>
                </a:rPr>
                <a:t>A)S</a:t>
              </a:r>
              <a:endParaRPr lang="pt-BR" altLang="zh-CN" sz="900" dirty="0">
                <a:latin typeface="Times New Roman" panose="02020603050405020304" pitchFamily="18" charset="0"/>
                <a:ea typeface="宋体" panose="02010600030101010101" pitchFamily="2" charset="-122"/>
              </a:endParaRPr>
            </a:p>
            <a:p>
              <a:pPr eaLnBrk="0" hangingPunct="0"/>
              <a:r>
                <a:rPr lang="fr-FR" altLang="zh-CN" sz="900" dirty="0">
                  <a:latin typeface="Times New Roman" panose="02020603050405020304" pitchFamily="18" charset="0"/>
                  <a:ea typeface="宋体" panose="02010600030101010101" pitchFamily="2" charset="-122"/>
                </a:rPr>
                <a:t>S</a:t>
              </a:r>
              <a:r>
                <a:rPr lang="fr-FR" altLang="zh-CN" sz="900" dirty="0">
                  <a:latin typeface="宋体" panose="02010600030101010101" pitchFamily="2" charset="-122"/>
                  <a:ea typeface="宋体" panose="02010600030101010101" pitchFamily="2" charset="-122"/>
                </a:rPr>
                <a:t>→(</a:t>
              </a:r>
              <a:r>
                <a:rPr lang="fr-FR" altLang="zh-CN" sz="900" dirty="0">
                  <a:latin typeface="Times New Roman" panose="02020603050405020304" pitchFamily="18" charset="0"/>
                  <a:ea typeface="宋体" panose="02010600030101010101" pitchFamily="2" charset="-122"/>
                </a:rPr>
                <a:t>·</a:t>
              </a:r>
              <a:r>
                <a:rPr lang="fr-FR" altLang="zh-CN" sz="900" dirty="0">
                  <a:latin typeface="宋体" panose="02010600030101010101" pitchFamily="2" charset="-122"/>
                  <a:ea typeface="宋体" panose="02010600030101010101" pitchFamily="2" charset="-122"/>
                </a:rPr>
                <a:t>A)SrS</a:t>
              </a:r>
              <a:endParaRPr lang="fr-FR" altLang="zh-CN" sz="900" dirty="0">
                <a:latin typeface="Times New Roman" panose="02020603050405020304" pitchFamily="18" charset="0"/>
                <a:ea typeface="宋体" panose="02010600030101010101" pitchFamily="2" charset="-122"/>
              </a:endParaRPr>
            </a:p>
            <a:p>
              <a:pPr eaLnBrk="0" hangingPunct="0"/>
              <a:r>
                <a:rPr lang="fr-FR" altLang="zh-CN" sz="900" dirty="0">
                  <a:latin typeface="宋体" panose="02010600030101010101" pitchFamily="2" charset="-122"/>
                  <a:ea typeface="宋体" panose="02010600030101010101" pitchFamily="2" charset="-122"/>
                </a:rPr>
                <a:t>A→</a:t>
              </a:r>
              <a:r>
                <a:rPr lang="fr-FR" altLang="zh-CN" sz="900" dirty="0">
                  <a:latin typeface="Times New Roman" panose="02020603050405020304" pitchFamily="18" charset="0"/>
                  <a:ea typeface="宋体" panose="02010600030101010101" pitchFamily="2" charset="-122"/>
                </a:rPr>
                <a:t>·</a:t>
              </a:r>
              <a:r>
                <a:rPr lang="fr-FR" altLang="zh-CN" sz="900" dirty="0">
                  <a:latin typeface="宋体" panose="02010600030101010101" pitchFamily="2" charset="-122"/>
                  <a:ea typeface="宋体" panose="02010600030101010101" pitchFamily="2" charset="-122"/>
                </a:rPr>
                <a:t>b</a:t>
              </a:r>
              <a:endParaRPr lang="fr-FR" altLang="zh-CN" sz="900" dirty="0">
                <a:latin typeface="Times New Roman" panose="02020603050405020304" pitchFamily="18" charset="0"/>
                <a:ea typeface="宋体" panose="02010600030101010101" pitchFamily="2" charset="-122"/>
              </a:endParaRPr>
            </a:p>
            <a:p>
              <a:pPr eaLnBrk="0" hangingPunct="0"/>
              <a:endParaRPr lang="fr-FR" altLang="zh-CN" dirty="0">
                <a:latin typeface="Times New Roman" panose="02020603050405020304" pitchFamily="18" charset="0"/>
                <a:ea typeface="宋体" panose="02010600030101010101" pitchFamily="2" charset="-122"/>
              </a:endParaRPr>
            </a:p>
          </p:txBody>
        </p:sp>
        <p:sp>
          <p:nvSpPr>
            <p:cNvPr id="219147" name="Line 24"/>
            <p:cNvSpPr/>
            <p:nvPr/>
          </p:nvSpPr>
          <p:spPr>
            <a:xfrm>
              <a:off x="1574" y="4014"/>
              <a:ext cx="0" cy="682"/>
            </a:xfrm>
            <a:prstGeom prst="line">
              <a:avLst/>
            </a:prstGeom>
            <a:ln w="9525" cap="flat" cmpd="sng">
              <a:solidFill>
                <a:srgbClr val="000000"/>
              </a:solidFill>
              <a:prstDash val="solid"/>
              <a:round/>
              <a:headEnd type="none" w="med" len="med"/>
              <a:tailEnd type="triangle" w="med" len="med"/>
            </a:ln>
          </p:spPr>
        </p:sp>
        <p:sp>
          <p:nvSpPr>
            <p:cNvPr id="219148" name="Rectangle 23"/>
            <p:cNvSpPr/>
            <p:nvPr/>
          </p:nvSpPr>
          <p:spPr>
            <a:xfrm>
              <a:off x="2309" y="3225"/>
              <a:ext cx="421" cy="449"/>
            </a:xfrm>
            <a:prstGeom prst="rect">
              <a:avLst/>
            </a:prstGeom>
            <a:noFill/>
            <a:ln w="9525">
              <a:noFill/>
            </a:ln>
          </p:spPr>
          <p:txBody>
            <a:bodyPr anchor="t" anchorCtr="0"/>
            <a:p>
              <a:pPr eaLnBrk="0" hangingPunct="0"/>
              <a:r>
                <a:rPr lang="en-US" altLang="zh-CN" sz="900" dirty="0">
                  <a:latin typeface="Times New Roman" panose="02020603050405020304" pitchFamily="18" charset="0"/>
                  <a:ea typeface="宋体" panose="02010600030101010101" pitchFamily="2" charset="-122"/>
                </a:rPr>
                <a:t>s</a:t>
              </a:r>
              <a:endParaRPr lang="en-US" altLang="zh-CN" dirty="0">
                <a:latin typeface="Times New Roman" panose="02020603050405020304" pitchFamily="18" charset="0"/>
                <a:ea typeface="宋体" panose="02010600030101010101" pitchFamily="2" charset="-122"/>
              </a:endParaRPr>
            </a:p>
          </p:txBody>
        </p:sp>
        <p:sp>
          <p:nvSpPr>
            <p:cNvPr id="219149" name="Line 22"/>
            <p:cNvSpPr/>
            <p:nvPr/>
          </p:nvSpPr>
          <p:spPr>
            <a:xfrm>
              <a:off x="2246" y="4820"/>
              <a:ext cx="588" cy="1"/>
            </a:xfrm>
            <a:prstGeom prst="line">
              <a:avLst/>
            </a:prstGeom>
            <a:ln w="9525" cap="flat" cmpd="sng">
              <a:solidFill>
                <a:srgbClr val="000000"/>
              </a:solidFill>
              <a:prstDash val="solid"/>
              <a:round/>
              <a:headEnd type="none" w="med" len="med"/>
              <a:tailEnd type="triangle" w="med" len="med"/>
            </a:ln>
          </p:spPr>
        </p:sp>
        <p:sp>
          <p:nvSpPr>
            <p:cNvPr id="219150" name="Rectangle 21"/>
            <p:cNvSpPr/>
            <p:nvPr/>
          </p:nvSpPr>
          <p:spPr>
            <a:xfrm>
              <a:off x="2855" y="4572"/>
              <a:ext cx="1416" cy="448"/>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eaLnBrk="0" hangingPunct="0"/>
              <a:r>
                <a:rPr lang="en-US" altLang="zh-CN" sz="900" dirty="0">
                  <a:latin typeface="宋体" panose="02010600030101010101" pitchFamily="2" charset="-122"/>
                  <a:ea typeface="宋体" panose="02010600030101010101" pitchFamily="2" charset="-122"/>
                </a:rPr>
                <a:t>4 </a:t>
              </a:r>
              <a:r>
                <a:rPr lang="pt-BR" altLang="zh-CN" sz="900" dirty="0">
                  <a:latin typeface="Times New Roman" panose="02020603050405020304" pitchFamily="18" charset="0"/>
                  <a:ea typeface="宋体" panose="02010600030101010101" pitchFamily="2" charset="-122"/>
                </a:rPr>
                <a:t>A</a:t>
              </a:r>
              <a:r>
                <a:rPr lang="pt-BR" altLang="zh-CN" sz="900" dirty="0">
                  <a:latin typeface="宋体" panose="02010600030101010101" pitchFamily="2" charset="-122"/>
                  <a:ea typeface="宋体" panose="02010600030101010101" pitchFamily="2" charset="-122"/>
                </a:rPr>
                <a:t>→b</a:t>
              </a:r>
              <a:r>
                <a:rPr lang="pt-BR" altLang="zh-CN" sz="900" dirty="0">
                  <a:latin typeface="Times New Roman" panose="02020603050405020304" pitchFamily="18" charset="0"/>
                  <a:ea typeface="宋体" panose="02010600030101010101" pitchFamily="2" charset="-122"/>
                </a:rPr>
                <a:t>·</a:t>
              </a:r>
              <a:endParaRPr lang="pt-BR" altLang="zh-CN" dirty="0">
                <a:latin typeface="Times New Roman" panose="02020603050405020304" pitchFamily="18" charset="0"/>
                <a:ea typeface="宋体" panose="02010600030101010101" pitchFamily="2" charset="-122"/>
              </a:endParaRPr>
            </a:p>
          </p:txBody>
        </p:sp>
        <p:sp>
          <p:nvSpPr>
            <p:cNvPr id="219151" name="Rectangle 20"/>
            <p:cNvSpPr/>
            <p:nvPr/>
          </p:nvSpPr>
          <p:spPr>
            <a:xfrm>
              <a:off x="2267" y="4510"/>
              <a:ext cx="421" cy="449"/>
            </a:xfrm>
            <a:prstGeom prst="rect">
              <a:avLst/>
            </a:prstGeom>
            <a:noFill/>
            <a:ln w="9525">
              <a:noFill/>
            </a:ln>
          </p:spPr>
          <p:txBody>
            <a:bodyPr anchor="t" anchorCtr="0"/>
            <a:p>
              <a:pPr eaLnBrk="0" hangingPunct="0"/>
              <a:r>
                <a:rPr lang="en-US" altLang="zh-CN" sz="900" dirty="0">
                  <a:latin typeface="Times New Roman" panose="02020603050405020304" pitchFamily="18" charset="0"/>
                  <a:ea typeface="宋体" panose="02010600030101010101" pitchFamily="2" charset="-122"/>
                </a:rPr>
                <a:t>b</a:t>
              </a:r>
              <a:endParaRPr lang="en-US" altLang="zh-CN" dirty="0">
                <a:latin typeface="Times New Roman" panose="02020603050405020304" pitchFamily="18" charset="0"/>
                <a:ea typeface="宋体" panose="02010600030101010101" pitchFamily="2" charset="-122"/>
              </a:endParaRPr>
            </a:p>
          </p:txBody>
        </p:sp>
        <p:sp>
          <p:nvSpPr>
            <p:cNvPr id="219152" name="Rectangle 19"/>
            <p:cNvSpPr/>
            <p:nvPr/>
          </p:nvSpPr>
          <p:spPr>
            <a:xfrm>
              <a:off x="2876" y="5192"/>
              <a:ext cx="1378" cy="775"/>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eaLnBrk="0" hangingPunct="0"/>
              <a:r>
                <a:rPr lang="en-US" altLang="zh-CN" sz="900" dirty="0">
                  <a:latin typeface="Times New Roman" panose="02020603050405020304" pitchFamily="18" charset="0"/>
                  <a:ea typeface="宋体" panose="02010600030101010101" pitchFamily="2" charset="-122"/>
                </a:rPr>
                <a:t>5  S</a:t>
              </a:r>
              <a:r>
                <a:rPr lang="en-US" altLang="zh-CN" sz="900" dirty="0">
                  <a:latin typeface="宋体" panose="02010600030101010101" pitchFamily="2" charset="-122"/>
                  <a:ea typeface="宋体" panose="02010600030101010101" pitchFamily="2" charset="-122"/>
                </a:rPr>
                <a:t>→(A</a:t>
              </a:r>
              <a:r>
                <a:rPr lang="en-US" altLang="zh-CN" sz="900" dirty="0">
                  <a:latin typeface="Times New Roman" panose="02020603050405020304" pitchFamily="18" charset="0"/>
                  <a:ea typeface="宋体" panose="02010600030101010101" pitchFamily="2" charset="-122"/>
                </a:rPr>
                <a:t>·</a:t>
              </a:r>
              <a:r>
                <a:rPr lang="en-US" altLang="zh-CN" sz="900" dirty="0">
                  <a:latin typeface="宋体" panose="02010600030101010101" pitchFamily="2" charset="-122"/>
                  <a:ea typeface="宋体" panose="02010600030101010101" pitchFamily="2" charset="-122"/>
                </a:rPr>
                <a:t>)S</a:t>
              </a:r>
              <a:endParaRPr lang="en-US" altLang="zh-CN" sz="900" dirty="0">
                <a:latin typeface="Times New Roman" panose="02020603050405020304" pitchFamily="18" charset="0"/>
                <a:ea typeface="宋体" panose="02010600030101010101" pitchFamily="2" charset="-122"/>
              </a:endParaRPr>
            </a:p>
            <a:p>
              <a:pPr eaLnBrk="0" hangingPunct="0"/>
              <a:r>
                <a:rPr lang="en-US" altLang="zh-CN" sz="900" dirty="0">
                  <a:latin typeface="Times New Roman" panose="02020603050405020304" pitchFamily="18" charset="0"/>
                  <a:ea typeface="宋体" panose="02010600030101010101" pitchFamily="2" charset="-122"/>
                </a:rPr>
                <a:t>S</a:t>
              </a:r>
              <a:r>
                <a:rPr lang="en-US" altLang="zh-CN" sz="900" dirty="0">
                  <a:latin typeface="宋体" panose="02010600030101010101" pitchFamily="2" charset="-122"/>
                  <a:ea typeface="宋体" panose="02010600030101010101" pitchFamily="2" charset="-122"/>
                </a:rPr>
                <a:t>→(A</a:t>
              </a:r>
              <a:r>
                <a:rPr lang="en-US" altLang="zh-CN" sz="900" dirty="0">
                  <a:latin typeface="Times New Roman" panose="02020603050405020304" pitchFamily="18" charset="0"/>
                  <a:ea typeface="宋体" panose="02010600030101010101" pitchFamily="2" charset="-122"/>
                </a:rPr>
                <a:t>·</a:t>
              </a:r>
              <a:r>
                <a:rPr lang="en-US" altLang="zh-CN" sz="900" dirty="0">
                  <a:latin typeface="宋体" panose="02010600030101010101" pitchFamily="2" charset="-122"/>
                  <a:ea typeface="宋体" panose="02010600030101010101" pitchFamily="2" charset="-122"/>
                </a:rPr>
                <a:t>)SrS</a:t>
              </a:r>
              <a:endParaRPr lang="en-US" altLang="zh-CN" dirty="0">
                <a:latin typeface="Times New Roman" panose="02020603050405020304" pitchFamily="18" charset="0"/>
                <a:ea typeface="宋体" panose="02010600030101010101" pitchFamily="2" charset="-122"/>
              </a:endParaRPr>
            </a:p>
          </p:txBody>
        </p:sp>
        <p:sp>
          <p:nvSpPr>
            <p:cNvPr id="219153" name="Line 18"/>
            <p:cNvSpPr/>
            <p:nvPr/>
          </p:nvSpPr>
          <p:spPr>
            <a:xfrm>
              <a:off x="2267" y="5502"/>
              <a:ext cx="588" cy="1"/>
            </a:xfrm>
            <a:prstGeom prst="line">
              <a:avLst/>
            </a:prstGeom>
            <a:ln w="9525" cap="flat" cmpd="sng">
              <a:solidFill>
                <a:srgbClr val="000000"/>
              </a:solidFill>
              <a:prstDash val="solid"/>
              <a:round/>
              <a:headEnd type="none" w="med" len="med"/>
              <a:tailEnd type="triangle" w="med" len="med"/>
            </a:ln>
          </p:spPr>
        </p:sp>
        <p:sp>
          <p:nvSpPr>
            <p:cNvPr id="219154" name="Rectangle 17"/>
            <p:cNvSpPr/>
            <p:nvPr/>
          </p:nvSpPr>
          <p:spPr>
            <a:xfrm>
              <a:off x="2288" y="5161"/>
              <a:ext cx="421" cy="449"/>
            </a:xfrm>
            <a:prstGeom prst="rect">
              <a:avLst/>
            </a:prstGeom>
            <a:noFill/>
            <a:ln w="9525">
              <a:noFill/>
            </a:ln>
          </p:spPr>
          <p:txBody>
            <a:bodyPr anchor="t" anchorCtr="0"/>
            <a:p>
              <a:pPr eaLnBrk="0" hangingPunct="0"/>
              <a:r>
                <a:rPr lang="en-US" altLang="zh-CN" sz="900" dirty="0">
                  <a:latin typeface="Times New Roman" panose="02020603050405020304" pitchFamily="18" charset="0"/>
                  <a:ea typeface="宋体" panose="02010600030101010101" pitchFamily="2" charset="-122"/>
                </a:rPr>
                <a:t>A</a:t>
              </a:r>
              <a:endParaRPr lang="en-US" altLang="zh-CN" dirty="0">
                <a:latin typeface="Times New Roman" panose="02020603050405020304" pitchFamily="18" charset="0"/>
                <a:ea typeface="宋体" panose="02010600030101010101" pitchFamily="2" charset="-122"/>
              </a:endParaRPr>
            </a:p>
          </p:txBody>
        </p:sp>
        <p:sp>
          <p:nvSpPr>
            <p:cNvPr id="219155" name="Rectangle 16"/>
            <p:cNvSpPr/>
            <p:nvPr/>
          </p:nvSpPr>
          <p:spPr>
            <a:xfrm>
              <a:off x="985" y="6738"/>
              <a:ext cx="1416" cy="448"/>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eaLnBrk="0" hangingPunct="0"/>
              <a:r>
                <a:rPr lang="en-US" altLang="zh-CN" sz="900" dirty="0">
                  <a:latin typeface="宋体" panose="02010600030101010101" pitchFamily="2" charset="-122"/>
                  <a:ea typeface="宋体" panose="02010600030101010101" pitchFamily="2" charset="-122"/>
                </a:rPr>
                <a:t>9 </a:t>
              </a:r>
              <a:r>
                <a:rPr lang="en-US" altLang="zh-CN" sz="900" dirty="0">
                  <a:latin typeface="Times New Roman" panose="02020603050405020304" pitchFamily="18" charset="0"/>
                  <a:ea typeface="宋体" panose="02010600030101010101" pitchFamily="2" charset="-122"/>
                </a:rPr>
                <a:t>S</a:t>
              </a:r>
              <a:r>
                <a:rPr lang="en-US" altLang="zh-CN" sz="900" dirty="0">
                  <a:latin typeface="宋体" panose="02010600030101010101" pitchFamily="2" charset="-122"/>
                  <a:ea typeface="宋体" panose="02010600030101010101" pitchFamily="2" charset="-122"/>
                </a:rPr>
                <a:t>→(A)S</a:t>
              </a:r>
              <a:r>
                <a:rPr lang="pt-BR" altLang="zh-CN" sz="900" dirty="0">
                  <a:latin typeface="宋体" panose="02010600030101010101" pitchFamily="2" charset="-122"/>
                  <a:ea typeface="宋体" panose="02010600030101010101" pitchFamily="2" charset="-122"/>
                </a:rPr>
                <a:t>rS</a:t>
              </a:r>
              <a:r>
                <a:rPr lang="pt-BR" altLang="zh-CN" sz="900" dirty="0">
                  <a:latin typeface="Times New Roman" panose="02020603050405020304" pitchFamily="18" charset="0"/>
                  <a:ea typeface="宋体" panose="02010600030101010101" pitchFamily="2" charset="-122"/>
                </a:rPr>
                <a:t>·</a:t>
              </a:r>
              <a:endParaRPr lang="pt-BR" altLang="zh-CN" dirty="0">
                <a:latin typeface="Times New Roman" panose="02020603050405020304" pitchFamily="18" charset="0"/>
                <a:ea typeface="宋体" panose="02010600030101010101" pitchFamily="2" charset="-122"/>
              </a:endParaRPr>
            </a:p>
          </p:txBody>
        </p:sp>
        <p:sp>
          <p:nvSpPr>
            <p:cNvPr id="219156" name="Rectangle 15"/>
            <p:cNvSpPr/>
            <p:nvPr/>
          </p:nvSpPr>
          <p:spPr>
            <a:xfrm>
              <a:off x="4871" y="5161"/>
              <a:ext cx="1378" cy="961"/>
            </a:xfrm>
            <a:prstGeom prst="rect">
              <a:avLst/>
            </a:prstGeom>
            <a:solidFill>
              <a:srgbClr val="FFFFFF"/>
            </a:solidFill>
            <a:ln w="9525" cap="flat" cmpd="sng">
              <a:solidFill>
                <a:srgbClr val="000000"/>
              </a:solidFill>
              <a:prstDash val="solid"/>
              <a:miter/>
              <a:headEnd type="none" w="med" len="med"/>
              <a:tailEnd type="none" w="med" len="med"/>
            </a:ln>
          </p:spPr>
          <p:txBody>
            <a:bodyPr tIns="10800" bIns="10800" anchor="t" anchorCtr="0"/>
            <a:p>
              <a:pPr eaLnBrk="0" hangingPunct="0"/>
              <a:r>
                <a:rPr lang="pt-BR" altLang="zh-CN" sz="900" dirty="0">
                  <a:latin typeface="Times New Roman" panose="02020603050405020304" pitchFamily="18" charset="0"/>
                  <a:ea typeface="宋体" panose="02010600030101010101" pitchFamily="2" charset="-122"/>
                </a:rPr>
                <a:t>6  S</a:t>
              </a:r>
              <a:r>
                <a:rPr lang="pt-BR" altLang="zh-CN" sz="900" dirty="0">
                  <a:latin typeface="宋体" panose="02010600030101010101" pitchFamily="2" charset="-122"/>
                  <a:ea typeface="宋体" panose="02010600030101010101" pitchFamily="2" charset="-122"/>
                </a:rPr>
                <a:t>→(A).S</a:t>
              </a:r>
              <a:endParaRPr lang="pt-BR" altLang="zh-CN" sz="900" dirty="0">
                <a:latin typeface="Times New Roman" panose="02020603050405020304" pitchFamily="18" charset="0"/>
                <a:ea typeface="宋体" panose="02010600030101010101" pitchFamily="2" charset="-122"/>
              </a:endParaRPr>
            </a:p>
            <a:p>
              <a:pPr eaLnBrk="0" hangingPunct="0"/>
              <a:r>
                <a:rPr lang="pt-BR" altLang="zh-CN" sz="900" dirty="0">
                  <a:latin typeface="Times New Roman" panose="02020603050405020304" pitchFamily="18" charset="0"/>
                  <a:ea typeface="宋体" panose="02010600030101010101" pitchFamily="2" charset="-122"/>
                </a:rPr>
                <a:t>S</a:t>
              </a:r>
              <a:r>
                <a:rPr lang="pt-BR" altLang="zh-CN" sz="900" dirty="0">
                  <a:latin typeface="宋体" panose="02010600030101010101" pitchFamily="2" charset="-122"/>
                  <a:ea typeface="宋体" panose="02010600030101010101" pitchFamily="2" charset="-122"/>
                </a:rPr>
                <a:t>→(A).SrS</a:t>
              </a:r>
              <a:endParaRPr lang="pt-BR" altLang="zh-CN" dirty="0">
                <a:latin typeface="Times New Roman" panose="02020603050405020304" pitchFamily="18" charset="0"/>
                <a:ea typeface="宋体" panose="02010600030101010101" pitchFamily="2" charset="-122"/>
              </a:endParaRPr>
            </a:p>
          </p:txBody>
        </p:sp>
        <p:sp>
          <p:nvSpPr>
            <p:cNvPr id="219157" name="Line 14"/>
            <p:cNvSpPr/>
            <p:nvPr/>
          </p:nvSpPr>
          <p:spPr>
            <a:xfrm>
              <a:off x="4262" y="5409"/>
              <a:ext cx="588" cy="1"/>
            </a:xfrm>
            <a:prstGeom prst="line">
              <a:avLst/>
            </a:prstGeom>
            <a:ln w="9525" cap="flat" cmpd="sng">
              <a:solidFill>
                <a:srgbClr val="000000"/>
              </a:solidFill>
              <a:prstDash val="solid"/>
              <a:round/>
              <a:headEnd type="none" w="med" len="med"/>
              <a:tailEnd type="triangle" w="med" len="med"/>
            </a:ln>
          </p:spPr>
        </p:sp>
        <p:sp>
          <p:nvSpPr>
            <p:cNvPr id="219158" name="Rectangle 13"/>
            <p:cNvSpPr/>
            <p:nvPr/>
          </p:nvSpPr>
          <p:spPr>
            <a:xfrm>
              <a:off x="4283" y="5037"/>
              <a:ext cx="421" cy="449"/>
            </a:xfrm>
            <a:prstGeom prst="rect">
              <a:avLst/>
            </a:prstGeom>
            <a:noFill/>
            <a:ln w="9525">
              <a:noFill/>
            </a:ln>
          </p:spPr>
          <p:txBody>
            <a:bodyPr anchor="t" anchorCtr="0"/>
            <a:p>
              <a:pPr eaLnBrk="0" hangingPunct="0"/>
              <a:r>
                <a:rPr lang="en-US" altLang="zh-CN" sz="900"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sp>
          <p:nvSpPr>
            <p:cNvPr id="219159" name="Rectangle 12"/>
            <p:cNvSpPr/>
            <p:nvPr/>
          </p:nvSpPr>
          <p:spPr>
            <a:xfrm>
              <a:off x="4829" y="6587"/>
              <a:ext cx="1416" cy="775"/>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eaLnBrk="0" hangingPunct="0"/>
              <a:r>
                <a:rPr lang="en-US" altLang="zh-CN" sz="900" dirty="0">
                  <a:latin typeface="宋体" panose="02010600030101010101" pitchFamily="2" charset="-122"/>
                  <a:ea typeface="宋体" panose="02010600030101010101" pitchFamily="2" charset="-122"/>
                </a:rPr>
                <a:t>7 </a:t>
              </a:r>
              <a:r>
                <a:rPr lang="en-US" altLang="zh-CN" sz="900" dirty="0">
                  <a:latin typeface="Times New Roman" panose="02020603050405020304" pitchFamily="18" charset="0"/>
                  <a:ea typeface="宋体" panose="02010600030101010101" pitchFamily="2" charset="-122"/>
                </a:rPr>
                <a:t>S</a:t>
              </a:r>
              <a:r>
                <a:rPr lang="en-US" altLang="zh-CN" sz="900" dirty="0">
                  <a:latin typeface="宋体" panose="02010600030101010101" pitchFamily="2" charset="-122"/>
                  <a:ea typeface="宋体" panose="02010600030101010101" pitchFamily="2" charset="-122"/>
                </a:rPr>
                <a:t>→(A)S</a:t>
              </a:r>
              <a:r>
                <a:rPr lang="pt-BR" altLang="zh-CN" sz="900" dirty="0">
                  <a:latin typeface="Times New Roman" panose="02020603050405020304" pitchFamily="18" charset="0"/>
                  <a:ea typeface="宋体" panose="02010600030101010101" pitchFamily="2" charset="-122"/>
                </a:rPr>
                <a:t>·</a:t>
              </a:r>
              <a:endParaRPr lang="pt-BR" altLang="zh-CN" sz="900" dirty="0">
                <a:latin typeface="Times New Roman" panose="02020603050405020304" pitchFamily="18" charset="0"/>
                <a:ea typeface="宋体" panose="02010600030101010101" pitchFamily="2" charset="-122"/>
              </a:endParaRPr>
            </a:p>
            <a:p>
              <a:pPr eaLnBrk="0" hangingPunct="0"/>
              <a:r>
                <a:rPr lang="en-US" altLang="zh-CN" sz="900" dirty="0">
                  <a:latin typeface="Times New Roman" panose="02020603050405020304" pitchFamily="18" charset="0"/>
                  <a:ea typeface="宋体" panose="02010600030101010101" pitchFamily="2" charset="-122"/>
                </a:rPr>
                <a:t>S</a:t>
              </a:r>
              <a:r>
                <a:rPr lang="en-US" altLang="zh-CN" sz="900" dirty="0">
                  <a:latin typeface="宋体" panose="02010600030101010101" pitchFamily="2" charset="-122"/>
                  <a:ea typeface="宋体" panose="02010600030101010101" pitchFamily="2" charset="-122"/>
                </a:rPr>
                <a:t>→(A)S</a:t>
              </a:r>
              <a:r>
                <a:rPr lang="pt-BR" altLang="zh-CN" sz="900" dirty="0">
                  <a:latin typeface="Times New Roman" panose="02020603050405020304" pitchFamily="18" charset="0"/>
                  <a:ea typeface="宋体" panose="02010600030101010101" pitchFamily="2" charset="-122"/>
                </a:rPr>
                <a:t>·</a:t>
              </a:r>
              <a:r>
                <a:rPr lang="pt-BR" altLang="zh-CN" sz="900" dirty="0">
                  <a:latin typeface="宋体" panose="02010600030101010101" pitchFamily="2" charset="-122"/>
                  <a:ea typeface="宋体" panose="02010600030101010101" pitchFamily="2" charset="-122"/>
                </a:rPr>
                <a:t>rS</a:t>
              </a:r>
              <a:endParaRPr lang="pt-BR" altLang="zh-CN" dirty="0">
                <a:latin typeface="Times New Roman" panose="02020603050405020304" pitchFamily="18" charset="0"/>
                <a:ea typeface="宋体" panose="02010600030101010101" pitchFamily="2" charset="-122"/>
              </a:endParaRPr>
            </a:p>
          </p:txBody>
        </p:sp>
        <p:sp>
          <p:nvSpPr>
            <p:cNvPr id="219160" name="Line 11"/>
            <p:cNvSpPr/>
            <p:nvPr/>
          </p:nvSpPr>
          <p:spPr>
            <a:xfrm>
              <a:off x="5396" y="6122"/>
              <a:ext cx="0" cy="465"/>
            </a:xfrm>
            <a:prstGeom prst="line">
              <a:avLst/>
            </a:prstGeom>
            <a:ln w="9525" cap="flat" cmpd="sng">
              <a:solidFill>
                <a:srgbClr val="000000"/>
              </a:solidFill>
              <a:prstDash val="solid"/>
              <a:round/>
              <a:headEnd type="none" w="med" len="med"/>
              <a:tailEnd type="triangle" w="med" len="med"/>
            </a:ln>
          </p:spPr>
        </p:sp>
        <p:sp>
          <p:nvSpPr>
            <p:cNvPr id="219161" name="Rectangle 10"/>
            <p:cNvSpPr/>
            <p:nvPr/>
          </p:nvSpPr>
          <p:spPr>
            <a:xfrm>
              <a:off x="5459" y="6122"/>
              <a:ext cx="422" cy="448"/>
            </a:xfrm>
            <a:prstGeom prst="rect">
              <a:avLst/>
            </a:prstGeom>
            <a:noFill/>
            <a:ln w="9525">
              <a:noFill/>
            </a:ln>
          </p:spPr>
          <p:txBody>
            <a:bodyPr anchor="t" anchorCtr="0"/>
            <a:p>
              <a:pPr eaLnBrk="0" hangingPunct="0"/>
              <a:r>
                <a:rPr lang="en-US" altLang="zh-CN" sz="900" dirty="0">
                  <a:latin typeface="Times New Roman" panose="02020603050405020304" pitchFamily="18" charset="0"/>
                  <a:ea typeface="宋体" panose="02010600030101010101" pitchFamily="2" charset="-122"/>
                </a:rPr>
                <a:t>S</a:t>
              </a:r>
              <a:endParaRPr lang="en-US" altLang="zh-CN" dirty="0">
                <a:latin typeface="Times New Roman" panose="02020603050405020304" pitchFamily="18" charset="0"/>
                <a:ea typeface="宋体" panose="02010600030101010101" pitchFamily="2" charset="-122"/>
              </a:endParaRPr>
            </a:p>
          </p:txBody>
        </p:sp>
        <p:sp>
          <p:nvSpPr>
            <p:cNvPr id="219162" name="Rectangle 9"/>
            <p:cNvSpPr/>
            <p:nvPr/>
          </p:nvSpPr>
          <p:spPr>
            <a:xfrm>
              <a:off x="1238" y="4076"/>
              <a:ext cx="421" cy="449"/>
            </a:xfrm>
            <a:prstGeom prst="rect">
              <a:avLst/>
            </a:prstGeom>
            <a:noFill/>
            <a:ln w="9525">
              <a:noFill/>
            </a:ln>
          </p:spPr>
          <p:txBody>
            <a:bodyPr anchor="t" anchorCtr="0"/>
            <a:p>
              <a:pPr eaLnBrk="0" hangingPunct="0"/>
              <a:r>
                <a:rPr lang="en-US" altLang="zh-CN" sz="900"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sp>
          <p:nvSpPr>
            <p:cNvPr id="219163" name="Rectangle 8"/>
            <p:cNvSpPr/>
            <p:nvPr/>
          </p:nvSpPr>
          <p:spPr>
            <a:xfrm>
              <a:off x="2624" y="6711"/>
              <a:ext cx="421" cy="449"/>
            </a:xfrm>
            <a:prstGeom prst="rect">
              <a:avLst/>
            </a:prstGeom>
            <a:noFill/>
            <a:ln w="9525">
              <a:noFill/>
            </a:ln>
          </p:spPr>
          <p:txBody>
            <a:bodyPr anchor="t" anchorCtr="0"/>
            <a:p>
              <a:pPr eaLnBrk="0" hangingPunct="0"/>
              <a:r>
                <a:rPr lang="en-US" altLang="zh-CN" sz="900" dirty="0">
                  <a:latin typeface="Times New Roman" panose="02020603050405020304" pitchFamily="18" charset="0"/>
                  <a:ea typeface="宋体" panose="02010600030101010101" pitchFamily="2" charset="-122"/>
                </a:rPr>
                <a:t>S</a:t>
              </a:r>
              <a:endParaRPr lang="en-US" altLang="zh-CN" dirty="0">
                <a:latin typeface="Times New Roman" panose="02020603050405020304" pitchFamily="18" charset="0"/>
                <a:ea typeface="宋体" panose="02010600030101010101" pitchFamily="2" charset="-122"/>
              </a:endParaRPr>
            </a:p>
          </p:txBody>
        </p:sp>
        <p:sp>
          <p:nvSpPr>
            <p:cNvPr id="219164" name="Rectangle 7"/>
            <p:cNvSpPr/>
            <p:nvPr/>
          </p:nvSpPr>
          <p:spPr>
            <a:xfrm>
              <a:off x="2965" y="6738"/>
              <a:ext cx="1416" cy="448"/>
            </a:xfrm>
            <a:prstGeom prst="rect">
              <a:avLst/>
            </a:prstGeom>
            <a:solidFill>
              <a:srgbClr val="FFFFFF"/>
            </a:solidFill>
            <a:ln w="9525" cap="flat" cmpd="sng">
              <a:solidFill>
                <a:srgbClr val="000000"/>
              </a:solidFill>
              <a:prstDash val="solid"/>
              <a:miter/>
              <a:headEnd type="none" w="med" len="med"/>
              <a:tailEnd type="none" w="med" len="med"/>
            </a:ln>
          </p:spPr>
          <p:txBody>
            <a:bodyPr anchor="t" anchorCtr="0"/>
            <a:p>
              <a:pPr eaLnBrk="0" hangingPunct="0"/>
              <a:r>
                <a:rPr lang="en-US" altLang="zh-CN" sz="900" dirty="0">
                  <a:latin typeface="宋体" panose="02010600030101010101" pitchFamily="2" charset="-122"/>
                  <a:ea typeface="宋体" panose="02010600030101010101" pitchFamily="2" charset="-122"/>
                </a:rPr>
                <a:t>8</a:t>
              </a:r>
              <a:r>
                <a:rPr lang="en-US" altLang="zh-CN" sz="900" dirty="0">
                  <a:latin typeface="Times New Roman" panose="02020603050405020304" pitchFamily="18" charset="0"/>
                  <a:ea typeface="宋体" panose="02010600030101010101" pitchFamily="2" charset="-122"/>
                </a:rPr>
                <a:t> S</a:t>
              </a:r>
              <a:r>
                <a:rPr lang="en-US" altLang="zh-CN" sz="900" dirty="0">
                  <a:latin typeface="宋体" panose="02010600030101010101" pitchFamily="2" charset="-122"/>
                  <a:ea typeface="宋体" panose="02010600030101010101" pitchFamily="2" charset="-122"/>
                </a:rPr>
                <a:t>→(A)S</a:t>
              </a:r>
              <a:r>
                <a:rPr lang="pt-BR" altLang="zh-CN" sz="900" dirty="0">
                  <a:latin typeface="宋体" panose="02010600030101010101" pitchFamily="2" charset="-122"/>
                  <a:ea typeface="宋体" panose="02010600030101010101" pitchFamily="2" charset="-122"/>
                </a:rPr>
                <a:t>r</a:t>
              </a:r>
              <a:r>
                <a:rPr lang="pt-BR" altLang="zh-CN" sz="900" dirty="0">
                  <a:latin typeface="Times New Roman" panose="02020603050405020304" pitchFamily="18" charset="0"/>
                  <a:ea typeface="宋体" panose="02010600030101010101" pitchFamily="2" charset="-122"/>
                </a:rPr>
                <a:t>·</a:t>
              </a:r>
              <a:r>
                <a:rPr lang="pt-BR" altLang="zh-CN" sz="900" dirty="0">
                  <a:latin typeface="宋体" panose="02010600030101010101" pitchFamily="2" charset="-122"/>
                  <a:ea typeface="宋体" panose="02010600030101010101" pitchFamily="2" charset="-122"/>
                </a:rPr>
                <a:t>S</a:t>
              </a:r>
              <a:endParaRPr lang="pt-BR" altLang="zh-CN" sz="900" dirty="0">
                <a:latin typeface="Times New Roman" panose="02020603050405020304" pitchFamily="18" charset="0"/>
                <a:ea typeface="宋体" panose="02010600030101010101" pitchFamily="2" charset="-122"/>
              </a:endParaRPr>
            </a:p>
            <a:p>
              <a:pPr eaLnBrk="0" hangingPunct="0"/>
              <a:endParaRPr lang="pt-BR" altLang="zh-CN" dirty="0">
                <a:latin typeface="Times New Roman" panose="02020603050405020304" pitchFamily="18" charset="0"/>
                <a:ea typeface="宋体" panose="02010600030101010101" pitchFamily="2" charset="-122"/>
              </a:endParaRPr>
            </a:p>
          </p:txBody>
        </p:sp>
        <p:sp>
          <p:nvSpPr>
            <p:cNvPr id="219165" name="Line 6"/>
            <p:cNvSpPr/>
            <p:nvPr/>
          </p:nvSpPr>
          <p:spPr>
            <a:xfrm flipH="1">
              <a:off x="4405" y="6894"/>
              <a:ext cx="360" cy="0"/>
            </a:xfrm>
            <a:prstGeom prst="line">
              <a:avLst/>
            </a:prstGeom>
            <a:ln w="9525" cap="flat" cmpd="sng">
              <a:solidFill>
                <a:srgbClr val="000000"/>
              </a:solidFill>
              <a:prstDash val="solid"/>
              <a:round/>
              <a:headEnd type="none" w="med" len="med"/>
              <a:tailEnd type="triangle" w="med" len="med"/>
            </a:ln>
          </p:spPr>
        </p:sp>
        <p:sp>
          <p:nvSpPr>
            <p:cNvPr id="219166" name="Rectangle 5"/>
            <p:cNvSpPr/>
            <p:nvPr/>
          </p:nvSpPr>
          <p:spPr>
            <a:xfrm>
              <a:off x="4405" y="6426"/>
              <a:ext cx="421" cy="449"/>
            </a:xfrm>
            <a:prstGeom prst="rect">
              <a:avLst/>
            </a:prstGeom>
            <a:noFill/>
            <a:ln w="9525">
              <a:noFill/>
            </a:ln>
          </p:spPr>
          <p:txBody>
            <a:bodyPr anchor="t" anchorCtr="0"/>
            <a:p>
              <a:pPr eaLnBrk="0" hangingPunct="0"/>
              <a:r>
                <a:rPr lang="en-US" altLang="zh-CN" sz="900" dirty="0">
                  <a:latin typeface="Times New Roman" panose="02020603050405020304" pitchFamily="18" charset="0"/>
                  <a:ea typeface="宋体" panose="02010600030101010101" pitchFamily="2" charset="-122"/>
                </a:rPr>
                <a:t>r+</a:t>
              </a:r>
              <a:endParaRPr lang="en-US" altLang="zh-CN" dirty="0">
                <a:latin typeface="Times New Roman" panose="02020603050405020304" pitchFamily="18" charset="0"/>
                <a:ea typeface="宋体" panose="02010600030101010101" pitchFamily="2" charset="-122"/>
              </a:endParaRPr>
            </a:p>
          </p:txBody>
        </p:sp>
        <p:sp>
          <p:nvSpPr>
            <p:cNvPr id="219167" name="Line 4"/>
            <p:cNvSpPr/>
            <p:nvPr/>
          </p:nvSpPr>
          <p:spPr>
            <a:xfrm flipH="1">
              <a:off x="2425" y="7050"/>
              <a:ext cx="540" cy="0"/>
            </a:xfrm>
            <a:prstGeom prst="line">
              <a:avLst/>
            </a:prstGeom>
            <a:ln w="9525" cap="flat" cmpd="sng">
              <a:solidFill>
                <a:srgbClr val="000000"/>
              </a:solidFill>
              <a:prstDash val="solid"/>
              <a:round/>
              <a:headEnd type="none" w="med" len="med"/>
              <a:tailEnd type="triangle" w="med" len="med"/>
            </a:ln>
          </p:spPr>
        </p:sp>
      </p:grpSp>
      <p:sp>
        <p:nvSpPr>
          <p:cNvPr id="219168" name="矩形 34"/>
          <p:cNvSpPr/>
          <p:nvPr/>
        </p:nvSpPr>
        <p:spPr>
          <a:xfrm>
            <a:off x="4716463" y="1779588"/>
            <a:ext cx="4572000" cy="646112"/>
          </a:xfrm>
          <a:prstGeom prst="rect">
            <a:avLst/>
          </a:prstGeom>
          <a:noFill/>
          <a:ln w="9525">
            <a:noFill/>
          </a:ln>
        </p:spPr>
        <p:txBody>
          <a:bodyPr anchor="t" anchorCtr="0">
            <a:spAutoFit/>
          </a:bodyPr>
          <a:p>
            <a:r>
              <a:rPr lang="pt-BR" altLang="zh-CN" sz="1800" dirty="0">
                <a:latin typeface="Times New Roman" panose="02020603050405020304" pitchFamily="18" charset="0"/>
                <a:ea typeface="宋体" panose="02010600030101010101" pitchFamily="2" charset="-122"/>
              </a:rPr>
              <a:t>Follow(S) = {r, #}</a:t>
            </a:r>
            <a:endParaRPr lang="zh-CN" altLang="zh-CN" sz="1800" dirty="0">
              <a:latin typeface="Times New Roman" panose="02020603050405020304" pitchFamily="18" charset="0"/>
              <a:ea typeface="宋体" panose="02010600030101010101" pitchFamily="2" charset="-122"/>
            </a:endParaRPr>
          </a:p>
          <a:p>
            <a:r>
              <a:rPr lang="pt-BR" altLang="zh-CN" sz="1800" dirty="0">
                <a:latin typeface="Times New Roman" panose="02020603050405020304" pitchFamily="18" charset="0"/>
                <a:ea typeface="宋体" panose="02010600030101010101" pitchFamily="2" charset="-122"/>
              </a:rPr>
              <a:t>Follow(A) ={ )  }</a:t>
            </a:r>
            <a:endParaRPr lang="zh-CN" altLang="zh-CN" sz="1800" dirty="0">
              <a:latin typeface="Times New Roman" panose="02020603050405020304" pitchFamily="18" charset="0"/>
              <a:ea typeface="宋体" panose="02010600030101010101" pitchFamily="2" charset="-122"/>
            </a:endParaRPr>
          </a:p>
        </p:txBody>
      </p:sp>
      <p:graphicFrame>
        <p:nvGraphicFramePr>
          <p:cNvPr id="36" name="表格 35"/>
          <p:cNvGraphicFramePr>
            <a:graphicFrameLocks noGrp="1"/>
          </p:cNvGraphicFramePr>
          <p:nvPr/>
        </p:nvGraphicFramePr>
        <p:xfrm>
          <a:off x="363538" y="3833813"/>
          <a:ext cx="6745288" cy="2925768"/>
        </p:xfrm>
        <a:graphic>
          <a:graphicData uri="http://schemas.openxmlformats.org/drawingml/2006/table">
            <a:tbl>
              <a:tblPr>
                <a:tableStyleId>{5C22544A-7EE6-4342-B048-85BDC9FD1C3A}</a:tableStyleId>
              </a:tblPr>
              <a:tblGrid>
                <a:gridCol w="715562"/>
                <a:gridCol w="715562"/>
                <a:gridCol w="714722"/>
                <a:gridCol w="602047"/>
                <a:gridCol w="590275"/>
                <a:gridCol w="357361"/>
                <a:gridCol w="1003133"/>
                <a:gridCol w="1023313"/>
                <a:gridCol w="1023313"/>
              </a:tblGrid>
              <a:tr h="243814">
                <a:tc rowSpan="2">
                  <a:txBody>
                    <a:bodyPr/>
                    <a:lstStyle/>
                    <a:p>
                      <a:pPr algn="ctr">
                        <a:spcAft>
                          <a:spcPts val="0"/>
                        </a:spcAft>
                      </a:pPr>
                      <a:r>
                        <a:rPr lang="zh-CN" sz="1600" kern="100">
                          <a:effectLst/>
                        </a:rPr>
                        <a:t>状态</a:t>
                      </a:r>
                      <a:endParaRPr lang="zh-CN" sz="1600" kern="100">
                        <a:effectLst/>
                        <a:latin typeface="Times New Roman" panose="02020603050405020304"/>
                        <a:ea typeface="宋体" panose="02010600030101010101" pitchFamily="2" charset="-122"/>
                      </a:endParaRPr>
                    </a:p>
                  </a:txBody>
                  <a:tcPr marL="68581" marR="68581" marT="0" marB="0"/>
                </a:tc>
                <a:tc gridSpan="6">
                  <a:txBody>
                    <a:bodyPr/>
                    <a:lstStyle/>
                    <a:p>
                      <a:pPr algn="ctr">
                        <a:spcAft>
                          <a:spcPts val="0"/>
                        </a:spcAft>
                      </a:pPr>
                      <a:r>
                        <a:rPr lang="en-US" sz="1600" kern="100">
                          <a:effectLst/>
                        </a:rPr>
                        <a:t>ACTION</a:t>
                      </a:r>
                      <a:endParaRPr lang="zh-CN" sz="1600" kern="100">
                        <a:effectLst/>
                        <a:latin typeface="Times New Roman" panose="02020603050405020304"/>
                        <a:ea typeface="宋体" panose="02010600030101010101" pitchFamily="2" charset="-122"/>
                      </a:endParaRPr>
                    </a:p>
                  </a:txBody>
                  <a:tcPr marL="68581" marR="68581" marT="0" marB="0"/>
                </a:tc>
                <a:tc hMerge="1">
                  <a:tcPr/>
                </a:tc>
                <a:tc hMerge="1">
                  <a:tcPr/>
                </a:tc>
                <a:tc hMerge="1">
                  <a:tcPr/>
                </a:tc>
                <a:tc hMerge="1">
                  <a:tcPr/>
                </a:tc>
                <a:tc hMerge="1">
                  <a:tcPr/>
                </a:tc>
                <a:tc gridSpan="2">
                  <a:txBody>
                    <a:bodyPr/>
                    <a:lstStyle/>
                    <a:p>
                      <a:pPr algn="ctr">
                        <a:spcAft>
                          <a:spcPts val="0"/>
                        </a:spcAft>
                      </a:pPr>
                      <a:r>
                        <a:rPr lang="en-US" sz="1600" kern="100">
                          <a:effectLst/>
                        </a:rPr>
                        <a:t>GOTO</a:t>
                      </a:r>
                      <a:endParaRPr lang="zh-CN" sz="1600" kern="100">
                        <a:effectLst/>
                        <a:latin typeface="Times New Roman" panose="02020603050405020304"/>
                        <a:ea typeface="宋体" panose="02010600030101010101" pitchFamily="2" charset="-122"/>
                      </a:endParaRPr>
                    </a:p>
                  </a:txBody>
                  <a:tcPr marL="68581" marR="68581" marT="0" marB="0"/>
                </a:tc>
                <a:tc hMerge="1">
                  <a:tcPr/>
                </a:tc>
              </a:tr>
              <a:tr h="243814">
                <a:tc vMerge="1">
                  <a:tcPr/>
                </a:tc>
                <a:tc>
                  <a:txBody>
                    <a:bodyPr/>
                    <a:lstStyle/>
                    <a:p>
                      <a:pPr algn="ctr">
                        <a:spcAft>
                          <a:spcPts val="0"/>
                        </a:spcAft>
                      </a:pPr>
                      <a:r>
                        <a:rPr lang="en-US" sz="1600" kern="100">
                          <a:effectLst/>
                        </a:rPr>
                        <a:t>(</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pt-BR" sz="1600" kern="100">
                          <a:effectLst/>
                        </a:rPr>
                        <a:t>)</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r</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s</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b</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S</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A</a:t>
                      </a:r>
                      <a:endParaRPr lang="zh-CN" sz="1600" kern="100">
                        <a:effectLst/>
                        <a:latin typeface="Times New Roman" panose="02020603050405020304"/>
                        <a:ea typeface="宋体" panose="02010600030101010101" pitchFamily="2" charset="-122"/>
                      </a:endParaRPr>
                    </a:p>
                  </a:txBody>
                  <a:tcPr marL="68581" marR="68581" marT="0" marB="0"/>
                </a:tc>
              </a:tr>
              <a:tr h="243814">
                <a:tc>
                  <a:txBody>
                    <a:bodyPr/>
                    <a:lstStyle/>
                    <a:p>
                      <a:pPr algn="ctr">
                        <a:spcAft>
                          <a:spcPts val="0"/>
                        </a:spcAft>
                      </a:pPr>
                      <a:r>
                        <a:rPr lang="en-US" sz="1600" kern="100">
                          <a:effectLst/>
                        </a:rPr>
                        <a:t>0</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s3</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S2</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1</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r>
              <a:tr h="243814">
                <a:tc>
                  <a:txBody>
                    <a:bodyPr/>
                    <a:lstStyle/>
                    <a:p>
                      <a:pPr algn="ctr">
                        <a:spcAft>
                          <a:spcPts val="0"/>
                        </a:spcAft>
                      </a:pPr>
                      <a:r>
                        <a:rPr lang="en-US" sz="1600" kern="100">
                          <a:effectLst/>
                        </a:rPr>
                        <a:t>1</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zh-CN" sz="1600" kern="100">
                          <a:effectLst/>
                        </a:rPr>
                        <a:t>√</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r>
              <a:tr h="243814">
                <a:tc>
                  <a:txBody>
                    <a:bodyPr/>
                    <a:lstStyle/>
                    <a:p>
                      <a:pPr algn="ctr">
                        <a:spcAft>
                          <a:spcPts val="0"/>
                        </a:spcAft>
                      </a:pPr>
                      <a:r>
                        <a:rPr lang="en-US" sz="1600" kern="100">
                          <a:effectLst/>
                        </a:rPr>
                        <a:t>2</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r3</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r3</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r>
              <a:tr h="243814">
                <a:tc>
                  <a:txBody>
                    <a:bodyPr/>
                    <a:lstStyle/>
                    <a:p>
                      <a:pPr algn="ctr">
                        <a:spcAft>
                          <a:spcPts val="0"/>
                        </a:spcAft>
                      </a:pPr>
                      <a:r>
                        <a:rPr lang="en-US" sz="1600" kern="100">
                          <a:effectLst/>
                        </a:rPr>
                        <a:t>3</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just">
                        <a:spcAft>
                          <a:spcPts val="0"/>
                        </a:spcAft>
                        <a:tabLst>
                          <a:tab pos="158750" algn="ctr"/>
                        </a:tabLs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s4</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5</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r>
              <a:tr h="243814">
                <a:tc>
                  <a:txBody>
                    <a:bodyPr/>
                    <a:lstStyle/>
                    <a:p>
                      <a:pPr algn="ctr">
                        <a:spcAft>
                          <a:spcPts val="0"/>
                        </a:spcAft>
                      </a:pPr>
                      <a:r>
                        <a:rPr lang="en-US" sz="1600" kern="100">
                          <a:effectLst/>
                        </a:rPr>
                        <a:t>4</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r4</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r>
              <a:tr h="243814">
                <a:tc>
                  <a:txBody>
                    <a:bodyPr/>
                    <a:lstStyle/>
                    <a:p>
                      <a:pPr algn="ctr">
                        <a:spcAft>
                          <a:spcPts val="0"/>
                        </a:spcAft>
                      </a:pPr>
                      <a:r>
                        <a:rPr lang="en-US" sz="1600" kern="100">
                          <a:effectLst/>
                        </a:rPr>
                        <a:t>5</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s6</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r>
              <a:tr h="243814">
                <a:tc>
                  <a:txBody>
                    <a:bodyPr/>
                    <a:lstStyle/>
                    <a:p>
                      <a:pPr algn="ctr">
                        <a:spcAft>
                          <a:spcPts val="0"/>
                        </a:spcAft>
                      </a:pPr>
                      <a:r>
                        <a:rPr lang="en-US" sz="1600" kern="100">
                          <a:effectLst/>
                        </a:rPr>
                        <a:t>6</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7</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r>
              <a:tr h="243814">
                <a:tc>
                  <a:txBody>
                    <a:bodyPr/>
                    <a:lstStyle/>
                    <a:p>
                      <a:pPr algn="ctr">
                        <a:spcAft>
                          <a:spcPts val="0"/>
                        </a:spcAft>
                      </a:pPr>
                      <a:r>
                        <a:rPr lang="en-US" sz="1600" kern="100">
                          <a:effectLst/>
                        </a:rPr>
                        <a:t>7</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r1/s8</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r1</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r>
              <a:tr h="243814">
                <a:tc>
                  <a:txBody>
                    <a:bodyPr/>
                    <a:lstStyle/>
                    <a:p>
                      <a:pPr algn="ctr">
                        <a:spcAft>
                          <a:spcPts val="0"/>
                        </a:spcAft>
                      </a:pPr>
                      <a:r>
                        <a:rPr lang="en-US" sz="1600" kern="100">
                          <a:effectLst/>
                        </a:rPr>
                        <a:t>8</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9</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r>
              <a:tr h="243814">
                <a:tc>
                  <a:txBody>
                    <a:bodyPr/>
                    <a:lstStyle/>
                    <a:p>
                      <a:pPr algn="ctr">
                        <a:spcAft>
                          <a:spcPts val="0"/>
                        </a:spcAft>
                      </a:pPr>
                      <a:r>
                        <a:rPr lang="en-US" sz="1600" kern="100">
                          <a:effectLst/>
                        </a:rPr>
                        <a:t>9</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r2</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r2</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a:effectLst/>
                        </a:rPr>
                        <a:t> </a:t>
                      </a:r>
                      <a:endParaRPr lang="zh-CN" sz="1600" kern="100">
                        <a:effectLst/>
                        <a:latin typeface="Times New Roman" panose="02020603050405020304"/>
                        <a:ea typeface="宋体" panose="02010600030101010101" pitchFamily="2" charset="-122"/>
                      </a:endParaRPr>
                    </a:p>
                  </a:txBody>
                  <a:tcPr marL="68581" marR="68581" marT="0" marB="0"/>
                </a:tc>
                <a:tc>
                  <a:txBody>
                    <a:bodyPr/>
                    <a:lstStyle/>
                    <a:p>
                      <a:pPr algn="ctr">
                        <a:spcAft>
                          <a:spcPts val="0"/>
                        </a:spcAft>
                      </a:pPr>
                      <a:r>
                        <a:rPr lang="en-US" sz="1600" kern="100" dirty="0">
                          <a:effectLst/>
                        </a:rPr>
                        <a:t> </a:t>
                      </a:r>
                      <a:endParaRPr lang="zh-CN" sz="1600" kern="100" dirty="0">
                        <a:effectLst/>
                        <a:latin typeface="Times New Roman" panose="02020603050405020304"/>
                        <a:ea typeface="宋体" panose="02010600030101010101" pitchFamily="2" charset="-122"/>
                      </a:endParaRPr>
                    </a:p>
                  </a:txBody>
                  <a:tcPr marL="68581" marR="68581" marT="0" marB="0"/>
                </a:tc>
              </a:tr>
            </a:tbl>
          </a:graphicData>
        </a:graphic>
      </p:graphicFrame>
      <p:sp>
        <p:nvSpPr>
          <p:cNvPr id="219294" name="矩形 36"/>
          <p:cNvSpPr/>
          <p:nvPr/>
        </p:nvSpPr>
        <p:spPr>
          <a:xfrm>
            <a:off x="4572000" y="2928938"/>
            <a:ext cx="4572000" cy="708025"/>
          </a:xfrm>
          <a:prstGeom prst="rect">
            <a:avLst/>
          </a:prstGeom>
          <a:noFill/>
          <a:ln w="9525">
            <a:noFill/>
          </a:ln>
        </p:spPr>
        <p:txBody>
          <a:bodyPr anchor="t" anchorCtr="0">
            <a:spAutoFit/>
          </a:bodyPr>
          <a:p>
            <a:r>
              <a:rPr lang="zh-CN" altLang="zh-CN" sz="2000" dirty="0">
                <a:solidFill>
                  <a:srgbClr val="FF0000"/>
                </a:solidFill>
                <a:latin typeface="Times New Roman" panose="02020603050405020304" pitchFamily="18" charset="0"/>
                <a:ea typeface="宋体" panose="02010600030101010101" pitchFamily="2" charset="-122"/>
              </a:rPr>
              <a:t>由于分析表含多重入口，所以该文法不是</a:t>
            </a:r>
            <a:r>
              <a:rPr lang="pt-BR" altLang="zh-CN" sz="2000" dirty="0">
                <a:solidFill>
                  <a:srgbClr val="FF0000"/>
                </a:solidFill>
                <a:latin typeface="Times New Roman" panose="02020603050405020304" pitchFamily="18" charset="0"/>
                <a:ea typeface="宋体" panose="02010600030101010101" pitchFamily="2" charset="-122"/>
              </a:rPr>
              <a:t>SLR</a:t>
            </a:r>
            <a:r>
              <a:rPr lang="zh-CN" altLang="zh-CN" sz="2000" dirty="0">
                <a:solidFill>
                  <a:srgbClr val="FF0000"/>
                </a:solidFill>
                <a:latin typeface="Times New Roman" panose="02020603050405020304" pitchFamily="18" charset="0"/>
                <a:ea typeface="宋体" panose="02010600030101010101" pitchFamily="2" charset="-122"/>
              </a:rPr>
              <a:t>（</a:t>
            </a:r>
            <a:r>
              <a:rPr lang="pt-BR" altLang="zh-CN" sz="2000" dirty="0">
                <a:solidFill>
                  <a:srgbClr val="FF0000"/>
                </a:solidFill>
                <a:latin typeface="Times New Roman" panose="02020603050405020304" pitchFamily="18" charset="0"/>
                <a:ea typeface="宋体" panose="02010600030101010101" pitchFamily="2" charset="-122"/>
              </a:rPr>
              <a:t>1</a:t>
            </a:r>
            <a:r>
              <a:rPr lang="zh-CN" altLang="zh-CN" sz="2000" dirty="0">
                <a:solidFill>
                  <a:srgbClr val="FF0000"/>
                </a:solidFill>
                <a:latin typeface="Times New Roman" panose="02020603050405020304" pitchFamily="18" charset="0"/>
                <a:ea typeface="宋体" panose="02010600030101010101" pitchFamily="2" charset="-122"/>
              </a:rPr>
              <a:t>）文法。</a:t>
            </a:r>
            <a:endParaRPr lang="zh-CN" altLang="zh-CN" sz="2000"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0161" name="标题 1"/>
          <p:cNvSpPr>
            <a:spLocks noGrp="1"/>
          </p:cNvSpPr>
          <p:nvPr>
            <p:ph type="title"/>
          </p:nvPr>
        </p:nvSpPr>
        <p:spPr/>
        <p:txBody>
          <a:bodyPr vert="horz" wrap="square" lIns="91440" tIns="45720" rIns="91440" bIns="45720" anchor="ctr" anchorCtr="0"/>
          <a:p>
            <a:r>
              <a:rPr lang="zh-CN" altLang="en-US" dirty="0"/>
              <a:t>作业</a:t>
            </a:r>
            <a:endParaRPr lang="zh-CN" altLang="en-US" dirty="0"/>
          </a:p>
        </p:txBody>
      </p:sp>
      <p:sp>
        <p:nvSpPr>
          <p:cNvPr id="220162" name="内容占位符 2"/>
          <p:cNvSpPr>
            <a:spLocks noGrp="1"/>
          </p:cNvSpPr>
          <p:nvPr>
            <p:ph idx="1"/>
          </p:nvPr>
        </p:nvSpPr>
        <p:spPr/>
        <p:txBody>
          <a:bodyPr vert="horz" wrap="square" lIns="91440" tIns="45720" rIns="91440" bIns="45720" anchor="t" anchorCtr="0"/>
          <a:p>
            <a:r>
              <a:rPr lang="en-US" altLang="zh-CN" dirty="0"/>
              <a:t>P134</a:t>
            </a:r>
            <a:endParaRPr lang="en-US" altLang="zh-CN" dirty="0"/>
          </a:p>
          <a:p>
            <a:pPr lvl="1"/>
            <a:r>
              <a:rPr lang="en-US" altLang="zh-CN" dirty="0"/>
              <a:t>5(1)(2)(3)</a:t>
            </a:r>
            <a:endParaRPr lang="en-US" altLang="zh-CN" dirty="0"/>
          </a:p>
          <a:p>
            <a:pPr lvl="1"/>
            <a:r>
              <a:rPr lang="en-US" altLang="zh-CN" dirty="0"/>
              <a:t>7</a:t>
            </a:r>
            <a:endParaRPr lang="en-US" altLang="zh-CN" dirty="0"/>
          </a:p>
          <a:p>
            <a:pPr lvl="1"/>
            <a:endParaRPr lang="en-US" altLang="zh-C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Rectangle 2"/>
          <p:cNvSpPr>
            <a:spLocks noGrp="1"/>
          </p:cNvSpPr>
          <p:nvPr>
            <p:ph type="title"/>
          </p:nvPr>
        </p:nvSpPr>
        <p:spPr>
          <a:xfrm>
            <a:off x="685800" y="609600"/>
            <a:ext cx="7772400" cy="685800"/>
          </a:xfrm>
        </p:spPr>
        <p:txBody>
          <a:bodyPr vert="horz" wrap="square" lIns="91440" tIns="45720" rIns="91440" bIns="45720" anchor="ctr" anchorCtr="0"/>
          <a:p>
            <a:pPr eaLnBrk="1" hangingPunct="1"/>
            <a:r>
              <a:rPr lang="en-US" altLang="zh-CN" sz="3600" u="sng" dirty="0">
                <a:solidFill>
                  <a:srgbClr val="FF0000"/>
                </a:solidFill>
              </a:rPr>
              <a:t>5.1.2 </a:t>
            </a:r>
            <a:r>
              <a:rPr lang="zh-CN" altLang="en-US" sz="3600" u="sng" dirty="0">
                <a:solidFill>
                  <a:srgbClr val="FF0000"/>
                </a:solidFill>
              </a:rPr>
              <a:t>规范规约简述（</a:t>
            </a:r>
            <a:r>
              <a:rPr lang="en-US" altLang="zh-CN" sz="3600" u="sng" dirty="0">
                <a:solidFill>
                  <a:srgbClr val="FF0000"/>
                </a:solidFill>
              </a:rPr>
              <a:t>1</a:t>
            </a:r>
            <a:r>
              <a:rPr lang="zh-CN" altLang="en-US" sz="3600" u="sng" dirty="0">
                <a:solidFill>
                  <a:srgbClr val="FF0000"/>
                </a:solidFill>
              </a:rPr>
              <a:t>）概念</a:t>
            </a:r>
            <a:endParaRPr lang="zh-CN" altLang="en-US" sz="3600" u="sng" dirty="0">
              <a:solidFill>
                <a:srgbClr val="FF0000"/>
              </a:solidFill>
            </a:endParaRPr>
          </a:p>
        </p:txBody>
      </p:sp>
      <p:sp>
        <p:nvSpPr>
          <p:cNvPr id="13315" name="Rectangle 3"/>
          <p:cNvSpPr>
            <a:spLocks noGrp="1" noChangeArrowheads="1"/>
          </p:cNvSpPr>
          <p:nvPr>
            <p:ph idx="1"/>
          </p:nvPr>
        </p:nvSpPr>
        <p:spPr>
          <a:xfrm>
            <a:off x="685800" y="1447800"/>
            <a:ext cx="7848600" cy="5029200"/>
          </a:xfrm>
          <a:ln>
            <a:solidFill>
              <a:schemeClr val="accent2"/>
            </a:solid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1" lang="zh-CN" altLang="en-US" sz="2800" b="0" i="0" u="none" strike="noStrike" kern="0" cap="none" spc="0" normalizeH="0" baseline="0" noProof="0" dirty="0">
                <a:ln>
                  <a:noFill/>
                </a:ln>
                <a:solidFill>
                  <a:schemeClr val="tx2"/>
                </a:solidFill>
                <a:effectLst/>
                <a:uLnTx/>
                <a:uFillTx/>
                <a:latin typeface="+mn-lt"/>
                <a:ea typeface="+mn-ea"/>
                <a:cs typeface="+mn-cs"/>
              </a:rPr>
              <a:t>基本概念</a:t>
            </a:r>
            <a:endParaRPr kumimoji="1" lang="zh-CN" altLang="en-US" sz="2800" b="0" i="0" u="none" strike="noStrike" kern="0" cap="none" spc="0" normalizeH="0" baseline="0" noProof="0" dirty="0">
              <a:ln>
                <a:noFill/>
              </a:ln>
              <a:solidFill>
                <a:schemeClr val="tx2"/>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2800" b="0" i="0" u="none" strike="noStrike" kern="0" cap="none" spc="0" normalizeH="0" baseline="0" noProof="0" dirty="0">
                <a:ln>
                  <a:noFill/>
                </a:ln>
                <a:solidFill>
                  <a:schemeClr val="tx2"/>
                </a:solidFill>
                <a:effectLst/>
                <a:uLnTx/>
                <a:uFillTx/>
                <a:latin typeface="+mn-lt"/>
                <a:ea typeface="+mn-ea"/>
                <a:cs typeface="+mn-cs"/>
              </a:rPr>
              <a:t>    令</a:t>
            </a:r>
            <a:r>
              <a:rPr kumimoji="1" lang="en-US" altLang="zh-CN" sz="2800" b="0" i="0" u="none" strike="noStrike" kern="0" cap="none" spc="0" normalizeH="0" baseline="0" noProof="0" dirty="0">
                <a:ln>
                  <a:noFill/>
                </a:ln>
                <a:solidFill>
                  <a:srgbClr val="000099"/>
                </a:solidFill>
                <a:effectLst/>
                <a:uLnTx/>
                <a:uFillTx/>
                <a:latin typeface="+mn-lt"/>
                <a:ea typeface="+mn-ea"/>
                <a:cs typeface="+mn-cs"/>
              </a:rPr>
              <a:t>G</a:t>
            </a:r>
            <a:r>
              <a:rPr kumimoji="1" lang="zh-CN" altLang="en-US" sz="2800" b="0" i="0" u="none" strike="noStrike" kern="0" cap="none" spc="0" normalizeH="0" baseline="0" noProof="0" dirty="0">
                <a:ln>
                  <a:noFill/>
                </a:ln>
                <a:solidFill>
                  <a:schemeClr val="tx2"/>
                </a:solidFill>
                <a:effectLst/>
                <a:uLnTx/>
                <a:uFillTx/>
                <a:latin typeface="+mn-lt"/>
                <a:ea typeface="+mn-ea"/>
                <a:cs typeface="+mn-cs"/>
              </a:rPr>
              <a:t>是一个文法，</a:t>
            </a:r>
            <a:r>
              <a:rPr kumimoji="1" lang="en-US" altLang="zh-CN" sz="2800" b="0" i="0" u="none" strike="noStrike" kern="0" cap="none" spc="0" normalizeH="0" baseline="0" noProof="0" dirty="0">
                <a:ln>
                  <a:noFill/>
                </a:ln>
                <a:solidFill>
                  <a:srgbClr val="000099"/>
                </a:solidFill>
                <a:effectLst/>
                <a:uLnTx/>
                <a:uFillTx/>
                <a:latin typeface="+mn-lt"/>
                <a:ea typeface="+mn-ea"/>
                <a:cs typeface="+mn-cs"/>
              </a:rPr>
              <a:t>S</a:t>
            </a:r>
            <a:r>
              <a:rPr kumimoji="1" lang="zh-CN" altLang="en-US" sz="2800" b="0" i="0" u="none" strike="noStrike" kern="0" cap="none" spc="0" normalizeH="0" baseline="0" noProof="0" dirty="0">
                <a:ln>
                  <a:noFill/>
                </a:ln>
                <a:solidFill>
                  <a:schemeClr val="tx2"/>
                </a:solidFill>
                <a:effectLst/>
                <a:uLnTx/>
                <a:uFillTx/>
                <a:latin typeface="+mn-lt"/>
                <a:ea typeface="+mn-ea"/>
                <a:cs typeface="+mn-cs"/>
              </a:rPr>
              <a:t>是文法的开始符号，假定</a:t>
            </a:r>
            <a:r>
              <a:rPr kumimoji="1" lang="zh-CN" altLang="en-US" sz="2800" b="0" i="0" u="none" strike="noStrike" kern="0" cap="none" spc="0" normalizeH="0" baseline="0" noProof="0" dirty="0">
                <a:ln>
                  <a:noFill/>
                </a:ln>
                <a:solidFill>
                  <a:srgbClr val="000099"/>
                </a:solidFill>
                <a:effectLst/>
                <a:uLnTx/>
                <a:uFillTx/>
                <a:latin typeface="+mn-lt"/>
                <a:ea typeface="MingLiU" pitchFamily="49" charset="-120"/>
                <a:cs typeface="+mn-cs"/>
                <a:sym typeface="Symbol" panose="05050102010706020507" pitchFamily="18" charset="2"/>
              </a:rPr>
              <a:t></a:t>
            </a:r>
            <a:r>
              <a:rPr kumimoji="1" lang="zh-CN" altLang="en-US" sz="2800" b="0" i="0" u="none" strike="noStrike" kern="0" cap="none" spc="0" normalizeH="0" baseline="0" noProof="0" dirty="0">
                <a:ln>
                  <a:noFill/>
                </a:ln>
                <a:solidFill>
                  <a:srgbClr val="000099"/>
                </a:solidFill>
                <a:effectLst/>
                <a:uLnTx/>
                <a:uFillTx/>
                <a:latin typeface="+mn-lt"/>
                <a:ea typeface="MingLiU" pitchFamily="49" charset="-120"/>
                <a:cs typeface="+mn-cs"/>
              </a:rPr>
              <a:t> </a:t>
            </a:r>
            <a:r>
              <a:rPr kumimoji="1" lang="zh-CN" altLang="en-US" sz="2800" b="0" i="0" u="none" strike="noStrike" kern="0" cap="none" spc="0" normalizeH="0" baseline="0" noProof="0" dirty="0">
                <a:ln>
                  <a:noFill/>
                </a:ln>
                <a:solidFill>
                  <a:srgbClr val="000099"/>
                </a:solidFill>
                <a:effectLst/>
                <a:uLnTx/>
                <a:uFillTx/>
                <a:latin typeface="+mn-lt"/>
                <a:ea typeface="MingLiU" pitchFamily="49" charset="-120"/>
                <a:cs typeface="+mn-cs"/>
                <a:sym typeface="Symbol" panose="05050102010706020507" pitchFamily="18" charset="2"/>
              </a:rPr>
              <a:t></a:t>
            </a:r>
            <a:r>
              <a:rPr kumimoji="1" lang="en-US" altLang="zh-CN" sz="2800" b="0" i="0" u="none" strike="noStrike" kern="0" cap="none" spc="0" normalizeH="0" baseline="0" noProof="0" dirty="0">
                <a:ln>
                  <a:noFill/>
                </a:ln>
                <a:solidFill>
                  <a:srgbClr val="000099"/>
                </a:solidFill>
                <a:effectLst/>
                <a:uLnTx/>
                <a:uFillTx/>
                <a:latin typeface="+mn-lt"/>
                <a:ea typeface="+mn-ea"/>
                <a:cs typeface="+mn-cs"/>
              </a:rPr>
              <a:t>δ</a:t>
            </a:r>
            <a:r>
              <a:rPr kumimoji="1" lang="zh-CN" altLang="en-US" sz="2800" b="0" i="0" u="none" strike="noStrike" kern="0" cap="none" spc="0" normalizeH="0" baseline="0" noProof="0" dirty="0">
                <a:ln>
                  <a:noFill/>
                </a:ln>
                <a:solidFill>
                  <a:schemeClr val="tx2"/>
                </a:solidFill>
                <a:effectLst/>
                <a:uLnTx/>
                <a:uFillTx/>
                <a:latin typeface="+mn-lt"/>
                <a:ea typeface="+mn-ea"/>
                <a:cs typeface="+mn-cs"/>
              </a:rPr>
              <a:t>是</a:t>
            </a:r>
            <a:r>
              <a:rPr kumimoji="1" lang="en-US" altLang="zh-CN" sz="2800" b="0" i="0" u="none" strike="noStrike" kern="0" cap="none" spc="0" normalizeH="0" baseline="0" noProof="0" dirty="0">
                <a:ln>
                  <a:noFill/>
                </a:ln>
                <a:solidFill>
                  <a:srgbClr val="000099"/>
                </a:solidFill>
                <a:effectLst/>
                <a:uLnTx/>
                <a:uFillTx/>
                <a:latin typeface="+mn-lt"/>
                <a:ea typeface="+mn-ea"/>
                <a:cs typeface="+mn-cs"/>
              </a:rPr>
              <a:t>G</a:t>
            </a:r>
            <a:r>
              <a:rPr kumimoji="1" lang="zh-CN" altLang="en-US" sz="2800" b="0" i="0" u="none" strike="noStrike" kern="0" cap="none" spc="0" normalizeH="0" baseline="0" noProof="0" dirty="0">
                <a:ln>
                  <a:noFill/>
                </a:ln>
                <a:solidFill>
                  <a:schemeClr val="tx2"/>
                </a:solidFill>
                <a:effectLst/>
                <a:uLnTx/>
                <a:uFillTx/>
                <a:latin typeface="+mn-lt"/>
                <a:ea typeface="+mn-ea"/>
                <a:cs typeface="+mn-cs"/>
              </a:rPr>
              <a:t>的一个</a:t>
            </a:r>
            <a:r>
              <a:rPr kumimoji="1" lang="zh-CN" altLang="en-US" sz="2800" b="0" i="0" u="none" strike="noStrike" kern="0" cap="none" spc="0" normalizeH="0" baseline="0" noProof="0" dirty="0">
                <a:ln>
                  <a:noFill/>
                </a:ln>
                <a:solidFill>
                  <a:srgbClr val="33CCCC"/>
                </a:solidFill>
                <a:effectLst/>
                <a:uLnTx/>
                <a:uFillTx/>
                <a:latin typeface="+mn-lt"/>
                <a:ea typeface="+mn-ea"/>
                <a:cs typeface="+mn-cs"/>
              </a:rPr>
              <a:t>句型</a:t>
            </a:r>
            <a:r>
              <a:rPr kumimoji="1" lang="zh-CN" altLang="en-US" sz="2800" b="0" i="0" u="none" strike="noStrike" kern="0" cap="none" spc="0" normalizeH="0" baseline="0" noProof="0" dirty="0">
                <a:ln>
                  <a:noFill/>
                </a:ln>
                <a:solidFill>
                  <a:schemeClr val="tx2"/>
                </a:solidFill>
                <a:effectLst/>
                <a:uLnTx/>
                <a:uFillTx/>
                <a:latin typeface="+mn-lt"/>
                <a:ea typeface="+mn-ea"/>
                <a:cs typeface="+mn-cs"/>
              </a:rPr>
              <a:t>，如果有</a:t>
            </a:r>
            <a:endParaRPr kumimoji="1" lang="zh-CN" altLang="en-US" sz="2800" b="0" i="0" u="none" strike="noStrike" kern="0" cap="none" spc="0" normalizeH="0" baseline="0" noProof="0" dirty="0">
              <a:ln>
                <a:noFill/>
              </a:ln>
              <a:solidFill>
                <a:schemeClr val="tx2"/>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2800" b="0" i="0" u="none" strike="noStrike" kern="0" cap="none" spc="0" normalizeH="0" baseline="0" noProof="0" dirty="0">
                <a:ln>
                  <a:noFill/>
                </a:ln>
                <a:solidFill>
                  <a:schemeClr val="tx2"/>
                </a:solidFill>
                <a:effectLst/>
                <a:uLnTx/>
                <a:uFillTx/>
                <a:latin typeface="+mn-lt"/>
                <a:ea typeface="+mn-ea"/>
                <a:cs typeface="+mn-cs"/>
              </a:rPr>
              <a:t>          </a:t>
            </a:r>
            <a:r>
              <a:rPr kumimoji="1" lang="en-US" altLang="zh-CN" sz="2800" b="0" i="0" u="none" strike="noStrike" kern="0" cap="none" spc="0" normalizeH="0" baseline="0" noProof="0" dirty="0">
                <a:ln>
                  <a:noFill/>
                </a:ln>
                <a:solidFill>
                  <a:schemeClr val="tx2"/>
                </a:solidFill>
                <a:effectLst/>
                <a:uLnTx/>
                <a:uFillTx/>
                <a:latin typeface="+mn-lt"/>
                <a:ea typeface="+mn-ea"/>
                <a:cs typeface="+mn-cs"/>
              </a:rPr>
              <a:t>(1) </a:t>
            </a:r>
            <a:r>
              <a:rPr kumimoji="1" lang="en-US" altLang="zh-CN" sz="2800" b="0" i="0" u="none" strike="noStrike" kern="0" cap="none" spc="0" normalizeH="0" baseline="0" noProof="0" dirty="0">
                <a:ln>
                  <a:noFill/>
                </a:ln>
                <a:solidFill>
                  <a:schemeClr val="accent2"/>
                </a:solidFill>
                <a:effectLst/>
                <a:uLnTx/>
                <a:uFillTx/>
                <a:latin typeface="+mn-lt"/>
                <a:ea typeface="+mn-ea"/>
                <a:cs typeface="+mn-cs"/>
              </a:rPr>
              <a:t>S</a:t>
            </a:r>
            <a:r>
              <a:rPr kumimoji="1" lang="en-US" altLang="zh-CN" sz="2800" b="0" i="0" u="none" strike="noStrike" kern="0" cap="none" spc="0" normalizeH="0" baseline="0" noProof="0" dirty="0">
                <a:ln>
                  <a:noFill/>
                </a:ln>
                <a:solidFill>
                  <a:schemeClr val="accent2"/>
                </a:solidFill>
                <a:effectLst/>
                <a:uLnTx/>
                <a:uFillTx/>
                <a:latin typeface="+mn-lt"/>
                <a:ea typeface="MingLiU" pitchFamily="49" charset="-120"/>
                <a:cs typeface="+mn-cs"/>
                <a:sym typeface="Symbol" panose="05050102010706020507" pitchFamily="18" charset="2"/>
              </a:rPr>
              <a:t></a:t>
            </a:r>
            <a:r>
              <a:rPr kumimoji="1" lang="en-US" altLang="zh-CN" sz="2800" b="0" i="0" u="none" strike="noStrike" kern="0" cap="none" spc="0" normalizeH="0" baseline="30000" noProof="0" dirty="0">
                <a:ln>
                  <a:noFill/>
                </a:ln>
                <a:solidFill>
                  <a:schemeClr val="accent2"/>
                </a:solidFill>
                <a:effectLst/>
                <a:uLnTx/>
                <a:uFillTx/>
                <a:latin typeface="+mn-lt"/>
                <a:ea typeface="+mn-ea"/>
                <a:cs typeface="+mn-cs"/>
                <a:sym typeface="Symbol" panose="05050102010706020507" pitchFamily="18" charset="2"/>
              </a:rPr>
              <a:t> </a:t>
            </a:r>
            <a:r>
              <a:rPr kumimoji="1" lang="en-US" altLang="zh-CN" sz="2800" b="0" i="0" u="none" strike="noStrike" kern="0" cap="none" spc="0" normalizeH="0" baseline="0" noProof="0" dirty="0">
                <a:ln>
                  <a:noFill/>
                </a:ln>
                <a:solidFill>
                  <a:schemeClr val="accent2"/>
                </a:solidFill>
                <a:effectLst/>
                <a:uLnTx/>
                <a:uFillTx/>
                <a:latin typeface="+mn-lt"/>
                <a:ea typeface="MingLiU" pitchFamily="49" charset="-120"/>
                <a:cs typeface="+mn-cs"/>
                <a:sym typeface="Symbol" panose="05050102010706020507" pitchFamily="18" charset="2"/>
              </a:rPr>
              <a:t></a:t>
            </a:r>
            <a:r>
              <a:rPr kumimoji="1" lang="en-US" altLang="zh-CN" sz="2800" b="0" i="0" u="none" strike="noStrike" kern="0" cap="none" spc="0" normalizeH="0" baseline="0" noProof="0" dirty="0">
                <a:ln>
                  <a:noFill/>
                </a:ln>
                <a:solidFill>
                  <a:schemeClr val="accent2"/>
                </a:solidFill>
                <a:effectLst/>
                <a:uLnTx/>
                <a:uFillTx/>
                <a:latin typeface="+mn-lt"/>
                <a:ea typeface="MingLiU" pitchFamily="49" charset="-120"/>
                <a:cs typeface="+mn-cs"/>
              </a:rPr>
              <a:t> </a:t>
            </a:r>
            <a:r>
              <a:rPr kumimoji="1" lang="en-US" altLang="zh-CN" sz="2800" b="0" i="0" u="none" strike="noStrike" kern="0" cap="none" spc="0" normalizeH="0" baseline="0" noProof="0" dirty="0" err="1">
                <a:ln>
                  <a:noFill/>
                </a:ln>
                <a:solidFill>
                  <a:schemeClr val="accent2"/>
                </a:solidFill>
                <a:effectLst/>
                <a:uLnTx/>
                <a:uFillTx/>
                <a:latin typeface="+mn-lt"/>
                <a:ea typeface="MingLiU" pitchFamily="49" charset="-120"/>
                <a:cs typeface="+mn-cs"/>
                <a:sym typeface="Symbol" panose="05050102010706020507" pitchFamily="18" charset="2"/>
              </a:rPr>
              <a:t>A</a:t>
            </a:r>
            <a:r>
              <a:rPr kumimoji="1" lang="en-US" altLang="zh-CN" sz="2800" b="0" i="0" u="none" strike="noStrike" kern="0" cap="none" spc="0" normalizeH="0" baseline="0" noProof="0" dirty="0" err="1">
                <a:ln>
                  <a:noFill/>
                </a:ln>
                <a:solidFill>
                  <a:schemeClr val="accent2"/>
                </a:solidFill>
                <a:effectLst/>
                <a:uLnTx/>
                <a:uFillTx/>
                <a:latin typeface="+mn-lt"/>
                <a:ea typeface="+mn-ea"/>
                <a:cs typeface="+mn-cs"/>
              </a:rPr>
              <a:t>δ</a:t>
            </a:r>
            <a:r>
              <a:rPr kumimoji="1" lang="en-US" altLang="zh-CN" sz="2800" b="0" i="0" u="none" strike="noStrike" kern="0" cap="none" spc="0" normalizeH="0" baseline="0" noProof="0" dirty="0">
                <a:ln>
                  <a:noFill/>
                </a:ln>
                <a:solidFill>
                  <a:schemeClr val="tx2"/>
                </a:solidFill>
                <a:effectLst/>
                <a:uLnTx/>
                <a:uFillTx/>
                <a:latin typeface="+mn-lt"/>
                <a:ea typeface="MingLiU" pitchFamily="49" charset="-120"/>
                <a:cs typeface="+mn-cs"/>
              </a:rPr>
              <a:t> </a:t>
            </a:r>
            <a:r>
              <a:rPr kumimoji="1" lang="zh-CN" altLang="en-US" sz="2800" b="0" i="0" u="none" strike="noStrike" kern="0" cap="none" spc="0" normalizeH="0" baseline="0" noProof="0" dirty="0">
                <a:ln>
                  <a:noFill/>
                </a:ln>
                <a:solidFill>
                  <a:schemeClr val="tx2"/>
                </a:solidFill>
                <a:effectLst/>
                <a:uLnTx/>
                <a:uFillTx/>
                <a:latin typeface="+mn-lt"/>
                <a:ea typeface="+mn-ea"/>
                <a:cs typeface="+mn-cs"/>
              </a:rPr>
              <a:t>，且  </a:t>
            </a:r>
            <a:r>
              <a:rPr kumimoji="1" lang="en-US" altLang="zh-CN" sz="2800" b="0" i="0" u="none" strike="noStrike" kern="0" cap="none" spc="0" normalizeH="0" baseline="0" noProof="0" dirty="0">
                <a:ln>
                  <a:noFill/>
                </a:ln>
                <a:solidFill>
                  <a:schemeClr val="tx2"/>
                </a:solidFill>
                <a:effectLst/>
                <a:uLnTx/>
                <a:uFillTx/>
                <a:latin typeface="+mn-lt"/>
                <a:ea typeface="+mn-ea"/>
                <a:cs typeface="+mn-cs"/>
              </a:rPr>
              <a:t>(2) </a:t>
            </a:r>
            <a:r>
              <a:rPr kumimoji="1" lang="en-US" altLang="zh-CN" sz="2800" b="0" i="0" u="none" strike="noStrike" kern="0" cap="none" spc="0" normalizeH="0" baseline="0" noProof="0" dirty="0">
                <a:ln>
                  <a:noFill/>
                </a:ln>
                <a:solidFill>
                  <a:schemeClr val="accent2"/>
                </a:solidFill>
                <a:effectLst/>
                <a:uLnTx/>
                <a:uFillTx/>
                <a:latin typeface="+mn-lt"/>
                <a:ea typeface="+mn-ea"/>
                <a:cs typeface="+mn-cs"/>
              </a:rPr>
              <a:t>A</a:t>
            </a:r>
            <a:r>
              <a:rPr kumimoji="1" lang="en-US" altLang="zh-CN" sz="2800" b="0" i="0" u="none" strike="noStrike" kern="0" cap="none" spc="0" normalizeH="0" baseline="0" noProof="0" dirty="0">
                <a:ln>
                  <a:noFill/>
                </a:ln>
                <a:solidFill>
                  <a:schemeClr val="accent2"/>
                </a:solidFill>
                <a:effectLst/>
                <a:uLnTx/>
                <a:uFillTx/>
                <a:latin typeface="+mn-lt"/>
                <a:ea typeface="MingLiU" pitchFamily="49" charset="-120"/>
                <a:cs typeface="+mn-cs"/>
                <a:sym typeface="Symbol" panose="05050102010706020507" pitchFamily="18" charset="2"/>
              </a:rPr>
              <a:t></a:t>
            </a:r>
            <a:r>
              <a:rPr kumimoji="1" lang="en-US" altLang="zh-CN" sz="2800" b="0" i="0" u="none" strike="noStrike" kern="0" cap="none" spc="0" normalizeH="0" baseline="30000" noProof="0" dirty="0">
                <a:ln>
                  <a:noFill/>
                </a:ln>
                <a:solidFill>
                  <a:schemeClr val="accent2"/>
                </a:solidFill>
                <a:effectLst/>
                <a:uLnTx/>
                <a:uFillTx/>
                <a:latin typeface="+mn-lt"/>
                <a:ea typeface="+mn-ea"/>
                <a:cs typeface="+mn-cs"/>
                <a:sym typeface="Symbol" panose="05050102010706020507" pitchFamily="18" charset="2"/>
              </a:rPr>
              <a:t>+ </a:t>
            </a:r>
            <a:r>
              <a:rPr kumimoji="1" lang="en-US" altLang="zh-CN" sz="2800" b="0" i="0" u="none" strike="noStrike" kern="0" cap="none" spc="0" normalizeH="0" baseline="0" noProof="0" dirty="0">
                <a:ln>
                  <a:noFill/>
                </a:ln>
                <a:solidFill>
                  <a:schemeClr val="accent2"/>
                </a:solidFill>
                <a:effectLst/>
                <a:uLnTx/>
                <a:uFillTx/>
                <a:latin typeface="+mn-lt"/>
                <a:ea typeface="MingLiU" pitchFamily="49" charset="-120"/>
                <a:cs typeface="+mn-cs"/>
                <a:sym typeface="Symbol" panose="05050102010706020507" pitchFamily="18" charset="2"/>
              </a:rPr>
              <a:t></a:t>
            </a:r>
            <a:r>
              <a:rPr kumimoji="1" lang="en-US" altLang="zh-CN" sz="2800" b="0" i="0" u="none" strike="noStrike" kern="0" cap="none" spc="0" normalizeH="0" baseline="0" noProof="0" dirty="0">
                <a:ln>
                  <a:noFill/>
                </a:ln>
                <a:solidFill>
                  <a:schemeClr val="tx2"/>
                </a:solidFill>
                <a:effectLst/>
                <a:uLnTx/>
                <a:uFillTx/>
                <a:latin typeface="+mn-lt"/>
                <a:ea typeface="MingLiU" pitchFamily="49" charset="-120"/>
                <a:cs typeface="+mn-cs"/>
                <a:sym typeface="Symbol" panose="05050102010706020507" pitchFamily="18" charset="2"/>
              </a:rPr>
              <a:t> </a:t>
            </a:r>
            <a:endParaRPr kumimoji="1" lang="en-US" altLang="zh-CN" sz="2800" b="0" i="0" u="none" strike="noStrike" kern="0" cap="none" spc="0" normalizeH="0" baseline="0" noProof="0" dirty="0">
              <a:ln>
                <a:noFill/>
              </a:ln>
              <a:solidFill>
                <a:schemeClr val="tx2"/>
              </a:solidFill>
              <a:effectLst/>
              <a:uLnTx/>
              <a:uFillTx/>
              <a:latin typeface="+mn-lt"/>
              <a:ea typeface="MingLiU" pitchFamily="49" charset="-120"/>
              <a:cs typeface="+mn-cs"/>
              <a:sym typeface="Symbol" panose="05050102010706020507" pitchFamily="18" charset="2"/>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en-US" altLang="zh-CN" sz="2800" b="0" i="0" u="none" strike="noStrike" kern="0" cap="none" spc="0" normalizeH="0" baseline="0" noProof="0" dirty="0">
                <a:ln>
                  <a:noFill/>
                </a:ln>
                <a:solidFill>
                  <a:schemeClr val="tx2"/>
                </a:solidFill>
                <a:effectLst/>
                <a:uLnTx/>
                <a:uFillTx/>
                <a:latin typeface="+mn-lt"/>
                <a:ea typeface="+mn-ea"/>
                <a:cs typeface="+mn-cs"/>
                <a:sym typeface="Symbol" panose="05050102010706020507" pitchFamily="18" charset="2"/>
              </a:rPr>
              <a:t>    </a:t>
            </a:r>
            <a:r>
              <a:rPr kumimoji="1" lang="zh-CN" altLang="en-US" sz="2800" b="0" i="0" u="none" strike="noStrike" kern="0" cap="none" spc="0" normalizeH="0" baseline="0" noProof="0" dirty="0">
                <a:ln>
                  <a:noFill/>
                </a:ln>
                <a:solidFill>
                  <a:schemeClr val="tx2"/>
                </a:solidFill>
                <a:effectLst/>
                <a:uLnTx/>
                <a:uFillTx/>
                <a:latin typeface="+mn-lt"/>
                <a:ea typeface="+mn-ea"/>
                <a:cs typeface="+mn-cs"/>
                <a:sym typeface="Symbol" panose="05050102010706020507" pitchFamily="18" charset="2"/>
              </a:rPr>
              <a:t>则称</a:t>
            </a:r>
            <a:r>
              <a:rPr kumimoji="1" lang="zh-CN" altLang="en-US" sz="2800" b="0" i="0" u="none" strike="noStrike" kern="0" cap="none" spc="0" normalizeH="0" baseline="0" noProof="0" dirty="0">
                <a:ln>
                  <a:noFill/>
                </a:ln>
                <a:solidFill>
                  <a:schemeClr val="accent2"/>
                </a:solidFill>
                <a:effectLst/>
                <a:uLnTx/>
                <a:uFillTx/>
                <a:latin typeface="+mn-lt"/>
                <a:ea typeface="MingLiU" pitchFamily="49" charset="-120"/>
                <a:cs typeface="+mn-cs"/>
                <a:sym typeface="Symbol" panose="05050102010706020507" pitchFamily="18" charset="2"/>
              </a:rPr>
              <a:t> </a:t>
            </a:r>
            <a:r>
              <a:rPr kumimoji="1" lang="zh-CN" altLang="en-US" sz="2800" b="0" i="0" u="none" strike="noStrike" kern="0" cap="none" spc="0" normalizeH="0" baseline="0" noProof="0" dirty="0">
                <a:ln>
                  <a:noFill/>
                </a:ln>
                <a:solidFill>
                  <a:schemeClr val="tx2"/>
                </a:solidFill>
                <a:effectLst/>
                <a:uLnTx/>
                <a:uFillTx/>
                <a:latin typeface="+mn-lt"/>
                <a:ea typeface="+mn-ea"/>
                <a:cs typeface="+mn-cs"/>
                <a:sym typeface="Symbol" panose="05050102010706020507" pitchFamily="18" charset="2"/>
              </a:rPr>
              <a:t>是句型</a:t>
            </a:r>
            <a:r>
              <a:rPr kumimoji="1" lang="zh-CN" altLang="en-US" sz="2800" b="0" i="0" u="none" strike="noStrike" kern="0" cap="none" spc="0" normalizeH="0" baseline="0" noProof="0" dirty="0">
                <a:ln>
                  <a:noFill/>
                </a:ln>
                <a:solidFill>
                  <a:schemeClr val="accent2"/>
                </a:solidFill>
                <a:effectLst/>
                <a:uLnTx/>
                <a:uFillTx/>
                <a:latin typeface="+mn-lt"/>
                <a:ea typeface="MingLiU" pitchFamily="49" charset="-120"/>
                <a:cs typeface="+mn-cs"/>
                <a:sym typeface="Symbol" panose="05050102010706020507" pitchFamily="18" charset="2"/>
              </a:rPr>
              <a:t></a:t>
            </a:r>
            <a:r>
              <a:rPr kumimoji="1" lang="zh-CN" altLang="en-US" sz="2800" b="0" i="0" u="none" strike="noStrike" kern="0" cap="none" spc="0" normalizeH="0" baseline="0" noProof="0" dirty="0">
                <a:ln>
                  <a:noFill/>
                </a:ln>
                <a:solidFill>
                  <a:schemeClr val="accent2"/>
                </a:solidFill>
                <a:effectLst/>
                <a:uLnTx/>
                <a:uFillTx/>
                <a:latin typeface="+mn-lt"/>
                <a:ea typeface="MingLiU" pitchFamily="49" charset="-120"/>
                <a:cs typeface="+mn-cs"/>
              </a:rPr>
              <a:t> </a:t>
            </a:r>
            <a:r>
              <a:rPr kumimoji="1" lang="zh-CN" altLang="en-US" sz="2800" b="0" i="0" u="none" strike="noStrike" kern="0" cap="none" spc="0" normalizeH="0" baseline="0" noProof="0" dirty="0">
                <a:ln>
                  <a:noFill/>
                </a:ln>
                <a:solidFill>
                  <a:schemeClr val="accent2"/>
                </a:solidFill>
                <a:effectLst/>
                <a:uLnTx/>
                <a:uFillTx/>
                <a:latin typeface="+mn-lt"/>
                <a:ea typeface="MingLiU" pitchFamily="49" charset="-120"/>
                <a:cs typeface="+mn-cs"/>
                <a:sym typeface="Symbol" panose="05050102010706020507" pitchFamily="18" charset="2"/>
              </a:rPr>
              <a:t></a:t>
            </a:r>
            <a:r>
              <a:rPr kumimoji="1" lang="en-US" altLang="zh-CN" sz="2800" b="0" i="0" u="none" strike="noStrike" kern="0" cap="none" spc="0" normalizeH="0" baseline="0" noProof="0" dirty="0">
                <a:ln>
                  <a:noFill/>
                </a:ln>
                <a:solidFill>
                  <a:schemeClr val="accent2"/>
                </a:solidFill>
                <a:effectLst/>
                <a:uLnTx/>
                <a:uFillTx/>
                <a:latin typeface="+mn-lt"/>
                <a:ea typeface="+mn-ea"/>
                <a:cs typeface="+mn-cs"/>
              </a:rPr>
              <a:t>δ</a:t>
            </a:r>
            <a:r>
              <a:rPr kumimoji="1" lang="zh-CN" altLang="en-US" sz="2800" b="0" i="0" u="none" strike="noStrike" kern="0" cap="none" spc="0" normalizeH="0" baseline="0" noProof="0" dirty="0">
                <a:ln>
                  <a:noFill/>
                </a:ln>
                <a:solidFill>
                  <a:schemeClr val="tx2"/>
                </a:solidFill>
                <a:effectLst/>
                <a:uLnTx/>
                <a:uFillTx/>
                <a:latin typeface="+mn-lt"/>
                <a:ea typeface="+mn-ea"/>
                <a:cs typeface="+mn-cs"/>
              </a:rPr>
              <a:t>相对于非终结符</a:t>
            </a:r>
            <a:r>
              <a:rPr kumimoji="1" lang="en-US" altLang="zh-CN" sz="2800" b="0" i="0" u="none" strike="noStrike" kern="0" cap="none" spc="0" normalizeH="0" baseline="0" noProof="0" dirty="0">
                <a:ln>
                  <a:noFill/>
                </a:ln>
                <a:solidFill>
                  <a:schemeClr val="accent2"/>
                </a:solidFill>
                <a:effectLst/>
                <a:uLnTx/>
                <a:uFillTx/>
                <a:latin typeface="+mn-lt"/>
                <a:ea typeface="+mn-ea"/>
                <a:cs typeface="+mn-cs"/>
              </a:rPr>
              <a:t>A</a:t>
            </a:r>
            <a:r>
              <a:rPr kumimoji="1" lang="zh-CN" altLang="en-US" sz="2800" b="0" i="0" u="none" strike="noStrike" kern="0" cap="none" spc="0" normalizeH="0" baseline="0" noProof="0" dirty="0">
                <a:ln>
                  <a:noFill/>
                </a:ln>
                <a:solidFill>
                  <a:schemeClr val="tx2"/>
                </a:solidFill>
                <a:effectLst/>
                <a:uLnTx/>
                <a:uFillTx/>
                <a:latin typeface="+mn-lt"/>
                <a:ea typeface="+mn-ea"/>
                <a:cs typeface="+mn-cs"/>
                <a:sym typeface="Symbol" panose="05050102010706020507" pitchFamily="18" charset="2"/>
              </a:rPr>
              <a:t>的</a:t>
            </a:r>
            <a:r>
              <a:rPr kumimoji="1" lang="zh-CN" altLang="en-US" sz="2800" b="1" i="1" u="none" strike="noStrike" kern="0" cap="none" spc="0" normalizeH="0" baseline="0" noProof="0" dirty="0">
                <a:ln>
                  <a:noFill/>
                </a:ln>
                <a:solidFill>
                  <a:srgbClr val="FF0000"/>
                </a:solidFill>
                <a:effectLst/>
                <a:uLnTx/>
                <a:uFillTx/>
                <a:latin typeface="+mn-lt"/>
                <a:ea typeface="+mn-ea"/>
                <a:cs typeface="+mn-cs"/>
                <a:sym typeface="Symbol" panose="05050102010706020507" pitchFamily="18" charset="2"/>
              </a:rPr>
              <a:t>短语</a:t>
            </a:r>
            <a:r>
              <a:rPr kumimoji="1" lang="zh-CN" altLang="en-US" sz="2800" b="0" i="0" u="none" strike="noStrike" kern="0" cap="none" spc="0" normalizeH="0" baseline="0" noProof="0" dirty="0">
                <a:ln>
                  <a:noFill/>
                </a:ln>
                <a:solidFill>
                  <a:schemeClr val="tx2"/>
                </a:solidFill>
                <a:effectLst/>
                <a:uLnTx/>
                <a:uFillTx/>
                <a:latin typeface="+mn-lt"/>
                <a:ea typeface="+mn-ea"/>
                <a:cs typeface="+mn-cs"/>
                <a:sym typeface="Symbol" panose="05050102010706020507" pitchFamily="18" charset="2"/>
              </a:rPr>
              <a:t>；</a:t>
            </a:r>
            <a:endParaRPr kumimoji="1" lang="zh-CN" altLang="en-US" sz="2800" b="0" i="0" u="none" strike="noStrike" kern="0" cap="none" spc="0" normalizeH="0" baseline="0" noProof="0" dirty="0">
              <a:ln>
                <a:noFill/>
              </a:ln>
              <a:solidFill>
                <a:schemeClr val="tx2"/>
              </a:solidFill>
              <a:effectLst/>
              <a:uLnTx/>
              <a:uFillTx/>
              <a:latin typeface="+mn-lt"/>
              <a:ea typeface="MingLiU" pitchFamily="49" charset="-120"/>
              <a:cs typeface="+mn-cs"/>
              <a:sym typeface="Symbol" panose="05050102010706020507" pitchFamily="18" charset="2"/>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1" lang="zh-CN" altLang="en-US" sz="2800" b="0" i="0" u="none" strike="noStrike" kern="0" cap="none" spc="0" normalizeH="0" baseline="0" noProof="0" dirty="0">
              <a:ln>
                <a:noFill/>
              </a:ln>
              <a:solidFill>
                <a:schemeClr val="tx2"/>
              </a:solidFill>
              <a:effectLst/>
              <a:uLnTx/>
              <a:uFillTx/>
              <a:latin typeface="+mn-lt"/>
              <a:ea typeface="MingLiU" pitchFamily="49" charset="-120"/>
              <a:cs typeface="+mn-cs"/>
              <a:sym typeface="Symbol" panose="05050102010706020507" pitchFamily="18" charset="2"/>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2800" b="0" i="0" u="none" strike="noStrike" kern="0" cap="none" spc="0" normalizeH="0" baseline="0" noProof="0" dirty="0">
                <a:ln>
                  <a:noFill/>
                </a:ln>
                <a:solidFill>
                  <a:schemeClr val="tx2"/>
                </a:solidFill>
                <a:effectLst/>
                <a:uLnTx/>
                <a:uFillTx/>
                <a:latin typeface="+mn-lt"/>
                <a:ea typeface="MingLiU" pitchFamily="49" charset="-120"/>
                <a:cs typeface="+mn-cs"/>
                <a:sym typeface="Symbol" panose="05050102010706020507" pitchFamily="18" charset="2"/>
              </a:rPr>
              <a:t>    </a:t>
            </a:r>
            <a:r>
              <a:rPr kumimoji="1" lang="zh-CN" altLang="en-US" sz="2800" b="0" i="0" u="none" strike="noStrike" kern="0" cap="none" spc="0" normalizeH="0" baseline="0" noProof="0" dirty="0">
                <a:ln>
                  <a:noFill/>
                </a:ln>
                <a:solidFill>
                  <a:schemeClr val="tx2"/>
                </a:solidFill>
                <a:effectLst/>
                <a:uLnTx/>
                <a:uFillTx/>
                <a:latin typeface="+mn-lt"/>
                <a:ea typeface="+mn-ea"/>
                <a:cs typeface="+mn-cs"/>
                <a:sym typeface="Symbol" panose="05050102010706020507" pitchFamily="18" charset="2"/>
              </a:rPr>
              <a:t>特别是</a:t>
            </a:r>
            <a:r>
              <a:rPr kumimoji="1" lang="zh-CN" altLang="en-US" sz="2800" b="0" i="0" u="none" strike="noStrike" kern="0" cap="none" spc="0" normalizeH="0" baseline="0" noProof="0" dirty="0">
                <a:ln>
                  <a:noFill/>
                </a:ln>
                <a:solidFill>
                  <a:schemeClr val="tx2"/>
                </a:solidFill>
                <a:effectLst/>
                <a:uLnTx/>
                <a:uFillTx/>
                <a:latin typeface="+mn-lt"/>
                <a:ea typeface="+mn-ea"/>
                <a:cs typeface="+mn-cs"/>
              </a:rPr>
              <a:t>如果有  </a:t>
            </a:r>
            <a:r>
              <a:rPr kumimoji="1" lang="en-US" altLang="zh-CN" sz="2800" b="0" i="0" u="none" strike="noStrike" kern="0" cap="none" spc="0" normalizeH="0" baseline="0" noProof="0" dirty="0">
                <a:ln>
                  <a:noFill/>
                </a:ln>
                <a:solidFill>
                  <a:schemeClr val="accent2"/>
                </a:solidFill>
                <a:effectLst/>
                <a:uLnTx/>
                <a:uFillTx/>
                <a:latin typeface="+mn-lt"/>
                <a:ea typeface="+mn-ea"/>
                <a:cs typeface="+mn-cs"/>
              </a:rPr>
              <a:t>A</a:t>
            </a:r>
            <a:r>
              <a:rPr kumimoji="1" lang="en-US" altLang="zh-CN" sz="2800" b="0" i="0" u="none" strike="noStrike" kern="0" cap="none" spc="0" normalizeH="0" baseline="0" noProof="0" dirty="0">
                <a:ln>
                  <a:noFill/>
                </a:ln>
                <a:solidFill>
                  <a:schemeClr val="accent2"/>
                </a:solidFill>
                <a:effectLst/>
                <a:uLnTx/>
                <a:uFillTx/>
                <a:latin typeface="+mn-lt"/>
                <a:ea typeface="MingLiU" pitchFamily="49" charset="-120"/>
                <a:cs typeface="+mn-cs"/>
                <a:sym typeface="Symbol" panose="05050102010706020507" pitchFamily="18" charset="2"/>
              </a:rPr>
              <a:t></a:t>
            </a:r>
            <a:r>
              <a:rPr kumimoji="1" lang="en-US" altLang="zh-CN" sz="2800" b="0" i="0" u="none" strike="noStrike" kern="0" cap="none" spc="0" normalizeH="0" baseline="30000" noProof="0" dirty="0">
                <a:ln>
                  <a:noFill/>
                </a:ln>
                <a:solidFill>
                  <a:schemeClr val="accent2"/>
                </a:solidFill>
                <a:effectLst/>
                <a:uLnTx/>
                <a:uFillTx/>
                <a:latin typeface="+mn-lt"/>
                <a:ea typeface="+mn-ea"/>
                <a:cs typeface="+mn-cs"/>
                <a:sym typeface="Symbol" panose="05050102010706020507" pitchFamily="18" charset="2"/>
              </a:rPr>
              <a:t> </a:t>
            </a:r>
            <a:r>
              <a:rPr kumimoji="1" lang="en-US" altLang="zh-CN" sz="2800" b="0" i="0" u="none" strike="noStrike" kern="0" cap="none" spc="0" normalizeH="0" baseline="0" noProof="0" dirty="0">
                <a:ln>
                  <a:noFill/>
                </a:ln>
                <a:solidFill>
                  <a:schemeClr val="accent2"/>
                </a:solidFill>
                <a:effectLst/>
                <a:uLnTx/>
                <a:uFillTx/>
                <a:latin typeface="+mn-lt"/>
                <a:ea typeface="MingLiU" pitchFamily="49" charset="-120"/>
                <a:cs typeface="+mn-cs"/>
                <a:sym typeface="Symbol" panose="05050102010706020507" pitchFamily="18" charset="2"/>
              </a:rPr>
              <a:t></a:t>
            </a:r>
            <a:r>
              <a:rPr kumimoji="1" lang="en-US" altLang="zh-CN" sz="2800" b="0" i="0" u="none" strike="noStrike" kern="0" cap="none" spc="0" normalizeH="0" baseline="0" noProof="0" dirty="0">
                <a:ln>
                  <a:noFill/>
                </a:ln>
                <a:solidFill>
                  <a:schemeClr val="tx2"/>
                </a:solidFill>
                <a:effectLst/>
                <a:uLnTx/>
                <a:uFillTx/>
                <a:latin typeface="+mn-lt"/>
                <a:ea typeface="MingLiU" pitchFamily="49" charset="-120"/>
                <a:cs typeface="+mn-cs"/>
                <a:sym typeface="Symbol" panose="05050102010706020507" pitchFamily="18" charset="2"/>
              </a:rPr>
              <a:t> </a:t>
            </a:r>
            <a:r>
              <a:rPr kumimoji="1" lang="zh-CN" altLang="en-US" sz="2800" b="0" i="0" u="none" strike="noStrike" kern="0" cap="none" spc="0" normalizeH="0" baseline="0" noProof="0" dirty="0">
                <a:ln>
                  <a:noFill/>
                </a:ln>
                <a:solidFill>
                  <a:schemeClr val="tx2"/>
                </a:solidFill>
                <a:effectLst/>
                <a:uLnTx/>
                <a:uFillTx/>
                <a:latin typeface="+mn-lt"/>
                <a:ea typeface="+mn-ea"/>
                <a:cs typeface="+mn-cs"/>
                <a:sym typeface="Symbol" panose="05050102010706020507" pitchFamily="18" charset="2"/>
              </a:rPr>
              <a:t>则称</a:t>
            </a:r>
            <a:r>
              <a:rPr kumimoji="1" lang="zh-CN" altLang="en-US" sz="2800" b="0" i="0" u="none" strike="noStrike" kern="0" cap="none" spc="0" normalizeH="0" baseline="0" noProof="0" dirty="0">
                <a:ln>
                  <a:noFill/>
                </a:ln>
                <a:solidFill>
                  <a:schemeClr val="accent2"/>
                </a:solidFill>
                <a:effectLst/>
                <a:uLnTx/>
                <a:uFillTx/>
                <a:latin typeface="+mn-lt"/>
                <a:ea typeface="MingLiU" pitchFamily="49" charset="-120"/>
                <a:cs typeface="+mn-cs"/>
                <a:sym typeface="Symbol" panose="05050102010706020507" pitchFamily="18" charset="2"/>
              </a:rPr>
              <a:t></a:t>
            </a:r>
            <a:r>
              <a:rPr kumimoji="1" lang="zh-CN" altLang="en-US" sz="2800" b="0" i="0" u="none" strike="noStrike" kern="0" cap="none" spc="0" normalizeH="0" baseline="0" noProof="0" dirty="0">
                <a:ln>
                  <a:noFill/>
                </a:ln>
                <a:solidFill>
                  <a:srgbClr val="FF0000"/>
                </a:solidFill>
                <a:effectLst/>
                <a:uLnTx/>
                <a:uFillTx/>
                <a:latin typeface="+mn-lt"/>
                <a:ea typeface="MingLiU" pitchFamily="49" charset="-120"/>
                <a:cs typeface="+mn-cs"/>
                <a:sym typeface="Symbol" panose="05050102010706020507" pitchFamily="18" charset="2"/>
              </a:rPr>
              <a:t> </a:t>
            </a:r>
            <a:r>
              <a:rPr kumimoji="1" lang="zh-CN" altLang="en-US" sz="2800" b="0" i="0" u="none" strike="noStrike" kern="0" cap="none" spc="0" normalizeH="0" baseline="0" noProof="0" dirty="0">
                <a:ln>
                  <a:noFill/>
                </a:ln>
                <a:solidFill>
                  <a:schemeClr val="tx2"/>
                </a:solidFill>
                <a:effectLst/>
                <a:uLnTx/>
                <a:uFillTx/>
                <a:latin typeface="+mn-lt"/>
                <a:ea typeface="+mn-ea"/>
                <a:cs typeface="+mn-cs"/>
                <a:sym typeface="Symbol" panose="05050102010706020507" pitchFamily="18" charset="2"/>
              </a:rPr>
              <a:t>是句型</a:t>
            </a:r>
            <a:r>
              <a:rPr kumimoji="1" lang="zh-CN" altLang="en-US" sz="2800" b="0" i="0" u="none" strike="noStrike" kern="0" cap="none" spc="0" normalizeH="0" baseline="0" noProof="0" dirty="0">
                <a:ln>
                  <a:noFill/>
                </a:ln>
                <a:solidFill>
                  <a:schemeClr val="accent2"/>
                </a:solidFill>
                <a:effectLst/>
                <a:uLnTx/>
                <a:uFillTx/>
                <a:latin typeface="+mn-lt"/>
                <a:ea typeface="MingLiU" pitchFamily="49" charset="-120"/>
                <a:cs typeface="+mn-cs"/>
                <a:sym typeface="Symbol" panose="05050102010706020507" pitchFamily="18" charset="2"/>
              </a:rPr>
              <a:t></a:t>
            </a:r>
            <a:r>
              <a:rPr kumimoji="1" lang="zh-CN" altLang="en-US" sz="2800" b="0" i="0" u="none" strike="noStrike" kern="0" cap="none" spc="0" normalizeH="0" baseline="0" noProof="0" dirty="0">
                <a:ln>
                  <a:noFill/>
                </a:ln>
                <a:solidFill>
                  <a:schemeClr val="accent2"/>
                </a:solidFill>
                <a:effectLst/>
                <a:uLnTx/>
                <a:uFillTx/>
                <a:latin typeface="+mn-lt"/>
                <a:ea typeface="MingLiU" pitchFamily="49" charset="-120"/>
                <a:cs typeface="+mn-cs"/>
              </a:rPr>
              <a:t> </a:t>
            </a:r>
            <a:r>
              <a:rPr kumimoji="1" lang="zh-CN" altLang="en-US" sz="2800" b="0" i="0" u="none" strike="noStrike" kern="0" cap="none" spc="0" normalizeH="0" baseline="0" noProof="0" dirty="0">
                <a:ln>
                  <a:noFill/>
                </a:ln>
                <a:solidFill>
                  <a:schemeClr val="accent2"/>
                </a:solidFill>
                <a:effectLst/>
                <a:uLnTx/>
                <a:uFillTx/>
                <a:latin typeface="+mn-lt"/>
                <a:ea typeface="MingLiU" pitchFamily="49" charset="-120"/>
                <a:cs typeface="+mn-cs"/>
                <a:sym typeface="Symbol" panose="05050102010706020507" pitchFamily="18" charset="2"/>
              </a:rPr>
              <a:t></a:t>
            </a:r>
            <a:r>
              <a:rPr kumimoji="1" lang="en-US" altLang="zh-CN" sz="2800" b="0" i="0" u="none" strike="noStrike" kern="0" cap="none" spc="0" normalizeH="0" baseline="0" noProof="0" dirty="0">
                <a:ln>
                  <a:noFill/>
                </a:ln>
                <a:solidFill>
                  <a:schemeClr val="accent2"/>
                </a:solidFill>
                <a:effectLst/>
                <a:uLnTx/>
                <a:uFillTx/>
                <a:latin typeface="+mn-lt"/>
                <a:ea typeface="+mn-ea"/>
                <a:cs typeface="+mn-cs"/>
              </a:rPr>
              <a:t>δ</a:t>
            </a:r>
            <a:r>
              <a:rPr kumimoji="1" lang="zh-CN" altLang="en-US" sz="2800" b="0" i="0" u="none" strike="noStrike" kern="0" cap="none" spc="0" normalizeH="0" baseline="0" noProof="0" dirty="0">
                <a:ln>
                  <a:noFill/>
                </a:ln>
                <a:solidFill>
                  <a:schemeClr val="tx2"/>
                </a:solidFill>
                <a:effectLst/>
                <a:uLnTx/>
                <a:uFillTx/>
                <a:latin typeface="+mn-lt"/>
                <a:ea typeface="+mn-ea"/>
                <a:cs typeface="+mn-cs"/>
              </a:rPr>
              <a:t>相对于</a:t>
            </a:r>
            <a:r>
              <a:rPr kumimoji="1" lang="en-US" altLang="zh-CN" sz="2800" b="0" i="0" u="none" strike="noStrike" kern="0" cap="none" spc="0" normalizeH="0" baseline="0" noProof="0" dirty="0">
                <a:ln>
                  <a:noFill/>
                </a:ln>
                <a:solidFill>
                  <a:schemeClr val="accent2"/>
                </a:solidFill>
                <a:effectLst/>
                <a:uLnTx/>
                <a:uFillTx/>
                <a:latin typeface="+mn-lt"/>
                <a:ea typeface="+mn-ea"/>
                <a:cs typeface="+mn-cs"/>
              </a:rPr>
              <a:t>A</a:t>
            </a:r>
            <a:r>
              <a:rPr kumimoji="1" lang="en-US" altLang="zh-CN" sz="2800" b="0" i="0" u="none" strike="noStrike" kern="0" cap="none" spc="0" normalizeH="0" baseline="0" noProof="0" dirty="0">
                <a:ln>
                  <a:noFill/>
                </a:ln>
                <a:solidFill>
                  <a:schemeClr val="accent2"/>
                </a:solidFill>
                <a:effectLst/>
                <a:uLnTx/>
                <a:uFillTx/>
                <a:latin typeface="宋体" panose="02010600030101010101" pitchFamily="2" charset="-122"/>
                <a:ea typeface="+mn-ea"/>
                <a:cs typeface="+mn-cs"/>
              </a:rPr>
              <a:t>→</a:t>
            </a:r>
            <a:r>
              <a:rPr kumimoji="1" lang="en-US" altLang="zh-CN" sz="2800" b="0" i="0" u="none" strike="noStrike" kern="0" cap="none" spc="0" normalizeH="0" baseline="0" noProof="0" dirty="0">
                <a:ln>
                  <a:noFill/>
                </a:ln>
                <a:solidFill>
                  <a:schemeClr val="accent2"/>
                </a:solidFill>
                <a:effectLst/>
                <a:uLnTx/>
                <a:uFillTx/>
                <a:latin typeface="+mn-lt"/>
                <a:ea typeface="MingLiU" pitchFamily="49" charset="-120"/>
                <a:cs typeface="+mn-cs"/>
                <a:sym typeface="Symbol" panose="05050102010706020507" pitchFamily="18" charset="2"/>
              </a:rPr>
              <a:t></a:t>
            </a:r>
            <a:r>
              <a:rPr kumimoji="1" lang="zh-CN" altLang="en-US" sz="2800" b="0" i="0" u="none" strike="noStrike" kern="0" cap="none" spc="0" normalizeH="0" baseline="0" noProof="0" dirty="0">
                <a:ln>
                  <a:noFill/>
                </a:ln>
                <a:solidFill>
                  <a:schemeClr val="tx2"/>
                </a:solidFill>
                <a:effectLst/>
                <a:uLnTx/>
                <a:uFillTx/>
                <a:latin typeface="+mn-lt"/>
                <a:ea typeface="+mn-ea"/>
                <a:cs typeface="+mn-cs"/>
                <a:sym typeface="Symbol" panose="05050102010706020507" pitchFamily="18" charset="2"/>
              </a:rPr>
              <a:t>的</a:t>
            </a:r>
            <a:r>
              <a:rPr kumimoji="1" lang="zh-CN" altLang="en-US" sz="2800" b="1" i="1" u="none" strike="noStrike" kern="0" cap="none" spc="0" normalizeH="0" baseline="0" noProof="0" dirty="0">
                <a:ln>
                  <a:noFill/>
                </a:ln>
                <a:solidFill>
                  <a:srgbClr val="FF0000"/>
                </a:solidFill>
                <a:effectLst/>
                <a:uLnTx/>
                <a:uFillTx/>
                <a:latin typeface="+mn-lt"/>
                <a:ea typeface="+mn-ea"/>
                <a:cs typeface="+mn-cs"/>
                <a:sym typeface="Symbol" panose="05050102010706020507" pitchFamily="18" charset="2"/>
              </a:rPr>
              <a:t>直接短语</a:t>
            </a:r>
            <a:r>
              <a:rPr kumimoji="1" lang="zh-CN" altLang="en-US" sz="2800" b="0" i="0" u="none" strike="noStrike" kern="0" cap="none" spc="0" normalizeH="0" baseline="0" noProof="0" dirty="0">
                <a:ln>
                  <a:noFill/>
                </a:ln>
                <a:solidFill>
                  <a:schemeClr val="tx2"/>
                </a:solidFill>
                <a:effectLst/>
                <a:uLnTx/>
                <a:uFillTx/>
                <a:latin typeface="+mn-lt"/>
                <a:ea typeface="+mn-ea"/>
                <a:cs typeface="+mn-cs"/>
                <a:sym typeface="Symbol" panose="05050102010706020507" pitchFamily="18" charset="2"/>
              </a:rPr>
              <a:t>；</a:t>
            </a:r>
            <a:endParaRPr kumimoji="1" lang="zh-CN" altLang="en-US" sz="2800" b="0" i="0" u="none" strike="noStrike" kern="0" cap="none" spc="0" normalizeH="0" baseline="0" noProof="0" dirty="0">
              <a:ln>
                <a:noFill/>
              </a:ln>
              <a:solidFill>
                <a:schemeClr val="tx2"/>
              </a:solidFill>
              <a:effectLst/>
              <a:uLnTx/>
              <a:uFillTx/>
              <a:latin typeface="+mn-lt"/>
              <a:ea typeface="+mn-ea"/>
              <a:cs typeface="+mn-cs"/>
              <a:sym typeface="Symbol" panose="05050102010706020507" pitchFamily="18" charset="2"/>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1" lang="zh-CN" altLang="en-US" sz="2800" b="0" i="0" u="none" strike="noStrike" kern="0" cap="none" spc="0" normalizeH="0" baseline="0" noProof="0" dirty="0">
              <a:ln>
                <a:noFill/>
              </a:ln>
              <a:solidFill>
                <a:schemeClr val="tx2"/>
              </a:solidFill>
              <a:effectLst/>
              <a:uLnTx/>
              <a:uFillTx/>
              <a:latin typeface="+mn-lt"/>
              <a:ea typeface="+mn-ea"/>
              <a:cs typeface="+mn-cs"/>
              <a:sym typeface="Symbol" panose="05050102010706020507" pitchFamily="18" charset="2"/>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2800" b="0" i="0" u="none" strike="noStrike" kern="0" cap="none" spc="0" normalizeH="0" baseline="0" noProof="0" dirty="0">
                <a:ln>
                  <a:noFill/>
                </a:ln>
                <a:solidFill>
                  <a:schemeClr val="tx2"/>
                </a:solidFill>
                <a:effectLst/>
                <a:uLnTx/>
                <a:uFillTx/>
                <a:latin typeface="+mn-lt"/>
                <a:ea typeface="+mn-ea"/>
                <a:cs typeface="+mn-cs"/>
                <a:sym typeface="Symbol" panose="05050102010706020507" pitchFamily="18" charset="2"/>
              </a:rPr>
              <a:t>    一个句型的最左直接短语称为</a:t>
            </a:r>
            <a:r>
              <a:rPr kumimoji="1" lang="zh-CN" altLang="en-US" sz="2800" b="0" i="0" u="sng" strike="noStrike" kern="0" cap="none" spc="0" normalizeH="0" baseline="0" noProof="0" dirty="0">
                <a:ln>
                  <a:noFill/>
                </a:ln>
                <a:solidFill>
                  <a:schemeClr val="tx2"/>
                </a:solidFill>
                <a:effectLst>
                  <a:outerShdw blurRad="38100" dist="38100" dir="2700000" algn="tl">
                    <a:srgbClr val="000000">
                      <a:alpha val="43137"/>
                    </a:srgbClr>
                  </a:outerShdw>
                </a:effectLst>
                <a:uLnTx/>
                <a:uFillTx/>
                <a:latin typeface="+mn-lt"/>
                <a:ea typeface="+mn-ea"/>
                <a:cs typeface="+mn-cs"/>
                <a:sym typeface="Symbol" panose="05050102010706020507" pitchFamily="18" charset="2"/>
              </a:rPr>
              <a:t>该句型</a:t>
            </a:r>
            <a:r>
              <a:rPr kumimoji="1" lang="zh-CN" altLang="en-US" sz="2800" b="0" i="0" u="none" strike="noStrike" kern="0" cap="none" spc="0" normalizeH="0" baseline="0" noProof="0" dirty="0">
                <a:ln>
                  <a:noFill/>
                </a:ln>
                <a:solidFill>
                  <a:schemeClr val="tx2"/>
                </a:solidFill>
                <a:effectLst/>
                <a:uLnTx/>
                <a:uFillTx/>
                <a:latin typeface="+mn-lt"/>
                <a:ea typeface="+mn-ea"/>
                <a:cs typeface="+mn-cs"/>
                <a:sym typeface="Symbol" panose="05050102010706020507" pitchFamily="18" charset="2"/>
              </a:rPr>
              <a:t>的</a:t>
            </a:r>
            <a:r>
              <a:rPr kumimoji="1" lang="zh-CN" altLang="en-US" sz="2800" b="1" i="1" u="none" strike="noStrike" kern="0" cap="none" spc="0" normalizeH="0" baseline="0" noProof="0" dirty="0">
                <a:ln>
                  <a:noFill/>
                </a:ln>
                <a:solidFill>
                  <a:srgbClr val="FF0000"/>
                </a:solidFill>
                <a:effectLst/>
                <a:uLnTx/>
                <a:uFillTx/>
                <a:latin typeface="+mn-lt"/>
                <a:ea typeface="+mn-ea"/>
                <a:cs typeface="+mn-cs"/>
                <a:sym typeface="Symbol" panose="05050102010706020507" pitchFamily="18" charset="2"/>
              </a:rPr>
              <a:t>句柄</a:t>
            </a:r>
            <a:r>
              <a:rPr kumimoji="1" lang="zh-CN" altLang="en-US" sz="2800" b="1" i="1" u="none" strike="noStrike" kern="0" cap="none" spc="0" normalizeH="0" baseline="0" noProof="0" dirty="0">
                <a:ln>
                  <a:noFill/>
                </a:ln>
                <a:solidFill>
                  <a:schemeClr val="tx2"/>
                </a:solidFill>
                <a:effectLst/>
                <a:uLnTx/>
                <a:uFillTx/>
                <a:latin typeface="+mn-lt"/>
                <a:ea typeface="+mn-ea"/>
                <a:cs typeface="+mn-cs"/>
                <a:sym typeface="Symbol" panose="05050102010706020507" pitchFamily="18" charset="2"/>
              </a:rPr>
              <a:t>。</a:t>
            </a:r>
            <a:endParaRPr kumimoji="1" lang="zh-CN" altLang="en-US" sz="2800" b="1" i="1" u="none" strike="noStrike" kern="0" cap="none" spc="0" normalizeH="0" baseline="0" noProof="0" dirty="0">
              <a:ln>
                <a:noFill/>
              </a:ln>
              <a:solidFill>
                <a:schemeClr val="tx2"/>
              </a:solidFill>
              <a:effectLst/>
              <a:uLnTx/>
              <a:uFillTx/>
              <a:latin typeface="+mn-lt"/>
              <a:ea typeface="+mn-ea"/>
              <a:cs typeface="+mn-cs"/>
              <a:sym typeface="Symbol" panose="05050102010706020507" pitchFamily="18" charset="2"/>
            </a:endParaRPr>
          </a:p>
        </p:txBody>
      </p:sp>
      <p:sp>
        <p:nvSpPr>
          <p:cNvPr id="2" name="矩形 1"/>
          <p:cNvSpPr/>
          <p:nvPr/>
        </p:nvSpPr>
        <p:spPr>
          <a:xfrm>
            <a:off x="5724525" y="5229225"/>
            <a:ext cx="2646363" cy="461963"/>
          </a:xfrm>
          <a:prstGeom prst="rect">
            <a:avLst/>
          </a:prstGeom>
          <a:noFill/>
          <a:ln w="9525">
            <a:noFill/>
          </a:ln>
        </p:spPr>
        <p:txBody>
          <a:bodyPr wrap="none" anchor="t" anchorCtr="0">
            <a:spAutoFit/>
          </a:bodyPr>
          <a:p>
            <a:pPr>
              <a:spcBef>
                <a:spcPct val="30000"/>
              </a:spcBef>
            </a:pPr>
            <a:r>
              <a:rPr lang="zh-CN" altLang="en-US" dirty="0">
                <a:solidFill>
                  <a:srgbClr val="FF0000"/>
                </a:solidFill>
                <a:latin typeface="Times New Roman" panose="02020603050405020304" pitchFamily="18" charset="0"/>
                <a:ea typeface="宋体" panose="02010600030101010101" pitchFamily="2" charset="-122"/>
              </a:rPr>
              <a:t>短语是针对句型的</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3" name="矩形 2"/>
          <p:cNvSpPr/>
          <p:nvPr/>
        </p:nvSpPr>
        <p:spPr>
          <a:xfrm>
            <a:off x="6516688" y="2852738"/>
            <a:ext cx="2030412" cy="461962"/>
          </a:xfrm>
          <a:prstGeom prst="rect">
            <a:avLst/>
          </a:prstGeom>
          <a:noFill/>
          <a:ln w="9525">
            <a:noFill/>
          </a:ln>
        </p:spPr>
        <p:txBody>
          <a:bodyPr wrap="none" anchor="t" anchorCtr="0">
            <a:spAutoFit/>
          </a:bodyPr>
          <a:p>
            <a:pPr>
              <a:spcBef>
                <a:spcPct val="50000"/>
              </a:spcBef>
            </a:pPr>
            <a:r>
              <a:rPr lang="zh-CN" altLang="en-US" dirty="0">
                <a:solidFill>
                  <a:srgbClr val="FF0000"/>
                </a:solidFill>
                <a:latin typeface="Times New Roman" panose="02020603050405020304" pitchFamily="18" charset="0"/>
                <a:ea typeface="宋体" panose="02010600030101010101" pitchFamily="2" charset="-122"/>
              </a:rPr>
              <a:t>注意两个条件</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5" name="标题 1"/>
          <p:cNvSpPr>
            <a:spLocks noGrp="1"/>
          </p:cNvSpPr>
          <p:nvPr>
            <p:ph type="title"/>
          </p:nvPr>
        </p:nvSpPr>
        <p:spPr/>
        <p:txBody>
          <a:bodyPr vert="horz" wrap="square" lIns="91440" tIns="45720" rIns="91440" bIns="45720" anchor="ctr" anchorCtr="0"/>
          <a:p>
            <a:r>
              <a:rPr lang="zh-CN" altLang="en-US" dirty="0"/>
              <a:t>程序实现</a:t>
            </a:r>
            <a:endParaRPr lang="zh-CN" altLang="en-US" dirty="0"/>
          </a:p>
        </p:txBody>
      </p:sp>
      <p:sp>
        <p:nvSpPr>
          <p:cNvPr id="221186" name="内容占位符 2"/>
          <p:cNvSpPr>
            <a:spLocks noGrp="1"/>
          </p:cNvSpPr>
          <p:nvPr>
            <p:ph idx="1"/>
          </p:nvPr>
        </p:nvSpPr>
        <p:spPr>
          <a:xfrm>
            <a:off x="685800" y="1981200"/>
            <a:ext cx="4462463" cy="4114800"/>
          </a:xfrm>
        </p:spPr>
        <p:txBody>
          <a:bodyPr vert="horz" wrap="square" lIns="91440" tIns="45720" rIns="91440" bIns="45720" anchor="t" anchorCtr="0"/>
          <a:p>
            <a:r>
              <a:rPr lang="zh-CN" altLang="en-US" dirty="0"/>
              <a:t>文法</a:t>
            </a:r>
            <a:r>
              <a:rPr lang="en-US" altLang="zh-CN" dirty="0"/>
              <a:t>-&gt;</a:t>
            </a:r>
            <a:r>
              <a:rPr lang="zh-CN" altLang="en-US" dirty="0">
                <a:solidFill>
                  <a:srgbClr val="FF0000"/>
                </a:solidFill>
              </a:rPr>
              <a:t>项目</a:t>
            </a:r>
            <a:r>
              <a:rPr lang="en-US" altLang="zh-CN" dirty="0">
                <a:solidFill>
                  <a:srgbClr val="FF0000"/>
                </a:solidFill>
              </a:rPr>
              <a:t>-&gt;NFA-</a:t>
            </a:r>
            <a:r>
              <a:rPr lang="en-US" altLang="zh-CN" dirty="0"/>
              <a:t>&gt; DFA</a:t>
            </a:r>
            <a:endParaRPr lang="en-US" altLang="zh-CN" dirty="0"/>
          </a:p>
          <a:p>
            <a:r>
              <a:rPr lang="zh-CN" altLang="en-US" dirty="0"/>
              <a:t>项目集规范族</a:t>
            </a:r>
            <a:r>
              <a:rPr lang="en-US" altLang="zh-CN" dirty="0"/>
              <a:t>(</a:t>
            </a:r>
            <a:r>
              <a:rPr lang="zh-CN" altLang="en-US" dirty="0">
                <a:solidFill>
                  <a:srgbClr val="FF0000"/>
                </a:solidFill>
              </a:rPr>
              <a:t>闭包</a:t>
            </a:r>
            <a:r>
              <a:rPr lang="en-US" altLang="zh-CN" dirty="0">
                <a:solidFill>
                  <a:srgbClr val="FF0000"/>
                </a:solidFill>
              </a:rPr>
              <a:t>+GOTO</a:t>
            </a:r>
            <a:r>
              <a:rPr lang="zh-CN" altLang="en-US" dirty="0"/>
              <a:t>）</a:t>
            </a:r>
            <a:r>
              <a:rPr lang="en-US" altLang="zh-CN" dirty="0"/>
              <a:t>-&gt;DFA</a:t>
            </a:r>
            <a:endParaRPr lang="en-US" altLang="zh-CN" dirty="0"/>
          </a:p>
          <a:p>
            <a:endParaRPr lang="en-US" altLang="zh-CN" dirty="0"/>
          </a:p>
          <a:p>
            <a:r>
              <a:rPr lang="zh-CN" altLang="en-US" dirty="0"/>
              <a:t>给定一个输入串，依据分析表，给出分析过程</a:t>
            </a:r>
            <a:endParaRPr lang="zh-CN" altLang="en-US" dirty="0"/>
          </a:p>
        </p:txBody>
      </p:sp>
      <p:sp>
        <p:nvSpPr>
          <p:cNvPr id="221187" name="右大括号 3"/>
          <p:cNvSpPr/>
          <p:nvPr/>
        </p:nvSpPr>
        <p:spPr>
          <a:xfrm>
            <a:off x="5421313" y="2038350"/>
            <a:ext cx="792162" cy="2017713"/>
          </a:xfrm>
          <a:prstGeom prst="rightBrace">
            <a:avLst>
              <a:gd name="adj1" fmla="val 8242"/>
              <a:gd name="adj2" fmla="val 50000"/>
            </a:avLst>
          </a:prstGeom>
          <a:no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221188" name="矩形 4"/>
          <p:cNvSpPr/>
          <p:nvPr/>
        </p:nvSpPr>
        <p:spPr>
          <a:xfrm>
            <a:off x="6526213" y="2838450"/>
            <a:ext cx="1860550" cy="461963"/>
          </a:xfrm>
          <a:prstGeom prst="rect">
            <a:avLst/>
          </a:prstGeom>
          <a:noFill/>
          <a:ln w="9525">
            <a:noFill/>
          </a:ln>
        </p:spPr>
        <p:txBody>
          <a:bodyPr wrap="none" anchor="t" anchorCtr="0">
            <a:spAutoFit/>
          </a:bodyPr>
          <a:p>
            <a:r>
              <a:rPr lang="en-US" altLang="zh-CN" dirty="0">
                <a:latin typeface="Times New Roman" panose="02020603050405020304" pitchFamily="18" charset="0"/>
                <a:ea typeface="宋体" panose="02010600030101010101" pitchFamily="2" charset="-122"/>
              </a:rPr>
              <a:t>LR(0)</a:t>
            </a:r>
            <a:r>
              <a:rPr lang="zh-CN" altLang="en-US" dirty="0">
                <a:latin typeface="Times New Roman" panose="02020603050405020304" pitchFamily="18" charset="0"/>
                <a:ea typeface="宋体" panose="02010600030101010101" pitchFamily="2" charset="-122"/>
              </a:rPr>
              <a:t>分析表</a:t>
            </a:r>
            <a:endParaRPr lang="zh-CN" altLang="en-US" dirty="0">
              <a:latin typeface="Times New Roman" panose="02020603050405020304" pitchFamily="18" charset="0"/>
              <a:ea typeface="宋体" panose="02010600030101010101" pitchFamily="2" charset="-122"/>
            </a:endParaRPr>
          </a:p>
        </p:txBody>
      </p:sp>
      <p:sp>
        <p:nvSpPr>
          <p:cNvPr id="2" name="矩形 1"/>
          <p:cNvSpPr/>
          <p:nvPr/>
        </p:nvSpPr>
        <p:spPr>
          <a:xfrm>
            <a:off x="2843213" y="2376488"/>
            <a:ext cx="954087" cy="461962"/>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算法</a:t>
            </a:r>
            <a:r>
              <a:rPr lang="en-US" altLang="zh-CN" dirty="0">
                <a:solidFill>
                  <a:srgbClr val="FF0000"/>
                </a:solidFill>
                <a:latin typeface="Times New Roman" panose="02020603050405020304" pitchFamily="18" charset="0"/>
                <a:ea typeface="宋体" panose="02010600030101010101" pitchFamily="2" charset="-122"/>
              </a:rPr>
              <a:t>1</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3" name="矩形 2"/>
          <p:cNvSpPr/>
          <p:nvPr/>
        </p:nvSpPr>
        <p:spPr>
          <a:xfrm>
            <a:off x="1547813" y="4060825"/>
            <a:ext cx="954087" cy="461963"/>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算法</a:t>
            </a:r>
            <a:r>
              <a:rPr lang="en-US" altLang="zh-CN" dirty="0">
                <a:solidFill>
                  <a:srgbClr val="FF0000"/>
                </a:solidFill>
                <a:latin typeface="Times New Roman" panose="02020603050405020304" pitchFamily="18" charset="0"/>
                <a:ea typeface="宋体" panose="02010600030101010101" pitchFamily="2" charset="-122"/>
              </a:rPr>
              <a:t>2</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4" name="矩形 3"/>
          <p:cNvSpPr/>
          <p:nvPr/>
        </p:nvSpPr>
        <p:spPr>
          <a:xfrm>
            <a:off x="6978650" y="3429000"/>
            <a:ext cx="954088" cy="461963"/>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算法</a:t>
            </a:r>
            <a:r>
              <a:rPr lang="en-US" altLang="zh-CN" dirty="0">
                <a:solidFill>
                  <a:srgbClr val="FF0000"/>
                </a:solidFill>
                <a:latin typeface="Times New Roman" panose="02020603050405020304" pitchFamily="18" charset="0"/>
                <a:ea typeface="宋体" panose="02010600030101010101" pitchFamily="2" charset="-122"/>
              </a:rPr>
              <a:t>3</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5" name="矩形 4"/>
          <p:cNvSpPr/>
          <p:nvPr/>
        </p:nvSpPr>
        <p:spPr>
          <a:xfrm>
            <a:off x="2528888" y="5876925"/>
            <a:ext cx="954087" cy="461963"/>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算法</a:t>
            </a:r>
            <a:r>
              <a:rPr lang="en-US" altLang="zh-CN" dirty="0">
                <a:solidFill>
                  <a:srgbClr val="FF0000"/>
                </a:solidFill>
                <a:latin typeface="Times New Roman" panose="02020603050405020304" pitchFamily="18" charset="0"/>
                <a:ea typeface="宋体" panose="02010600030101010101" pitchFamily="2" charset="-122"/>
              </a:rPr>
              <a:t>4</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charRg st="0"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3233" name="图片 3"/>
          <p:cNvPicPr>
            <a:picLocks noChangeAspect="1"/>
          </p:cNvPicPr>
          <p:nvPr/>
        </p:nvPicPr>
        <p:blipFill>
          <a:blip r:embed="rId1"/>
          <a:stretch>
            <a:fillRect/>
          </a:stretch>
        </p:blipFill>
        <p:spPr>
          <a:xfrm>
            <a:off x="1276350" y="161925"/>
            <a:ext cx="6591300" cy="653415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7" name="图片 3"/>
          <p:cNvPicPr>
            <a:picLocks noChangeAspect="1"/>
          </p:cNvPicPr>
          <p:nvPr/>
        </p:nvPicPr>
        <p:blipFill>
          <a:blip r:embed="rId1"/>
          <a:stretch>
            <a:fillRect/>
          </a:stretch>
        </p:blipFill>
        <p:spPr>
          <a:xfrm>
            <a:off x="107950" y="44450"/>
            <a:ext cx="4152900" cy="4000500"/>
          </a:xfrm>
          <a:prstGeom prst="rect">
            <a:avLst/>
          </a:prstGeom>
          <a:noFill/>
          <a:ln w="9525">
            <a:noFill/>
          </a:ln>
        </p:spPr>
      </p:pic>
      <p:pic>
        <p:nvPicPr>
          <p:cNvPr id="29698" name="图片 4"/>
          <p:cNvPicPr>
            <a:picLocks noChangeAspect="1"/>
          </p:cNvPicPr>
          <p:nvPr/>
        </p:nvPicPr>
        <p:blipFill>
          <a:blip r:embed="rId2"/>
          <a:stretch>
            <a:fillRect/>
          </a:stretch>
        </p:blipFill>
        <p:spPr>
          <a:xfrm>
            <a:off x="4332288" y="3603625"/>
            <a:ext cx="4738687" cy="3138488"/>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Rectangle 2"/>
          <p:cNvSpPr>
            <a:spLocks noGrp="1"/>
          </p:cNvSpPr>
          <p:nvPr>
            <p:ph type="title"/>
          </p:nvPr>
        </p:nvSpPr>
        <p:spPr>
          <a:xfrm>
            <a:off x="685800" y="609600"/>
            <a:ext cx="7772400" cy="533400"/>
          </a:xfrm>
        </p:spPr>
        <p:txBody>
          <a:bodyPr vert="horz" wrap="square" lIns="91440" tIns="45720" rIns="91440" bIns="45720" anchor="ctr" anchorCtr="0"/>
          <a:p>
            <a:pPr eaLnBrk="1" hangingPunct="1"/>
            <a:r>
              <a:rPr lang="en-US" altLang="zh-CN" sz="3600" u="sng" dirty="0">
                <a:solidFill>
                  <a:srgbClr val="FF0000"/>
                </a:solidFill>
              </a:rPr>
              <a:t>5.1.2 </a:t>
            </a:r>
            <a:r>
              <a:rPr lang="zh-CN" altLang="en-US" sz="3600" u="sng" dirty="0">
                <a:solidFill>
                  <a:srgbClr val="FF0000"/>
                </a:solidFill>
              </a:rPr>
              <a:t>规范规约简述（</a:t>
            </a:r>
            <a:r>
              <a:rPr lang="en-US" altLang="zh-CN" sz="3600" u="sng" dirty="0">
                <a:solidFill>
                  <a:srgbClr val="FF0000"/>
                </a:solidFill>
              </a:rPr>
              <a:t>2</a:t>
            </a:r>
            <a:r>
              <a:rPr lang="zh-CN" altLang="en-US" sz="3600" u="sng" dirty="0">
                <a:solidFill>
                  <a:srgbClr val="FF0000"/>
                </a:solidFill>
              </a:rPr>
              <a:t>）举例</a:t>
            </a:r>
            <a:endParaRPr lang="zh-CN" altLang="en-US" sz="3600" u="sng" dirty="0">
              <a:solidFill>
                <a:srgbClr val="FF0000"/>
              </a:solidFill>
            </a:endParaRPr>
          </a:p>
        </p:txBody>
      </p:sp>
      <p:sp>
        <p:nvSpPr>
          <p:cNvPr id="30722" name="Rectangle 3"/>
          <p:cNvSpPr>
            <a:spLocks noGrp="1"/>
          </p:cNvSpPr>
          <p:nvPr>
            <p:ph idx="1"/>
          </p:nvPr>
        </p:nvSpPr>
        <p:spPr>
          <a:xfrm>
            <a:off x="304800" y="1447800"/>
            <a:ext cx="2362200" cy="4419600"/>
          </a:xfrm>
          <a:ln>
            <a:solidFill>
              <a:srgbClr val="3366FF"/>
            </a:solidFill>
            <a:miter/>
          </a:ln>
        </p:spPr>
        <p:txBody>
          <a:bodyPr vert="horz" wrap="square" lIns="91440" tIns="45720" rIns="91440" bIns="45720" anchor="t" anchorCtr="0"/>
          <a:p>
            <a:pPr eaLnBrk="1" hangingPunct="1">
              <a:buNone/>
            </a:pPr>
            <a:r>
              <a:rPr lang="zh-CN" altLang="en-US" sz="2800" dirty="0"/>
              <a:t>文法：</a:t>
            </a:r>
            <a:endParaRPr lang="zh-CN" altLang="en-US" sz="2800" dirty="0"/>
          </a:p>
          <a:p>
            <a:pPr eaLnBrk="1" hangingPunct="1">
              <a:buNone/>
            </a:pPr>
            <a:r>
              <a:rPr lang="zh-CN" altLang="en-US" sz="2800" dirty="0"/>
              <a:t>  </a:t>
            </a:r>
            <a:r>
              <a:rPr lang="en-US" altLang="zh-CN" sz="2800" dirty="0">
                <a:solidFill>
                  <a:schemeClr val="accent2"/>
                </a:solidFill>
              </a:rPr>
              <a:t>E</a:t>
            </a:r>
            <a:r>
              <a:rPr lang="en-US" altLang="zh-CN" sz="2800" dirty="0">
                <a:solidFill>
                  <a:schemeClr val="accent2"/>
                </a:solidFill>
                <a:latin typeface="宋体" panose="02010600030101010101" pitchFamily="2" charset="-122"/>
              </a:rPr>
              <a:t>→</a:t>
            </a:r>
            <a:r>
              <a:rPr lang="en-US" altLang="zh-CN" sz="2800" dirty="0">
                <a:solidFill>
                  <a:schemeClr val="accent2"/>
                </a:solidFill>
              </a:rPr>
              <a:t>T | E+T</a:t>
            </a:r>
            <a:endParaRPr lang="en-US" altLang="zh-CN" sz="2800" dirty="0">
              <a:solidFill>
                <a:schemeClr val="accent2"/>
              </a:solidFill>
            </a:endParaRPr>
          </a:p>
          <a:p>
            <a:pPr eaLnBrk="1" hangingPunct="1">
              <a:buNone/>
            </a:pPr>
            <a:r>
              <a:rPr lang="en-US" altLang="zh-CN" sz="2800" dirty="0">
                <a:solidFill>
                  <a:schemeClr val="accent2"/>
                </a:solidFill>
              </a:rPr>
              <a:t>  T</a:t>
            </a:r>
            <a:r>
              <a:rPr lang="en-US" altLang="zh-CN" sz="2800" dirty="0">
                <a:solidFill>
                  <a:schemeClr val="accent2"/>
                </a:solidFill>
                <a:latin typeface="宋体" panose="02010600030101010101" pitchFamily="2" charset="-122"/>
              </a:rPr>
              <a:t>→</a:t>
            </a:r>
            <a:r>
              <a:rPr lang="en-US" altLang="zh-CN" sz="2800" dirty="0">
                <a:solidFill>
                  <a:schemeClr val="accent2"/>
                </a:solidFill>
              </a:rPr>
              <a:t>F | T*F </a:t>
            </a:r>
            <a:endParaRPr lang="en-US" altLang="zh-CN" sz="2800" dirty="0">
              <a:solidFill>
                <a:schemeClr val="accent2"/>
              </a:solidFill>
            </a:endParaRPr>
          </a:p>
          <a:p>
            <a:pPr eaLnBrk="1" hangingPunct="1">
              <a:buNone/>
            </a:pPr>
            <a:r>
              <a:rPr lang="en-US" altLang="zh-CN" sz="2800" dirty="0">
                <a:solidFill>
                  <a:schemeClr val="accent2"/>
                </a:solidFill>
              </a:rPr>
              <a:t>  F</a:t>
            </a:r>
            <a:r>
              <a:rPr lang="en-US" altLang="zh-CN" sz="2800" dirty="0">
                <a:solidFill>
                  <a:schemeClr val="accent2"/>
                </a:solidFill>
                <a:latin typeface="宋体" panose="02010600030101010101" pitchFamily="2" charset="-122"/>
              </a:rPr>
              <a:t>→</a:t>
            </a:r>
            <a:r>
              <a:rPr lang="en-US" altLang="zh-CN" sz="2800" dirty="0">
                <a:solidFill>
                  <a:schemeClr val="accent2"/>
                </a:solidFill>
              </a:rPr>
              <a:t>(E) | i </a:t>
            </a:r>
            <a:endParaRPr lang="en-US" altLang="zh-CN" sz="2800" dirty="0">
              <a:solidFill>
                <a:schemeClr val="accent2"/>
              </a:solidFill>
            </a:endParaRPr>
          </a:p>
          <a:p>
            <a:pPr eaLnBrk="1" hangingPunct="1">
              <a:buNone/>
            </a:pPr>
            <a:endParaRPr lang="en-US" altLang="zh-CN" sz="2800" dirty="0">
              <a:solidFill>
                <a:schemeClr val="accent2"/>
              </a:solidFill>
            </a:endParaRPr>
          </a:p>
          <a:p>
            <a:pPr eaLnBrk="1" hangingPunct="1">
              <a:buNone/>
            </a:pPr>
            <a:r>
              <a:rPr lang="zh-CN" altLang="en-US" sz="2800" dirty="0"/>
              <a:t>句型：</a:t>
            </a:r>
            <a:endParaRPr lang="zh-CN" altLang="en-US" sz="2800" dirty="0"/>
          </a:p>
          <a:p>
            <a:pPr eaLnBrk="1" hangingPunct="1">
              <a:buNone/>
            </a:pPr>
            <a:r>
              <a:rPr lang="zh-CN" altLang="en-US" sz="2800" dirty="0"/>
              <a:t>  </a:t>
            </a:r>
            <a:r>
              <a:rPr lang="en-US" altLang="zh-CN" sz="2800" dirty="0">
                <a:solidFill>
                  <a:schemeClr val="accent2"/>
                </a:solidFill>
              </a:rPr>
              <a:t>i1 * i2 + i3</a:t>
            </a:r>
            <a:endParaRPr lang="en-US" altLang="zh-CN" sz="2800" dirty="0">
              <a:solidFill>
                <a:schemeClr val="accent2"/>
              </a:solidFill>
            </a:endParaRPr>
          </a:p>
        </p:txBody>
      </p:sp>
      <p:sp>
        <p:nvSpPr>
          <p:cNvPr id="30723" name="Text Box 33"/>
          <p:cNvSpPr txBox="1"/>
          <p:nvPr/>
        </p:nvSpPr>
        <p:spPr>
          <a:xfrm>
            <a:off x="4572000" y="1295400"/>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E</a:t>
            </a:r>
            <a:endParaRPr lang="en-US" altLang="zh-CN" dirty="0">
              <a:latin typeface="Times New Roman" panose="02020603050405020304" pitchFamily="18" charset="0"/>
              <a:ea typeface="宋体" panose="02010600030101010101" pitchFamily="2" charset="-122"/>
            </a:endParaRPr>
          </a:p>
        </p:txBody>
      </p:sp>
      <p:sp>
        <p:nvSpPr>
          <p:cNvPr id="30724" name="Text Box 35"/>
          <p:cNvSpPr txBox="1"/>
          <p:nvPr/>
        </p:nvSpPr>
        <p:spPr>
          <a:xfrm>
            <a:off x="5562600" y="2057400"/>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T</a:t>
            </a:r>
            <a:endParaRPr lang="en-US" altLang="zh-CN" dirty="0">
              <a:latin typeface="Times New Roman" panose="02020603050405020304" pitchFamily="18" charset="0"/>
              <a:ea typeface="宋体" panose="02010600030101010101" pitchFamily="2" charset="-122"/>
            </a:endParaRPr>
          </a:p>
        </p:txBody>
      </p:sp>
      <p:sp>
        <p:nvSpPr>
          <p:cNvPr id="30725" name="Text Box 36"/>
          <p:cNvSpPr txBox="1"/>
          <p:nvPr/>
        </p:nvSpPr>
        <p:spPr>
          <a:xfrm>
            <a:off x="4572000" y="2071688"/>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30726" name="Text Box 37"/>
          <p:cNvSpPr txBox="1"/>
          <p:nvPr/>
        </p:nvSpPr>
        <p:spPr>
          <a:xfrm>
            <a:off x="3733800" y="2057400"/>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E</a:t>
            </a:r>
            <a:endParaRPr lang="en-US" altLang="zh-CN" dirty="0">
              <a:latin typeface="Times New Roman" panose="02020603050405020304" pitchFamily="18" charset="0"/>
              <a:ea typeface="宋体" panose="02010600030101010101" pitchFamily="2" charset="-122"/>
            </a:endParaRPr>
          </a:p>
        </p:txBody>
      </p:sp>
      <p:sp>
        <p:nvSpPr>
          <p:cNvPr id="30727" name="Text Box 38"/>
          <p:cNvSpPr txBox="1"/>
          <p:nvPr/>
        </p:nvSpPr>
        <p:spPr>
          <a:xfrm>
            <a:off x="2971800" y="3962400"/>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T</a:t>
            </a:r>
            <a:endParaRPr lang="en-US" altLang="zh-CN" dirty="0">
              <a:latin typeface="Times New Roman" panose="02020603050405020304" pitchFamily="18" charset="0"/>
              <a:ea typeface="宋体" panose="02010600030101010101" pitchFamily="2" charset="-122"/>
            </a:endParaRPr>
          </a:p>
        </p:txBody>
      </p:sp>
      <p:sp>
        <p:nvSpPr>
          <p:cNvPr id="30728" name="Text Box 39"/>
          <p:cNvSpPr txBox="1"/>
          <p:nvPr/>
        </p:nvSpPr>
        <p:spPr>
          <a:xfrm>
            <a:off x="3733800" y="396240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30729" name="Text Box 40"/>
          <p:cNvSpPr txBox="1"/>
          <p:nvPr/>
        </p:nvSpPr>
        <p:spPr>
          <a:xfrm>
            <a:off x="4419600" y="3962400"/>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F</a:t>
            </a:r>
            <a:endParaRPr lang="en-US" altLang="zh-CN" dirty="0">
              <a:latin typeface="Times New Roman" panose="02020603050405020304" pitchFamily="18" charset="0"/>
              <a:ea typeface="宋体" panose="02010600030101010101" pitchFamily="2" charset="-122"/>
            </a:endParaRPr>
          </a:p>
        </p:txBody>
      </p:sp>
      <p:sp>
        <p:nvSpPr>
          <p:cNvPr id="30730" name="Text Box 41"/>
          <p:cNvSpPr txBox="1"/>
          <p:nvPr/>
        </p:nvSpPr>
        <p:spPr>
          <a:xfrm>
            <a:off x="2971800" y="4800600"/>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F</a:t>
            </a:r>
            <a:endParaRPr lang="en-US" altLang="zh-CN" dirty="0">
              <a:latin typeface="Times New Roman" panose="02020603050405020304" pitchFamily="18" charset="0"/>
              <a:ea typeface="宋体" panose="02010600030101010101" pitchFamily="2" charset="-122"/>
            </a:endParaRPr>
          </a:p>
        </p:txBody>
      </p:sp>
      <p:sp>
        <p:nvSpPr>
          <p:cNvPr id="30731" name="Text Box 42"/>
          <p:cNvSpPr txBox="1"/>
          <p:nvPr/>
        </p:nvSpPr>
        <p:spPr>
          <a:xfrm>
            <a:off x="3019425" y="5562600"/>
            <a:ext cx="3048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i </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30732" name="Text Box 43"/>
          <p:cNvSpPr txBox="1"/>
          <p:nvPr/>
        </p:nvSpPr>
        <p:spPr>
          <a:xfrm>
            <a:off x="4419600" y="485775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i</a:t>
            </a:r>
            <a:endParaRPr lang="en-US" altLang="zh-CN" dirty="0">
              <a:solidFill>
                <a:srgbClr val="FF0000"/>
              </a:solidFill>
              <a:latin typeface="Times New Roman" panose="02020603050405020304" pitchFamily="18" charset="0"/>
              <a:ea typeface="宋体" panose="02010600030101010101" pitchFamily="2" charset="-122"/>
            </a:endParaRPr>
          </a:p>
        </p:txBody>
      </p:sp>
      <p:cxnSp>
        <p:nvCxnSpPr>
          <p:cNvPr id="30733" name="AutoShape 45"/>
          <p:cNvCxnSpPr>
            <a:stCxn id="30723" idx="2"/>
            <a:endCxn id="30726" idx="0"/>
          </p:cNvCxnSpPr>
          <p:nvPr/>
        </p:nvCxnSpPr>
        <p:spPr>
          <a:xfrm flipH="1">
            <a:off x="3924300" y="1752600"/>
            <a:ext cx="838200" cy="304800"/>
          </a:xfrm>
          <a:prstGeom prst="straightConnector1">
            <a:avLst/>
          </a:prstGeom>
          <a:ln w="9525" cap="flat" cmpd="sng">
            <a:solidFill>
              <a:schemeClr val="tx1"/>
            </a:solidFill>
            <a:prstDash val="solid"/>
            <a:round/>
            <a:headEnd type="none" w="med" len="med"/>
            <a:tailEnd type="none" w="med" len="med"/>
          </a:ln>
        </p:spPr>
      </p:cxnSp>
      <p:cxnSp>
        <p:nvCxnSpPr>
          <p:cNvPr id="30734" name="AutoShape 46"/>
          <p:cNvCxnSpPr>
            <a:stCxn id="30723" idx="2"/>
            <a:endCxn id="30725" idx="0"/>
          </p:cNvCxnSpPr>
          <p:nvPr/>
        </p:nvCxnSpPr>
        <p:spPr>
          <a:xfrm>
            <a:off x="4762500" y="1752600"/>
            <a:ext cx="0" cy="319088"/>
          </a:xfrm>
          <a:prstGeom prst="straightConnector1">
            <a:avLst/>
          </a:prstGeom>
          <a:ln w="9525" cap="flat" cmpd="sng">
            <a:solidFill>
              <a:schemeClr val="tx1"/>
            </a:solidFill>
            <a:prstDash val="solid"/>
            <a:round/>
            <a:headEnd type="none" w="med" len="med"/>
            <a:tailEnd type="none" w="med" len="med"/>
          </a:ln>
        </p:spPr>
      </p:cxnSp>
      <p:cxnSp>
        <p:nvCxnSpPr>
          <p:cNvPr id="30735" name="AutoShape 47"/>
          <p:cNvCxnSpPr>
            <a:stCxn id="30723" idx="2"/>
            <a:endCxn id="30724" idx="0"/>
          </p:cNvCxnSpPr>
          <p:nvPr/>
        </p:nvCxnSpPr>
        <p:spPr>
          <a:xfrm>
            <a:off x="4762500" y="1752600"/>
            <a:ext cx="990600" cy="304800"/>
          </a:xfrm>
          <a:prstGeom prst="straightConnector1">
            <a:avLst/>
          </a:prstGeom>
          <a:ln w="9525" cap="flat" cmpd="sng">
            <a:solidFill>
              <a:schemeClr val="tx1"/>
            </a:solidFill>
            <a:prstDash val="solid"/>
            <a:round/>
            <a:headEnd type="none" w="med" len="med"/>
            <a:tailEnd type="none" w="med" len="med"/>
          </a:ln>
        </p:spPr>
      </p:cxnSp>
      <p:cxnSp>
        <p:nvCxnSpPr>
          <p:cNvPr id="30736" name="AutoShape 49"/>
          <p:cNvCxnSpPr>
            <a:stCxn id="30726" idx="2"/>
            <a:endCxn id="30765" idx="0"/>
          </p:cNvCxnSpPr>
          <p:nvPr/>
        </p:nvCxnSpPr>
        <p:spPr>
          <a:xfrm>
            <a:off x="3924300" y="2514600"/>
            <a:ext cx="4763" cy="381000"/>
          </a:xfrm>
          <a:prstGeom prst="straightConnector1">
            <a:avLst/>
          </a:prstGeom>
          <a:ln w="9525" cap="flat" cmpd="sng">
            <a:solidFill>
              <a:schemeClr val="tx1"/>
            </a:solidFill>
            <a:prstDash val="solid"/>
            <a:round/>
            <a:headEnd type="none" w="med" len="med"/>
            <a:tailEnd type="none" w="med" len="med"/>
          </a:ln>
        </p:spPr>
      </p:cxnSp>
      <p:cxnSp>
        <p:nvCxnSpPr>
          <p:cNvPr id="30737" name="AutoShape 50"/>
          <p:cNvCxnSpPr>
            <a:stCxn id="30765" idx="2"/>
            <a:endCxn id="30729" idx="0"/>
          </p:cNvCxnSpPr>
          <p:nvPr/>
        </p:nvCxnSpPr>
        <p:spPr>
          <a:xfrm>
            <a:off x="3929063" y="3352800"/>
            <a:ext cx="681037" cy="609600"/>
          </a:xfrm>
          <a:prstGeom prst="straightConnector1">
            <a:avLst/>
          </a:prstGeom>
          <a:ln w="9525" cap="flat" cmpd="sng">
            <a:solidFill>
              <a:schemeClr val="tx1"/>
            </a:solidFill>
            <a:prstDash val="solid"/>
            <a:round/>
            <a:headEnd type="none" w="med" len="med"/>
            <a:tailEnd type="none" w="med" len="med"/>
          </a:ln>
        </p:spPr>
      </p:cxnSp>
      <p:cxnSp>
        <p:nvCxnSpPr>
          <p:cNvPr id="30738" name="AutoShape 52"/>
          <p:cNvCxnSpPr>
            <a:stCxn id="30727" idx="2"/>
            <a:endCxn id="30730" idx="0"/>
          </p:cNvCxnSpPr>
          <p:nvPr/>
        </p:nvCxnSpPr>
        <p:spPr>
          <a:xfrm>
            <a:off x="3162300" y="4419600"/>
            <a:ext cx="0" cy="381000"/>
          </a:xfrm>
          <a:prstGeom prst="straightConnector1">
            <a:avLst/>
          </a:prstGeom>
          <a:ln w="9525" cap="flat" cmpd="sng">
            <a:solidFill>
              <a:schemeClr val="tx1"/>
            </a:solidFill>
            <a:prstDash val="solid"/>
            <a:round/>
            <a:headEnd type="none" w="med" len="med"/>
            <a:tailEnd type="none" w="med" len="med"/>
          </a:ln>
        </p:spPr>
      </p:cxnSp>
      <p:cxnSp>
        <p:nvCxnSpPr>
          <p:cNvPr id="30739" name="AutoShape 53"/>
          <p:cNvCxnSpPr>
            <a:stCxn id="30730" idx="2"/>
            <a:endCxn id="30731" idx="0"/>
          </p:cNvCxnSpPr>
          <p:nvPr/>
        </p:nvCxnSpPr>
        <p:spPr>
          <a:xfrm>
            <a:off x="3162300" y="5257800"/>
            <a:ext cx="9525" cy="304800"/>
          </a:xfrm>
          <a:prstGeom prst="straightConnector1">
            <a:avLst/>
          </a:prstGeom>
          <a:ln w="9525" cap="flat" cmpd="sng">
            <a:solidFill>
              <a:schemeClr val="tx1"/>
            </a:solidFill>
            <a:prstDash val="solid"/>
            <a:round/>
            <a:headEnd type="none" w="med" len="med"/>
            <a:tailEnd type="none" w="med" len="med"/>
          </a:ln>
        </p:spPr>
      </p:cxnSp>
      <p:cxnSp>
        <p:nvCxnSpPr>
          <p:cNvPr id="30740" name="AutoShape 54"/>
          <p:cNvCxnSpPr>
            <a:stCxn id="30729" idx="2"/>
            <a:endCxn id="30732" idx="0"/>
          </p:cNvCxnSpPr>
          <p:nvPr/>
        </p:nvCxnSpPr>
        <p:spPr>
          <a:xfrm>
            <a:off x="4610100" y="4419600"/>
            <a:ext cx="0" cy="438150"/>
          </a:xfrm>
          <a:prstGeom prst="straightConnector1">
            <a:avLst/>
          </a:prstGeom>
          <a:ln w="9525" cap="flat" cmpd="sng">
            <a:solidFill>
              <a:schemeClr val="tx1"/>
            </a:solidFill>
            <a:prstDash val="solid"/>
            <a:round/>
            <a:headEnd type="none" w="med" len="med"/>
            <a:tailEnd type="none" w="med" len="med"/>
          </a:ln>
        </p:spPr>
      </p:cxnSp>
      <p:sp>
        <p:nvSpPr>
          <p:cNvPr id="30741" name="Text Box 55"/>
          <p:cNvSpPr txBox="1"/>
          <p:nvPr/>
        </p:nvSpPr>
        <p:spPr>
          <a:xfrm>
            <a:off x="5562600" y="2900363"/>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F</a:t>
            </a:r>
            <a:endParaRPr lang="en-US" altLang="zh-CN" dirty="0">
              <a:latin typeface="Times New Roman" panose="02020603050405020304" pitchFamily="18" charset="0"/>
              <a:ea typeface="宋体" panose="02010600030101010101" pitchFamily="2" charset="-122"/>
            </a:endParaRPr>
          </a:p>
        </p:txBody>
      </p:sp>
      <p:sp>
        <p:nvSpPr>
          <p:cNvPr id="30742" name="Text Box 56"/>
          <p:cNvSpPr txBox="1"/>
          <p:nvPr/>
        </p:nvSpPr>
        <p:spPr>
          <a:xfrm>
            <a:off x="5562600" y="3662363"/>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i</a:t>
            </a:r>
            <a:endParaRPr lang="en-US" altLang="zh-CN" dirty="0">
              <a:solidFill>
                <a:srgbClr val="FF0000"/>
              </a:solidFill>
              <a:latin typeface="Times New Roman" panose="02020603050405020304" pitchFamily="18" charset="0"/>
              <a:ea typeface="宋体" panose="02010600030101010101" pitchFamily="2" charset="-122"/>
            </a:endParaRPr>
          </a:p>
        </p:txBody>
      </p:sp>
      <p:cxnSp>
        <p:nvCxnSpPr>
          <p:cNvPr id="30743" name="AutoShape 57"/>
          <p:cNvCxnSpPr>
            <a:stCxn id="30724" idx="2"/>
            <a:endCxn id="30741" idx="0"/>
          </p:cNvCxnSpPr>
          <p:nvPr/>
        </p:nvCxnSpPr>
        <p:spPr>
          <a:xfrm>
            <a:off x="5753100" y="2514600"/>
            <a:ext cx="0" cy="385763"/>
          </a:xfrm>
          <a:prstGeom prst="straightConnector1">
            <a:avLst/>
          </a:prstGeom>
          <a:ln w="9525" cap="flat" cmpd="sng">
            <a:solidFill>
              <a:schemeClr val="tx1"/>
            </a:solidFill>
            <a:prstDash val="solid"/>
            <a:round/>
            <a:headEnd type="none" w="med" len="med"/>
            <a:tailEnd type="none" w="med" len="med"/>
          </a:ln>
        </p:spPr>
      </p:cxnSp>
      <p:cxnSp>
        <p:nvCxnSpPr>
          <p:cNvPr id="30744" name="AutoShape 58"/>
          <p:cNvCxnSpPr>
            <a:stCxn id="30741" idx="2"/>
            <a:endCxn id="30742" idx="0"/>
          </p:cNvCxnSpPr>
          <p:nvPr/>
        </p:nvCxnSpPr>
        <p:spPr>
          <a:xfrm>
            <a:off x="5753100" y="3357563"/>
            <a:ext cx="0" cy="304800"/>
          </a:xfrm>
          <a:prstGeom prst="straightConnector1">
            <a:avLst/>
          </a:prstGeom>
          <a:ln w="9525" cap="flat" cmpd="sng">
            <a:solidFill>
              <a:schemeClr val="tx1"/>
            </a:solidFill>
            <a:prstDash val="solid"/>
            <a:round/>
            <a:headEnd type="none" w="med" len="med"/>
            <a:tailEnd type="none" w="med" len="med"/>
          </a:ln>
        </p:spPr>
      </p:cxnSp>
      <p:sp>
        <p:nvSpPr>
          <p:cNvPr id="30745" name="Rectangle 59"/>
          <p:cNvSpPr/>
          <p:nvPr/>
        </p:nvSpPr>
        <p:spPr>
          <a:xfrm>
            <a:off x="6248400" y="1509713"/>
            <a:ext cx="2590800" cy="4419600"/>
          </a:xfrm>
          <a:prstGeom prst="rect">
            <a:avLst/>
          </a:prstGeom>
          <a:noFill/>
          <a:ln w="9525" cap="flat" cmpd="sng">
            <a:solidFill>
              <a:srgbClr val="3366FF"/>
            </a:solidFill>
            <a:prstDash val="solid"/>
            <a:miter/>
            <a:headEnd type="none" w="med" len="med"/>
            <a:tailEnd type="none" w="med" len="med"/>
          </a:ln>
        </p:spPr>
        <p:txBody>
          <a:bodyPr anchor="t" anchorCtr="0"/>
          <a:p>
            <a:pPr marL="342900" indent="-342900">
              <a:spcBef>
                <a:spcPct val="20000"/>
              </a:spcBef>
            </a:pPr>
            <a:r>
              <a:rPr lang="zh-CN" altLang="en-US" sz="2800" dirty="0">
                <a:solidFill>
                  <a:schemeClr val="tx2"/>
                </a:solidFill>
                <a:latin typeface="Times New Roman" panose="02020603050405020304" pitchFamily="18" charset="0"/>
                <a:ea typeface="宋体" panose="02010600030101010101" pitchFamily="2" charset="-122"/>
              </a:rPr>
              <a:t>短语：</a:t>
            </a:r>
            <a:endParaRPr lang="zh-CN" altLang="en-US" sz="2800" dirty="0">
              <a:solidFill>
                <a:schemeClr val="tx2"/>
              </a:solidFill>
              <a:latin typeface="Times New Roman" panose="02020603050405020304" pitchFamily="18" charset="0"/>
              <a:ea typeface="宋体" panose="02010600030101010101" pitchFamily="2" charset="-122"/>
            </a:endParaRPr>
          </a:p>
          <a:p>
            <a:pPr marL="342900" indent="-342900">
              <a:spcBef>
                <a:spcPct val="20000"/>
              </a:spcBef>
            </a:pPr>
            <a:r>
              <a:rPr lang="zh-CN" altLang="en-US" sz="2800" dirty="0">
                <a:solidFill>
                  <a:schemeClr val="tx2"/>
                </a:solidFill>
                <a:latin typeface="Times New Roman" panose="02020603050405020304" pitchFamily="18" charset="0"/>
                <a:ea typeface="宋体" panose="02010600030101010101" pitchFamily="2" charset="-122"/>
              </a:rPr>
              <a:t>   </a:t>
            </a:r>
            <a:r>
              <a:rPr lang="en-US" altLang="zh-CN" sz="2800" dirty="0">
                <a:solidFill>
                  <a:schemeClr val="accent2"/>
                </a:solidFill>
                <a:latin typeface="Times New Roman" panose="02020603050405020304" pitchFamily="18" charset="0"/>
                <a:ea typeface="宋体" panose="02010600030101010101" pitchFamily="2" charset="-122"/>
              </a:rPr>
              <a:t>i1  </a:t>
            </a:r>
            <a:r>
              <a:rPr lang="en-US" altLang="zh-CN" sz="2000" dirty="0">
                <a:solidFill>
                  <a:schemeClr val="tx2"/>
                </a:solidFill>
                <a:latin typeface="Times New Roman" panose="02020603050405020304" pitchFamily="18" charset="0"/>
                <a:ea typeface="宋体" panose="02010600030101010101" pitchFamily="2" charset="-122"/>
              </a:rPr>
              <a:t>(</a:t>
            </a:r>
            <a:r>
              <a:rPr lang="zh-CN" altLang="en-US" sz="2000" dirty="0">
                <a:solidFill>
                  <a:schemeClr val="tx2"/>
                </a:solidFill>
                <a:latin typeface="Times New Roman" panose="02020603050405020304" pitchFamily="18" charset="0"/>
                <a:ea typeface="宋体" panose="02010600030101010101" pitchFamily="2" charset="-122"/>
              </a:rPr>
              <a:t>直接短语</a:t>
            </a:r>
            <a:r>
              <a:rPr lang="en-US" altLang="zh-CN" sz="2000" dirty="0">
                <a:solidFill>
                  <a:schemeClr val="tx2"/>
                </a:solidFill>
                <a:latin typeface="Times New Roman" panose="02020603050405020304" pitchFamily="18" charset="0"/>
                <a:ea typeface="宋体" panose="02010600030101010101" pitchFamily="2" charset="-122"/>
              </a:rPr>
              <a:t>)</a:t>
            </a:r>
            <a:endParaRPr lang="en-US" altLang="zh-CN" sz="2000" dirty="0">
              <a:solidFill>
                <a:schemeClr val="accent2"/>
              </a:solidFill>
              <a:latin typeface="Times New Roman" panose="02020603050405020304" pitchFamily="18" charset="0"/>
              <a:ea typeface="宋体" panose="02010600030101010101" pitchFamily="2" charset="-122"/>
            </a:endParaRPr>
          </a:p>
          <a:p>
            <a:pPr marL="342900" indent="-342900">
              <a:spcBef>
                <a:spcPct val="20000"/>
              </a:spcBef>
            </a:pPr>
            <a:r>
              <a:rPr lang="en-US" altLang="zh-CN" sz="2800" dirty="0">
                <a:solidFill>
                  <a:schemeClr val="accent2"/>
                </a:solidFill>
                <a:latin typeface="Times New Roman" panose="02020603050405020304" pitchFamily="18" charset="0"/>
                <a:ea typeface="宋体" panose="02010600030101010101" pitchFamily="2" charset="-122"/>
              </a:rPr>
              <a:t>   i2  </a:t>
            </a:r>
            <a:r>
              <a:rPr lang="en-US" altLang="zh-CN" sz="2000" dirty="0">
                <a:solidFill>
                  <a:schemeClr val="tx2"/>
                </a:solidFill>
                <a:latin typeface="Times New Roman" panose="02020603050405020304" pitchFamily="18" charset="0"/>
                <a:ea typeface="宋体" panose="02010600030101010101" pitchFamily="2" charset="-122"/>
              </a:rPr>
              <a:t>(</a:t>
            </a:r>
            <a:r>
              <a:rPr lang="zh-CN" altLang="en-US" sz="2000" dirty="0">
                <a:solidFill>
                  <a:schemeClr val="tx2"/>
                </a:solidFill>
                <a:latin typeface="Times New Roman" panose="02020603050405020304" pitchFamily="18" charset="0"/>
                <a:ea typeface="宋体" panose="02010600030101010101" pitchFamily="2" charset="-122"/>
              </a:rPr>
              <a:t>直接短语</a:t>
            </a:r>
            <a:r>
              <a:rPr lang="en-US" altLang="zh-CN" sz="2000" dirty="0">
                <a:solidFill>
                  <a:schemeClr val="tx2"/>
                </a:solidFill>
                <a:latin typeface="Times New Roman" panose="02020603050405020304" pitchFamily="18" charset="0"/>
                <a:ea typeface="宋体" panose="02010600030101010101" pitchFamily="2" charset="-122"/>
              </a:rPr>
              <a:t>)</a:t>
            </a:r>
            <a:endParaRPr lang="en-US" altLang="zh-CN" sz="2800" dirty="0">
              <a:solidFill>
                <a:schemeClr val="accent2"/>
              </a:solidFill>
              <a:latin typeface="Times New Roman" panose="02020603050405020304" pitchFamily="18" charset="0"/>
              <a:ea typeface="宋体" panose="02010600030101010101" pitchFamily="2" charset="-122"/>
            </a:endParaRPr>
          </a:p>
          <a:p>
            <a:pPr marL="342900" indent="-342900">
              <a:spcBef>
                <a:spcPct val="20000"/>
              </a:spcBef>
            </a:pPr>
            <a:r>
              <a:rPr lang="en-US" altLang="zh-CN" sz="2800" dirty="0">
                <a:solidFill>
                  <a:schemeClr val="accent2"/>
                </a:solidFill>
                <a:latin typeface="Times New Roman" panose="02020603050405020304" pitchFamily="18" charset="0"/>
                <a:ea typeface="宋体" panose="02010600030101010101" pitchFamily="2" charset="-122"/>
              </a:rPr>
              <a:t>   i3  </a:t>
            </a:r>
            <a:r>
              <a:rPr lang="en-US" altLang="zh-CN" sz="2000" dirty="0">
                <a:solidFill>
                  <a:schemeClr val="tx2"/>
                </a:solidFill>
                <a:latin typeface="Times New Roman" panose="02020603050405020304" pitchFamily="18" charset="0"/>
                <a:ea typeface="宋体" panose="02010600030101010101" pitchFamily="2" charset="-122"/>
              </a:rPr>
              <a:t>(</a:t>
            </a:r>
            <a:r>
              <a:rPr lang="zh-CN" altLang="en-US" sz="2000" dirty="0">
                <a:solidFill>
                  <a:schemeClr val="tx2"/>
                </a:solidFill>
                <a:latin typeface="Times New Roman" panose="02020603050405020304" pitchFamily="18" charset="0"/>
                <a:ea typeface="宋体" panose="02010600030101010101" pitchFamily="2" charset="-122"/>
              </a:rPr>
              <a:t>直接短语</a:t>
            </a:r>
            <a:r>
              <a:rPr lang="en-US" altLang="zh-CN" sz="2000" dirty="0">
                <a:solidFill>
                  <a:schemeClr val="tx2"/>
                </a:solidFill>
                <a:latin typeface="Times New Roman" panose="02020603050405020304" pitchFamily="18" charset="0"/>
                <a:ea typeface="宋体" panose="02010600030101010101" pitchFamily="2" charset="-122"/>
              </a:rPr>
              <a:t>)</a:t>
            </a:r>
            <a:endParaRPr lang="en-US" altLang="zh-CN" sz="2800" dirty="0">
              <a:solidFill>
                <a:schemeClr val="accent2"/>
              </a:solidFill>
              <a:latin typeface="Times New Roman" panose="02020603050405020304" pitchFamily="18" charset="0"/>
              <a:ea typeface="宋体" panose="02010600030101010101" pitchFamily="2" charset="-122"/>
            </a:endParaRPr>
          </a:p>
          <a:p>
            <a:pPr marL="342900" indent="-342900">
              <a:spcBef>
                <a:spcPct val="20000"/>
              </a:spcBef>
            </a:pPr>
            <a:r>
              <a:rPr lang="en-US" altLang="zh-CN" sz="2800" dirty="0">
                <a:solidFill>
                  <a:schemeClr val="accent2"/>
                </a:solidFill>
                <a:latin typeface="Times New Roman" panose="02020603050405020304" pitchFamily="18" charset="0"/>
                <a:ea typeface="宋体" panose="02010600030101010101" pitchFamily="2" charset="-122"/>
              </a:rPr>
              <a:t>   i1*i2</a:t>
            </a:r>
            <a:endParaRPr lang="en-US" altLang="zh-CN" sz="2800" dirty="0">
              <a:solidFill>
                <a:schemeClr val="accent2"/>
              </a:solidFill>
              <a:latin typeface="Times New Roman" panose="02020603050405020304" pitchFamily="18" charset="0"/>
              <a:ea typeface="宋体" panose="02010600030101010101" pitchFamily="2" charset="-122"/>
            </a:endParaRPr>
          </a:p>
          <a:p>
            <a:pPr marL="342900" indent="-342900">
              <a:spcBef>
                <a:spcPct val="20000"/>
              </a:spcBef>
            </a:pPr>
            <a:r>
              <a:rPr lang="en-US" altLang="zh-CN" sz="2800" dirty="0">
                <a:solidFill>
                  <a:schemeClr val="accent2"/>
                </a:solidFill>
                <a:latin typeface="Times New Roman" panose="02020603050405020304" pitchFamily="18" charset="0"/>
                <a:ea typeface="宋体" panose="02010600030101010101" pitchFamily="2" charset="-122"/>
              </a:rPr>
              <a:t>   i1*i2+i3</a:t>
            </a:r>
            <a:endParaRPr lang="en-US" altLang="zh-CN" sz="2800" dirty="0">
              <a:solidFill>
                <a:schemeClr val="accent2"/>
              </a:solidFill>
              <a:latin typeface="Times New Roman" panose="02020603050405020304" pitchFamily="18" charset="0"/>
              <a:ea typeface="宋体" panose="02010600030101010101" pitchFamily="2" charset="-122"/>
            </a:endParaRPr>
          </a:p>
          <a:p>
            <a:pPr marL="342900" indent="-342900">
              <a:spcBef>
                <a:spcPct val="20000"/>
              </a:spcBef>
            </a:pPr>
            <a:r>
              <a:rPr lang="zh-CN" altLang="en-US" sz="2800" dirty="0">
                <a:solidFill>
                  <a:schemeClr val="tx2"/>
                </a:solidFill>
                <a:latin typeface="Times New Roman" panose="02020603050405020304" pitchFamily="18" charset="0"/>
                <a:ea typeface="宋体" panose="02010600030101010101" pitchFamily="2" charset="-122"/>
              </a:rPr>
              <a:t>句柄：</a:t>
            </a:r>
            <a:endParaRPr lang="zh-CN" altLang="en-US" sz="2800" dirty="0">
              <a:solidFill>
                <a:schemeClr val="tx2"/>
              </a:solidFill>
              <a:latin typeface="Times New Roman" panose="02020603050405020304" pitchFamily="18" charset="0"/>
              <a:ea typeface="宋体" panose="02010600030101010101" pitchFamily="2" charset="-122"/>
            </a:endParaRPr>
          </a:p>
          <a:p>
            <a:pPr marL="342900" indent="-342900">
              <a:spcBef>
                <a:spcPct val="20000"/>
              </a:spcBef>
            </a:pPr>
            <a:r>
              <a:rPr lang="zh-CN" altLang="en-US" sz="2800" dirty="0">
                <a:solidFill>
                  <a:schemeClr val="tx2"/>
                </a:solidFill>
                <a:latin typeface="Times New Roman" panose="02020603050405020304" pitchFamily="18" charset="0"/>
                <a:ea typeface="宋体" panose="02010600030101010101" pitchFamily="2" charset="-122"/>
              </a:rPr>
              <a:t>    </a:t>
            </a:r>
            <a:r>
              <a:rPr lang="en-US" altLang="zh-CN" sz="2800" dirty="0">
                <a:solidFill>
                  <a:schemeClr val="accent2"/>
                </a:solidFill>
                <a:latin typeface="Times New Roman" panose="02020603050405020304" pitchFamily="18" charset="0"/>
                <a:ea typeface="宋体" panose="02010600030101010101" pitchFamily="2" charset="-122"/>
              </a:rPr>
              <a:t>i1</a:t>
            </a:r>
            <a:endParaRPr lang="en-US" altLang="zh-CN" sz="2800" dirty="0">
              <a:solidFill>
                <a:schemeClr val="accent2"/>
              </a:solidFill>
              <a:latin typeface="Times New Roman" panose="02020603050405020304" pitchFamily="18" charset="0"/>
              <a:ea typeface="宋体" panose="02010600030101010101" pitchFamily="2" charset="-122"/>
            </a:endParaRPr>
          </a:p>
        </p:txBody>
      </p:sp>
      <p:sp>
        <p:nvSpPr>
          <p:cNvPr id="30746" name="Text Box 60"/>
          <p:cNvSpPr txBox="1"/>
          <p:nvPr/>
        </p:nvSpPr>
        <p:spPr>
          <a:xfrm>
            <a:off x="2971800" y="6019800"/>
            <a:ext cx="457200" cy="457200"/>
          </a:xfrm>
          <a:prstGeom prst="rect">
            <a:avLst/>
          </a:prstGeom>
          <a:noFill/>
          <a:ln w="9525">
            <a:noFill/>
          </a:ln>
        </p:spPr>
        <p:txBody>
          <a:bodyPr anchor="t" anchorCtr="0">
            <a:spAutoFit/>
          </a:bodyPr>
          <a:p>
            <a:pPr>
              <a:spcBef>
                <a:spcPct val="50000"/>
              </a:spcBef>
            </a:pPr>
            <a:r>
              <a:rPr lang="en-US" altLang="zh-CN" dirty="0">
                <a:solidFill>
                  <a:schemeClr val="accent2"/>
                </a:solidFill>
                <a:latin typeface="Times New Roman" panose="02020603050405020304" pitchFamily="18" charset="0"/>
                <a:ea typeface="宋体" panose="02010600030101010101" pitchFamily="2" charset="-122"/>
              </a:rPr>
              <a:t>i1</a:t>
            </a:r>
            <a:endParaRPr lang="en-US" altLang="zh-CN" dirty="0">
              <a:solidFill>
                <a:schemeClr val="accent2"/>
              </a:solidFill>
              <a:latin typeface="Times New Roman" panose="02020603050405020304" pitchFamily="18" charset="0"/>
              <a:ea typeface="宋体" panose="02010600030101010101" pitchFamily="2" charset="-122"/>
            </a:endParaRPr>
          </a:p>
        </p:txBody>
      </p:sp>
      <p:sp>
        <p:nvSpPr>
          <p:cNvPr id="30747" name="Text Box 61"/>
          <p:cNvSpPr txBox="1"/>
          <p:nvPr/>
        </p:nvSpPr>
        <p:spPr>
          <a:xfrm>
            <a:off x="4419600" y="5181600"/>
            <a:ext cx="457200" cy="457200"/>
          </a:xfrm>
          <a:prstGeom prst="rect">
            <a:avLst/>
          </a:prstGeom>
          <a:noFill/>
          <a:ln w="9525">
            <a:noFill/>
          </a:ln>
        </p:spPr>
        <p:txBody>
          <a:bodyPr anchor="t" anchorCtr="0">
            <a:spAutoFit/>
          </a:bodyPr>
          <a:p>
            <a:pPr>
              <a:spcBef>
                <a:spcPct val="50000"/>
              </a:spcBef>
            </a:pPr>
            <a:r>
              <a:rPr lang="en-US" altLang="zh-CN" dirty="0">
                <a:solidFill>
                  <a:schemeClr val="accent2"/>
                </a:solidFill>
                <a:latin typeface="Times New Roman" panose="02020603050405020304" pitchFamily="18" charset="0"/>
                <a:ea typeface="宋体" panose="02010600030101010101" pitchFamily="2" charset="-122"/>
              </a:rPr>
              <a:t>i2</a:t>
            </a:r>
            <a:endParaRPr lang="en-US" altLang="zh-CN" dirty="0">
              <a:solidFill>
                <a:schemeClr val="accent2"/>
              </a:solidFill>
              <a:latin typeface="Times New Roman" panose="02020603050405020304" pitchFamily="18" charset="0"/>
              <a:ea typeface="宋体" panose="02010600030101010101" pitchFamily="2" charset="-122"/>
            </a:endParaRPr>
          </a:p>
        </p:txBody>
      </p:sp>
      <p:sp>
        <p:nvSpPr>
          <p:cNvPr id="30748" name="Text Box 62"/>
          <p:cNvSpPr txBox="1"/>
          <p:nvPr/>
        </p:nvSpPr>
        <p:spPr>
          <a:xfrm>
            <a:off x="5562600" y="4038600"/>
            <a:ext cx="457200" cy="457200"/>
          </a:xfrm>
          <a:prstGeom prst="rect">
            <a:avLst/>
          </a:prstGeom>
          <a:noFill/>
          <a:ln w="9525">
            <a:noFill/>
          </a:ln>
        </p:spPr>
        <p:txBody>
          <a:bodyPr anchor="t" anchorCtr="0">
            <a:spAutoFit/>
          </a:bodyPr>
          <a:p>
            <a:pPr>
              <a:spcBef>
                <a:spcPct val="50000"/>
              </a:spcBef>
            </a:pPr>
            <a:r>
              <a:rPr lang="en-US" altLang="zh-CN" dirty="0">
                <a:solidFill>
                  <a:schemeClr val="accent2"/>
                </a:solidFill>
                <a:latin typeface="Times New Roman" panose="02020603050405020304" pitchFamily="18" charset="0"/>
                <a:ea typeface="宋体" panose="02010600030101010101" pitchFamily="2" charset="-122"/>
              </a:rPr>
              <a:t>i3</a:t>
            </a:r>
            <a:endParaRPr lang="en-US" altLang="zh-CN" dirty="0">
              <a:solidFill>
                <a:schemeClr val="accent2"/>
              </a:solidFill>
              <a:latin typeface="Times New Roman" panose="02020603050405020304" pitchFamily="18" charset="0"/>
              <a:ea typeface="宋体" panose="02010600030101010101" pitchFamily="2" charset="-122"/>
            </a:endParaRPr>
          </a:p>
        </p:txBody>
      </p:sp>
      <p:sp>
        <p:nvSpPr>
          <p:cNvPr id="30749" name="Text Box 63"/>
          <p:cNvSpPr txBox="1"/>
          <p:nvPr/>
        </p:nvSpPr>
        <p:spPr>
          <a:xfrm>
            <a:off x="3733800" y="4191000"/>
            <a:ext cx="457200" cy="457200"/>
          </a:xfrm>
          <a:prstGeom prst="rect">
            <a:avLst/>
          </a:prstGeom>
          <a:noFill/>
          <a:ln w="9525">
            <a:noFill/>
          </a:ln>
        </p:spPr>
        <p:txBody>
          <a:bodyPr anchor="t" anchorCtr="0">
            <a:spAutoFit/>
          </a:bodyPr>
          <a:p>
            <a:pPr>
              <a:spcBef>
                <a:spcPct val="50000"/>
              </a:spcBef>
            </a:pPr>
            <a:r>
              <a:rPr lang="en-US" altLang="zh-CN" dirty="0">
                <a:solidFill>
                  <a:schemeClr val="accent2"/>
                </a:solidFill>
                <a:latin typeface="Times New Roman" panose="02020603050405020304" pitchFamily="18" charset="0"/>
                <a:ea typeface="宋体" panose="02010600030101010101" pitchFamily="2" charset="-122"/>
              </a:rPr>
              <a:t>*</a:t>
            </a:r>
            <a:endParaRPr lang="en-US" altLang="zh-CN" dirty="0">
              <a:solidFill>
                <a:schemeClr val="accent2"/>
              </a:solidFill>
              <a:latin typeface="Times New Roman" panose="02020603050405020304" pitchFamily="18" charset="0"/>
              <a:ea typeface="宋体" panose="02010600030101010101" pitchFamily="2" charset="-122"/>
            </a:endParaRPr>
          </a:p>
        </p:txBody>
      </p:sp>
      <p:sp>
        <p:nvSpPr>
          <p:cNvPr id="30750" name="Text Box 64"/>
          <p:cNvSpPr txBox="1"/>
          <p:nvPr/>
        </p:nvSpPr>
        <p:spPr>
          <a:xfrm>
            <a:off x="4572000" y="2362200"/>
            <a:ext cx="457200" cy="457200"/>
          </a:xfrm>
          <a:prstGeom prst="rect">
            <a:avLst/>
          </a:prstGeom>
          <a:noFill/>
          <a:ln w="9525">
            <a:noFill/>
          </a:ln>
        </p:spPr>
        <p:txBody>
          <a:bodyPr anchor="t" anchorCtr="0">
            <a:spAutoFit/>
          </a:bodyPr>
          <a:p>
            <a:pPr>
              <a:spcBef>
                <a:spcPct val="50000"/>
              </a:spcBef>
            </a:pPr>
            <a:r>
              <a:rPr lang="en-US" altLang="zh-CN" dirty="0">
                <a:solidFill>
                  <a:schemeClr val="accent2"/>
                </a:solidFill>
                <a:latin typeface="Times New Roman" panose="02020603050405020304" pitchFamily="18" charset="0"/>
                <a:ea typeface="宋体" panose="02010600030101010101" pitchFamily="2" charset="-122"/>
              </a:rPr>
              <a:t>+</a:t>
            </a:r>
            <a:endParaRPr lang="en-US" altLang="zh-CN" dirty="0">
              <a:solidFill>
                <a:schemeClr val="accent2"/>
              </a:solidFill>
              <a:latin typeface="Times New Roman" panose="02020603050405020304" pitchFamily="18" charset="0"/>
              <a:ea typeface="宋体" panose="02010600030101010101" pitchFamily="2" charset="-122"/>
            </a:endParaRPr>
          </a:p>
        </p:txBody>
      </p:sp>
      <p:sp>
        <p:nvSpPr>
          <p:cNvPr id="30751" name="Text Box 66"/>
          <p:cNvSpPr txBox="1"/>
          <p:nvPr/>
        </p:nvSpPr>
        <p:spPr>
          <a:xfrm>
            <a:off x="2971800" y="3962400"/>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T</a:t>
            </a:r>
            <a:endParaRPr lang="en-US" altLang="zh-CN" dirty="0">
              <a:latin typeface="Times New Roman" panose="02020603050405020304" pitchFamily="18" charset="0"/>
              <a:ea typeface="宋体" panose="02010600030101010101" pitchFamily="2" charset="-122"/>
            </a:endParaRPr>
          </a:p>
        </p:txBody>
      </p:sp>
      <p:sp>
        <p:nvSpPr>
          <p:cNvPr id="30752" name="Text Box 67"/>
          <p:cNvSpPr txBox="1"/>
          <p:nvPr/>
        </p:nvSpPr>
        <p:spPr>
          <a:xfrm>
            <a:off x="3733800" y="396240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30753" name="Text Box 68"/>
          <p:cNvSpPr txBox="1"/>
          <p:nvPr/>
        </p:nvSpPr>
        <p:spPr>
          <a:xfrm>
            <a:off x="4419600" y="3962400"/>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F</a:t>
            </a:r>
            <a:endParaRPr lang="en-US" altLang="zh-CN" dirty="0">
              <a:latin typeface="Times New Roman" panose="02020603050405020304" pitchFamily="18" charset="0"/>
              <a:ea typeface="宋体" panose="02010600030101010101" pitchFamily="2" charset="-122"/>
            </a:endParaRPr>
          </a:p>
        </p:txBody>
      </p:sp>
      <p:sp>
        <p:nvSpPr>
          <p:cNvPr id="30754" name="Text Box 69"/>
          <p:cNvSpPr txBox="1"/>
          <p:nvPr/>
        </p:nvSpPr>
        <p:spPr>
          <a:xfrm>
            <a:off x="2971800" y="4800600"/>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F</a:t>
            </a:r>
            <a:endParaRPr lang="en-US" altLang="zh-CN" dirty="0">
              <a:latin typeface="Times New Roman" panose="02020603050405020304" pitchFamily="18" charset="0"/>
              <a:ea typeface="宋体" panose="02010600030101010101" pitchFamily="2" charset="-122"/>
            </a:endParaRPr>
          </a:p>
        </p:txBody>
      </p:sp>
      <p:sp>
        <p:nvSpPr>
          <p:cNvPr id="30755" name="Text Box 70"/>
          <p:cNvSpPr txBox="1"/>
          <p:nvPr/>
        </p:nvSpPr>
        <p:spPr>
          <a:xfrm>
            <a:off x="3019425" y="5562600"/>
            <a:ext cx="3048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i </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30756" name="Text Box 71"/>
          <p:cNvSpPr txBox="1"/>
          <p:nvPr/>
        </p:nvSpPr>
        <p:spPr>
          <a:xfrm>
            <a:off x="4419600" y="485775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i</a:t>
            </a:r>
            <a:endParaRPr lang="en-US" altLang="zh-CN" dirty="0">
              <a:solidFill>
                <a:srgbClr val="FF0000"/>
              </a:solidFill>
              <a:latin typeface="Times New Roman" panose="02020603050405020304" pitchFamily="18" charset="0"/>
              <a:ea typeface="宋体" panose="02010600030101010101" pitchFamily="2" charset="-122"/>
            </a:endParaRPr>
          </a:p>
        </p:txBody>
      </p:sp>
      <p:cxnSp>
        <p:nvCxnSpPr>
          <p:cNvPr id="30757" name="AutoShape 72"/>
          <p:cNvCxnSpPr>
            <a:stCxn id="30765" idx="2"/>
            <a:endCxn id="30751" idx="0"/>
          </p:cNvCxnSpPr>
          <p:nvPr/>
        </p:nvCxnSpPr>
        <p:spPr>
          <a:xfrm flipH="1">
            <a:off x="3162300" y="3352800"/>
            <a:ext cx="766763" cy="609600"/>
          </a:xfrm>
          <a:prstGeom prst="straightConnector1">
            <a:avLst/>
          </a:prstGeom>
          <a:ln w="9525" cap="flat" cmpd="sng">
            <a:solidFill>
              <a:schemeClr val="tx1"/>
            </a:solidFill>
            <a:prstDash val="solid"/>
            <a:round/>
            <a:headEnd type="none" w="med" len="med"/>
            <a:tailEnd type="none" w="med" len="med"/>
          </a:ln>
        </p:spPr>
      </p:cxnSp>
      <p:cxnSp>
        <p:nvCxnSpPr>
          <p:cNvPr id="30758" name="AutoShape 74"/>
          <p:cNvCxnSpPr>
            <a:stCxn id="30765" idx="2"/>
            <a:endCxn id="30752" idx="0"/>
          </p:cNvCxnSpPr>
          <p:nvPr/>
        </p:nvCxnSpPr>
        <p:spPr>
          <a:xfrm flipH="1">
            <a:off x="3924300" y="3352800"/>
            <a:ext cx="4763" cy="609600"/>
          </a:xfrm>
          <a:prstGeom prst="straightConnector1">
            <a:avLst/>
          </a:prstGeom>
          <a:ln w="9525" cap="flat" cmpd="sng">
            <a:solidFill>
              <a:schemeClr val="tx1"/>
            </a:solidFill>
            <a:prstDash val="solid"/>
            <a:round/>
            <a:headEnd type="none" w="med" len="med"/>
            <a:tailEnd type="none" w="med" len="med"/>
          </a:ln>
        </p:spPr>
      </p:cxnSp>
      <p:cxnSp>
        <p:nvCxnSpPr>
          <p:cNvPr id="30759" name="AutoShape 75"/>
          <p:cNvCxnSpPr>
            <a:stCxn id="30751" idx="2"/>
            <a:endCxn id="30754" idx="0"/>
          </p:cNvCxnSpPr>
          <p:nvPr/>
        </p:nvCxnSpPr>
        <p:spPr>
          <a:xfrm>
            <a:off x="3162300" y="4419600"/>
            <a:ext cx="0" cy="381000"/>
          </a:xfrm>
          <a:prstGeom prst="straightConnector1">
            <a:avLst/>
          </a:prstGeom>
          <a:ln w="9525" cap="flat" cmpd="sng">
            <a:solidFill>
              <a:schemeClr val="tx1"/>
            </a:solidFill>
            <a:prstDash val="solid"/>
            <a:round/>
            <a:headEnd type="none" w="med" len="med"/>
            <a:tailEnd type="none" w="med" len="med"/>
          </a:ln>
        </p:spPr>
      </p:cxnSp>
      <p:cxnSp>
        <p:nvCxnSpPr>
          <p:cNvPr id="30760" name="AutoShape 76"/>
          <p:cNvCxnSpPr>
            <a:stCxn id="30754" idx="2"/>
            <a:endCxn id="30755" idx="0"/>
          </p:cNvCxnSpPr>
          <p:nvPr/>
        </p:nvCxnSpPr>
        <p:spPr>
          <a:xfrm>
            <a:off x="3162300" y="5257800"/>
            <a:ext cx="9525" cy="304800"/>
          </a:xfrm>
          <a:prstGeom prst="straightConnector1">
            <a:avLst/>
          </a:prstGeom>
          <a:ln w="9525" cap="flat" cmpd="sng">
            <a:solidFill>
              <a:schemeClr val="tx1"/>
            </a:solidFill>
            <a:prstDash val="solid"/>
            <a:round/>
            <a:headEnd type="none" w="med" len="med"/>
            <a:tailEnd type="none" w="med" len="med"/>
          </a:ln>
        </p:spPr>
      </p:cxnSp>
      <p:cxnSp>
        <p:nvCxnSpPr>
          <p:cNvPr id="30761" name="AutoShape 77"/>
          <p:cNvCxnSpPr>
            <a:stCxn id="30753" idx="2"/>
            <a:endCxn id="30756" idx="0"/>
          </p:cNvCxnSpPr>
          <p:nvPr/>
        </p:nvCxnSpPr>
        <p:spPr>
          <a:xfrm>
            <a:off x="4610100" y="4419600"/>
            <a:ext cx="0" cy="438150"/>
          </a:xfrm>
          <a:prstGeom prst="straightConnector1">
            <a:avLst/>
          </a:prstGeom>
          <a:ln w="9525" cap="flat" cmpd="sng">
            <a:solidFill>
              <a:schemeClr val="tx1"/>
            </a:solidFill>
            <a:prstDash val="solid"/>
            <a:round/>
            <a:headEnd type="none" w="med" len="med"/>
            <a:tailEnd type="none" w="med" len="med"/>
          </a:ln>
        </p:spPr>
      </p:cxnSp>
      <p:sp>
        <p:nvSpPr>
          <p:cNvPr id="30762" name="Text Box 78"/>
          <p:cNvSpPr txBox="1"/>
          <p:nvPr/>
        </p:nvSpPr>
        <p:spPr>
          <a:xfrm>
            <a:off x="4419600" y="5181600"/>
            <a:ext cx="457200" cy="457200"/>
          </a:xfrm>
          <a:prstGeom prst="rect">
            <a:avLst/>
          </a:prstGeom>
          <a:noFill/>
          <a:ln w="9525">
            <a:noFill/>
          </a:ln>
        </p:spPr>
        <p:txBody>
          <a:bodyPr anchor="t" anchorCtr="0">
            <a:spAutoFit/>
          </a:bodyPr>
          <a:p>
            <a:pPr>
              <a:spcBef>
                <a:spcPct val="50000"/>
              </a:spcBef>
            </a:pPr>
            <a:r>
              <a:rPr lang="en-US" altLang="zh-CN" dirty="0">
                <a:solidFill>
                  <a:schemeClr val="accent2"/>
                </a:solidFill>
                <a:latin typeface="Times New Roman" panose="02020603050405020304" pitchFamily="18" charset="0"/>
                <a:ea typeface="宋体" panose="02010600030101010101" pitchFamily="2" charset="-122"/>
              </a:rPr>
              <a:t>i2</a:t>
            </a:r>
            <a:endParaRPr lang="en-US" altLang="zh-CN" dirty="0">
              <a:solidFill>
                <a:schemeClr val="accent2"/>
              </a:solidFill>
              <a:latin typeface="Times New Roman" panose="02020603050405020304" pitchFamily="18" charset="0"/>
              <a:ea typeface="宋体" panose="02010600030101010101" pitchFamily="2" charset="-122"/>
            </a:endParaRPr>
          </a:p>
        </p:txBody>
      </p:sp>
      <p:sp>
        <p:nvSpPr>
          <p:cNvPr id="30763" name="Text Box 79"/>
          <p:cNvSpPr txBox="1"/>
          <p:nvPr/>
        </p:nvSpPr>
        <p:spPr>
          <a:xfrm>
            <a:off x="3733800" y="4191000"/>
            <a:ext cx="457200" cy="457200"/>
          </a:xfrm>
          <a:prstGeom prst="rect">
            <a:avLst/>
          </a:prstGeom>
          <a:noFill/>
          <a:ln w="9525">
            <a:noFill/>
          </a:ln>
        </p:spPr>
        <p:txBody>
          <a:bodyPr anchor="t" anchorCtr="0">
            <a:spAutoFit/>
          </a:bodyPr>
          <a:p>
            <a:pPr>
              <a:spcBef>
                <a:spcPct val="50000"/>
              </a:spcBef>
            </a:pPr>
            <a:r>
              <a:rPr lang="en-US" altLang="zh-CN" dirty="0">
                <a:solidFill>
                  <a:schemeClr val="accent2"/>
                </a:solidFill>
                <a:latin typeface="Times New Roman" panose="02020603050405020304" pitchFamily="18" charset="0"/>
                <a:ea typeface="宋体" panose="02010600030101010101" pitchFamily="2" charset="-122"/>
              </a:rPr>
              <a:t>*</a:t>
            </a:r>
            <a:endParaRPr lang="en-US" altLang="zh-CN" dirty="0">
              <a:solidFill>
                <a:schemeClr val="accent2"/>
              </a:solidFill>
              <a:latin typeface="Times New Roman" panose="02020603050405020304" pitchFamily="18" charset="0"/>
              <a:ea typeface="宋体" panose="02010600030101010101" pitchFamily="2" charset="-122"/>
            </a:endParaRPr>
          </a:p>
        </p:txBody>
      </p:sp>
      <p:sp>
        <p:nvSpPr>
          <p:cNvPr id="30764" name="Text Box 80"/>
          <p:cNvSpPr txBox="1"/>
          <p:nvPr/>
        </p:nvSpPr>
        <p:spPr>
          <a:xfrm>
            <a:off x="4572000" y="2362200"/>
            <a:ext cx="457200" cy="457200"/>
          </a:xfrm>
          <a:prstGeom prst="rect">
            <a:avLst/>
          </a:prstGeom>
          <a:noFill/>
          <a:ln w="9525">
            <a:noFill/>
          </a:ln>
        </p:spPr>
        <p:txBody>
          <a:bodyPr anchor="t" anchorCtr="0">
            <a:spAutoFit/>
          </a:bodyPr>
          <a:p>
            <a:pPr>
              <a:spcBef>
                <a:spcPct val="50000"/>
              </a:spcBef>
            </a:pPr>
            <a:r>
              <a:rPr lang="en-US" altLang="zh-CN" dirty="0">
                <a:solidFill>
                  <a:schemeClr val="accent2"/>
                </a:solidFill>
                <a:latin typeface="Times New Roman" panose="02020603050405020304" pitchFamily="18" charset="0"/>
                <a:ea typeface="宋体" panose="02010600030101010101" pitchFamily="2" charset="-122"/>
              </a:rPr>
              <a:t>+</a:t>
            </a:r>
            <a:endParaRPr lang="en-US" altLang="zh-CN" dirty="0">
              <a:solidFill>
                <a:schemeClr val="accent2"/>
              </a:solidFill>
              <a:latin typeface="Times New Roman" panose="02020603050405020304" pitchFamily="18" charset="0"/>
              <a:ea typeface="宋体" panose="02010600030101010101" pitchFamily="2" charset="-122"/>
            </a:endParaRPr>
          </a:p>
        </p:txBody>
      </p:sp>
      <p:sp>
        <p:nvSpPr>
          <p:cNvPr id="30765" name="Text Box 81"/>
          <p:cNvSpPr txBox="1"/>
          <p:nvPr/>
        </p:nvSpPr>
        <p:spPr>
          <a:xfrm>
            <a:off x="3700463" y="2895600"/>
            <a:ext cx="4572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T</a:t>
            </a:r>
            <a:endParaRPr lang="en-US" altLang="zh-CN" dirty="0">
              <a:latin typeface="Times New Roman" panose="02020603050405020304" pitchFamily="18" charset="0"/>
              <a:ea typeface="宋体" panose="02010600030101010101" pitchFamily="2" charset="-122"/>
            </a:endParaRPr>
          </a:p>
        </p:txBody>
      </p:sp>
      <p:sp>
        <p:nvSpPr>
          <p:cNvPr id="2" name="矩形 1"/>
          <p:cNvSpPr/>
          <p:nvPr/>
        </p:nvSpPr>
        <p:spPr>
          <a:xfrm>
            <a:off x="4876800" y="6246813"/>
            <a:ext cx="3759200" cy="460375"/>
          </a:xfrm>
          <a:prstGeom prst="rect">
            <a:avLst/>
          </a:prstGeom>
          <a:noFill/>
          <a:ln w="9525">
            <a:noFill/>
          </a:ln>
        </p:spPr>
        <p:txBody>
          <a:bodyPr wrap="none" anchor="t" anchorCtr="0">
            <a:spAutoFit/>
          </a:bodyPr>
          <a:p>
            <a:r>
              <a:rPr lang="en-US" altLang="zh-CN" dirty="0">
                <a:solidFill>
                  <a:srgbClr val="FF0000"/>
                </a:solidFill>
                <a:latin typeface="Times New Roman" panose="02020603050405020304" pitchFamily="18" charset="0"/>
                <a:ea typeface="宋体" panose="02010600030101010101" pitchFamily="2" charset="-122"/>
              </a:rPr>
              <a:t>i2 + i3</a:t>
            </a:r>
            <a:r>
              <a:rPr lang="zh-CN" altLang="en-US" dirty="0">
                <a:solidFill>
                  <a:srgbClr val="FF0000"/>
                </a:solidFill>
                <a:latin typeface="Times New Roman" panose="02020603050405020304" pitchFamily="18" charset="0"/>
                <a:ea typeface="宋体" panose="02010600030101010101" pitchFamily="2" charset="-122"/>
              </a:rPr>
              <a:t>是</a:t>
            </a:r>
            <a:r>
              <a:rPr lang="zh-CN" altLang="en-US" u="sng" dirty="0">
                <a:solidFill>
                  <a:srgbClr val="FF0000"/>
                </a:solidFill>
                <a:latin typeface="Times New Roman" panose="02020603050405020304" pitchFamily="18" charset="0"/>
                <a:ea typeface="宋体" panose="02010600030101010101" pitchFamily="2" charset="-122"/>
              </a:rPr>
              <a:t>该句型</a:t>
            </a:r>
            <a:r>
              <a:rPr lang="zh-CN" altLang="en-US" dirty="0">
                <a:solidFill>
                  <a:srgbClr val="FF0000"/>
                </a:solidFill>
                <a:latin typeface="Times New Roman" panose="02020603050405020304" pitchFamily="18" charset="0"/>
                <a:ea typeface="宋体" panose="02010600030101010101" pitchFamily="2" charset="-122"/>
              </a:rPr>
              <a:t>的短语吗？</a:t>
            </a:r>
            <a:endParaRPr lang="en-US" altLang="zh-CN"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Rectangle 2"/>
          <p:cNvSpPr>
            <a:spLocks noGrp="1"/>
          </p:cNvSpPr>
          <p:nvPr>
            <p:ph type="title"/>
          </p:nvPr>
        </p:nvSpPr>
        <p:spPr>
          <a:xfrm>
            <a:off x="685800" y="609600"/>
            <a:ext cx="7772400" cy="533400"/>
          </a:xfrm>
        </p:spPr>
        <p:txBody>
          <a:bodyPr vert="horz" wrap="square" lIns="91440" tIns="45720" rIns="91440" bIns="45720" anchor="ctr" anchorCtr="0"/>
          <a:p>
            <a:pPr eaLnBrk="1" hangingPunct="1"/>
            <a:r>
              <a:rPr lang="en-US" altLang="zh-CN" sz="3600" u="sng" dirty="0">
                <a:solidFill>
                  <a:srgbClr val="FF0000"/>
                </a:solidFill>
              </a:rPr>
              <a:t>5.1.2 </a:t>
            </a:r>
            <a:r>
              <a:rPr lang="zh-CN" altLang="en-US" sz="3600" u="sng" dirty="0">
                <a:solidFill>
                  <a:srgbClr val="FF0000"/>
                </a:solidFill>
              </a:rPr>
              <a:t>规范规约简述（</a:t>
            </a:r>
            <a:r>
              <a:rPr lang="en-US" altLang="zh-CN" sz="3600" u="sng" dirty="0">
                <a:solidFill>
                  <a:srgbClr val="FF0000"/>
                </a:solidFill>
              </a:rPr>
              <a:t>3</a:t>
            </a:r>
            <a:r>
              <a:rPr lang="zh-CN" altLang="en-US" sz="3600" u="sng" dirty="0">
                <a:solidFill>
                  <a:srgbClr val="FF0000"/>
                </a:solidFill>
              </a:rPr>
              <a:t>）举例</a:t>
            </a:r>
            <a:endParaRPr lang="zh-CN" altLang="en-US" sz="3600" u="sng" dirty="0">
              <a:solidFill>
                <a:srgbClr val="FF0000"/>
              </a:solidFill>
            </a:endParaRPr>
          </a:p>
        </p:txBody>
      </p:sp>
      <p:sp>
        <p:nvSpPr>
          <p:cNvPr id="32770" name="Rectangle 3"/>
          <p:cNvSpPr>
            <a:spLocks noGrp="1"/>
          </p:cNvSpPr>
          <p:nvPr>
            <p:ph idx="1"/>
          </p:nvPr>
        </p:nvSpPr>
        <p:spPr>
          <a:xfrm>
            <a:off x="304800" y="1447800"/>
            <a:ext cx="2362200" cy="4419600"/>
          </a:xfrm>
          <a:ln>
            <a:solidFill>
              <a:srgbClr val="3366FF"/>
            </a:solidFill>
            <a:miter/>
          </a:ln>
        </p:spPr>
        <p:txBody>
          <a:bodyPr vert="horz" wrap="square" lIns="91440" tIns="45720" rIns="91440" bIns="45720" anchor="t" anchorCtr="0"/>
          <a:p>
            <a:pPr eaLnBrk="1" hangingPunct="1">
              <a:buNone/>
            </a:pPr>
            <a:r>
              <a:rPr lang="zh-CN" altLang="en-US" sz="2800" dirty="0"/>
              <a:t>文法：</a:t>
            </a:r>
            <a:endParaRPr lang="zh-CN" altLang="en-US" sz="2800" dirty="0"/>
          </a:p>
          <a:p>
            <a:pPr eaLnBrk="1" hangingPunct="1">
              <a:buNone/>
            </a:pPr>
            <a:r>
              <a:rPr lang="zh-CN" altLang="en-US" sz="2800" dirty="0"/>
              <a:t>  </a:t>
            </a:r>
            <a:r>
              <a:rPr lang="en-US" altLang="zh-CN" sz="2800" dirty="0">
                <a:solidFill>
                  <a:schemeClr val="accent2"/>
                </a:solidFill>
              </a:rPr>
              <a:t>E</a:t>
            </a:r>
            <a:r>
              <a:rPr lang="en-US" altLang="zh-CN" sz="2800" dirty="0">
                <a:solidFill>
                  <a:schemeClr val="accent2"/>
                </a:solidFill>
                <a:latin typeface="宋体" panose="02010600030101010101" pitchFamily="2" charset="-122"/>
              </a:rPr>
              <a:t>→</a:t>
            </a:r>
            <a:r>
              <a:rPr lang="en-US" altLang="zh-CN" sz="2800" dirty="0">
                <a:solidFill>
                  <a:schemeClr val="accent2"/>
                </a:solidFill>
              </a:rPr>
              <a:t>T | E+T</a:t>
            </a:r>
            <a:endParaRPr lang="en-US" altLang="zh-CN" sz="2800" dirty="0">
              <a:solidFill>
                <a:schemeClr val="accent2"/>
              </a:solidFill>
            </a:endParaRPr>
          </a:p>
          <a:p>
            <a:pPr eaLnBrk="1" hangingPunct="1">
              <a:buNone/>
            </a:pPr>
            <a:r>
              <a:rPr lang="en-US" altLang="zh-CN" sz="2800" dirty="0">
                <a:solidFill>
                  <a:schemeClr val="accent2"/>
                </a:solidFill>
              </a:rPr>
              <a:t>  T</a:t>
            </a:r>
            <a:r>
              <a:rPr lang="en-US" altLang="zh-CN" sz="2800" dirty="0">
                <a:solidFill>
                  <a:schemeClr val="accent2"/>
                </a:solidFill>
                <a:latin typeface="宋体" panose="02010600030101010101" pitchFamily="2" charset="-122"/>
              </a:rPr>
              <a:t>→</a:t>
            </a:r>
            <a:r>
              <a:rPr lang="en-US" altLang="zh-CN" sz="2800" dirty="0">
                <a:solidFill>
                  <a:schemeClr val="accent2"/>
                </a:solidFill>
              </a:rPr>
              <a:t>F | T*F </a:t>
            </a:r>
            <a:endParaRPr lang="en-US" altLang="zh-CN" sz="2800" dirty="0">
              <a:solidFill>
                <a:schemeClr val="accent2"/>
              </a:solidFill>
            </a:endParaRPr>
          </a:p>
          <a:p>
            <a:pPr eaLnBrk="1" hangingPunct="1">
              <a:buNone/>
            </a:pPr>
            <a:r>
              <a:rPr lang="en-US" altLang="zh-CN" sz="2800" dirty="0">
                <a:solidFill>
                  <a:schemeClr val="accent2"/>
                </a:solidFill>
              </a:rPr>
              <a:t>  F</a:t>
            </a:r>
            <a:r>
              <a:rPr lang="en-US" altLang="zh-CN" sz="2800" dirty="0">
                <a:solidFill>
                  <a:schemeClr val="accent2"/>
                </a:solidFill>
                <a:latin typeface="宋体" panose="02010600030101010101" pitchFamily="2" charset="-122"/>
              </a:rPr>
              <a:t>→</a:t>
            </a:r>
            <a:r>
              <a:rPr lang="en-US" altLang="zh-CN" sz="2800" dirty="0">
                <a:solidFill>
                  <a:schemeClr val="accent2"/>
                </a:solidFill>
              </a:rPr>
              <a:t>(E) | i </a:t>
            </a:r>
            <a:endParaRPr lang="en-US" altLang="zh-CN" sz="2800" dirty="0">
              <a:solidFill>
                <a:schemeClr val="accent2"/>
              </a:solidFill>
            </a:endParaRPr>
          </a:p>
          <a:p>
            <a:pPr eaLnBrk="1" hangingPunct="1">
              <a:buNone/>
            </a:pPr>
            <a:endParaRPr lang="en-US" altLang="zh-CN" sz="2800" dirty="0">
              <a:solidFill>
                <a:schemeClr val="accent2"/>
              </a:solidFill>
            </a:endParaRPr>
          </a:p>
          <a:p>
            <a:pPr eaLnBrk="1" hangingPunct="1">
              <a:buNone/>
            </a:pPr>
            <a:endParaRPr lang="en-US" altLang="zh-CN" sz="2800" dirty="0">
              <a:solidFill>
                <a:schemeClr val="accent2"/>
              </a:solidFill>
            </a:endParaRPr>
          </a:p>
          <a:p>
            <a:pPr eaLnBrk="1" hangingPunct="1">
              <a:buNone/>
            </a:pPr>
            <a:r>
              <a:rPr lang="zh-CN" altLang="en-US" sz="2800" dirty="0"/>
              <a:t>句型：</a:t>
            </a:r>
            <a:endParaRPr lang="zh-CN" altLang="en-US" sz="2800" dirty="0"/>
          </a:p>
          <a:p>
            <a:pPr eaLnBrk="1" hangingPunct="1">
              <a:buNone/>
            </a:pPr>
            <a:r>
              <a:rPr lang="zh-CN" altLang="en-US" sz="2800" dirty="0"/>
              <a:t>  </a:t>
            </a:r>
            <a:r>
              <a:rPr lang="en-US" altLang="zh-CN" sz="2800" dirty="0">
                <a:solidFill>
                  <a:schemeClr val="accent2"/>
                </a:solidFill>
              </a:rPr>
              <a:t>E+T*F+i</a:t>
            </a:r>
            <a:endParaRPr lang="en-US" altLang="zh-CN" sz="2800" dirty="0">
              <a:solidFill>
                <a:schemeClr val="accent2"/>
              </a:solidFill>
            </a:endParaRPr>
          </a:p>
        </p:txBody>
      </p:sp>
      <p:sp>
        <p:nvSpPr>
          <p:cNvPr id="32771" name="Text Box 4"/>
          <p:cNvSpPr txBox="1"/>
          <p:nvPr/>
        </p:nvSpPr>
        <p:spPr>
          <a:xfrm>
            <a:off x="4500563" y="1452563"/>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E</a:t>
            </a:r>
            <a:endParaRPr lang="en-US" altLang="zh-CN" dirty="0">
              <a:latin typeface="Times New Roman" panose="02020603050405020304" pitchFamily="18" charset="0"/>
              <a:ea typeface="宋体" panose="02010600030101010101" pitchFamily="2" charset="-122"/>
            </a:endParaRPr>
          </a:p>
        </p:txBody>
      </p:sp>
      <p:sp>
        <p:nvSpPr>
          <p:cNvPr id="32772" name="Text Box 5"/>
          <p:cNvSpPr txBox="1"/>
          <p:nvPr/>
        </p:nvSpPr>
        <p:spPr>
          <a:xfrm>
            <a:off x="3548063" y="2400300"/>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E</a:t>
            </a:r>
            <a:endParaRPr lang="en-US" altLang="zh-CN" dirty="0">
              <a:latin typeface="Times New Roman" panose="02020603050405020304" pitchFamily="18" charset="0"/>
              <a:ea typeface="宋体" panose="02010600030101010101" pitchFamily="2" charset="-122"/>
            </a:endParaRPr>
          </a:p>
        </p:txBody>
      </p:sp>
      <p:sp>
        <p:nvSpPr>
          <p:cNvPr id="32773" name="Text Box 6"/>
          <p:cNvSpPr txBox="1"/>
          <p:nvPr/>
        </p:nvSpPr>
        <p:spPr>
          <a:xfrm>
            <a:off x="5491163" y="2443163"/>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T</a:t>
            </a:r>
            <a:endParaRPr lang="en-US" altLang="zh-CN" dirty="0">
              <a:latin typeface="Times New Roman" panose="02020603050405020304" pitchFamily="18" charset="0"/>
              <a:ea typeface="宋体" panose="02010600030101010101" pitchFamily="2" charset="-122"/>
            </a:endParaRPr>
          </a:p>
        </p:txBody>
      </p:sp>
      <p:sp>
        <p:nvSpPr>
          <p:cNvPr id="32774" name="Text Box 7"/>
          <p:cNvSpPr txBox="1"/>
          <p:nvPr/>
        </p:nvSpPr>
        <p:spPr>
          <a:xfrm>
            <a:off x="4500563" y="2414588"/>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a:t>
            </a:r>
            <a:endParaRPr lang="en-US" altLang="zh-CN" dirty="0">
              <a:solidFill>
                <a:srgbClr val="FF0000"/>
              </a:solidFill>
              <a:latin typeface="Times New Roman" panose="02020603050405020304" pitchFamily="18" charset="0"/>
              <a:ea typeface="宋体" panose="02010600030101010101" pitchFamily="2" charset="-122"/>
            </a:endParaRPr>
          </a:p>
        </p:txBody>
      </p:sp>
      <p:cxnSp>
        <p:nvCxnSpPr>
          <p:cNvPr id="32775" name="AutoShape 15"/>
          <p:cNvCxnSpPr>
            <a:stCxn id="32771" idx="2"/>
            <a:endCxn id="32772" idx="0"/>
          </p:cNvCxnSpPr>
          <p:nvPr/>
        </p:nvCxnSpPr>
        <p:spPr>
          <a:xfrm flipH="1">
            <a:off x="3738563" y="1909763"/>
            <a:ext cx="952500" cy="490537"/>
          </a:xfrm>
          <a:prstGeom prst="straightConnector1">
            <a:avLst/>
          </a:prstGeom>
          <a:ln w="9525" cap="flat" cmpd="sng">
            <a:solidFill>
              <a:schemeClr val="tx1"/>
            </a:solidFill>
            <a:prstDash val="solid"/>
            <a:round/>
            <a:headEnd type="none" w="med" len="med"/>
            <a:tailEnd type="none" w="med" len="med"/>
          </a:ln>
        </p:spPr>
      </p:cxnSp>
      <p:cxnSp>
        <p:nvCxnSpPr>
          <p:cNvPr id="32776" name="AutoShape 16"/>
          <p:cNvCxnSpPr>
            <a:stCxn id="32771" idx="2"/>
            <a:endCxn id="32774" idx="0"/>
          </p:cNvCxnSpPr>
          <p:nvPr/>
        </p:nvCxnSpPr>
        <p:spPr>
          <a:xfrm>
            <a:off x="4691063" y="1909763"/>
            <a:ext cx="0" cy="504825"/>
          </a:xfrm>
          <a:prstGeom prst="straightConnector1">
            <a:avLst/>
          </a:prstGeom>
          <a:ln w="9525" cap="flat" cmpd="sng">
            <a:solidFill>
              <a:schemeClr val="tx1"/>
            </a:solidFill>
            <a:prstDash val="solid"/>
            <a:round/>
            <a:headEnd type="none" w="med" len="med"/>
            <a:tailEnd type="none" w="med" len="med"/>
          </a:ln>
        </p:spPr>
      </p:cxnSp>
      <p:cxnSp>
        <p:nvCxnSpPr>
          <p:cNvPr id="32777" name="AutoShape 17"/>
          <p:cNvCxnSpPr>
            <a:stCxn id="32771" idx="2"/>
            <a:endCxn id="32773" idx="0"/>
          </p:cNvCxnSpPr>
          <p:nvPr/>
        </p:nvCxnSpPr>
        <p:spPr>
          <a:xfrm>
            <a:off x="4691063" y="1909763"/>
            <a:ext cx="990600" cy="533400"/>
          </a:xfrm>
          <a:prstGeom prst="straightConnector1">
            <a:avLst/>
          </a:prstGeom>
          <a:ln w="9525" cap="flat" cmpd="sng">
            <a:solidFill>
              <a:schemeClr val="tx1"/>
            </a:solidFill>
            <a:prstDash val="solid"/>
            <a:round/>
            <a:headEnd type="none" w="med" len="med"/>
            <a:tailEnd type="none" w="med" len="med"/>
          </a:ln>
        </p:spPr>
      </p:cxnSp>
      <p:sp>
        <p:nvSpPr>
          <p:cNvPr id="32778" name="Text Box 25"/>
          <p:cNvSpPr txBox="1"/>
          <p:nvPr/>
        </p:nvSpPr>
        <p:spPr>
          <a:xfrm>
            <a:off x="5491163" y="3433763"/>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F</a:t>
            </a:r>
            <a:endParaRPr lang="en-US" altLang="zh-CN" dirty="0">
              <a:latin typeface="Times New Roman" panose="02020603050405020304" pitchFamily="18" charset="0"/>
              <a:ea typeface="宋体" panose="02010600030101010101" pitchFamily="2" charset="-122"/>
            </a:endParaRPr>
          </a:p>
        </p:txBody>
      </p:sp>
      <p:sp>
        <p:nvSpPr>
          <p:cNvPr id="32779" name="Text Box 26"/>
          <p:cNvSpPr txBox="1"/>
          <p:nvPr/>
        </p:nvSpPr>
        <p:spPr>
          <a:xfrm>
            <a:off x="5491163" y="4652963"/>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i</a:t>
            </a:r>
            <a:endParaRPr lang="en-US" altLang="zh-CN" dirty="0">
              <a:solidFill>
                <a:srgbClr val="FF0000"/>
              </a:solidFill>
              <a:latin typeface="Times New Roman" panose="02020603050405020304" pitchFamily="18" charset="0"/>
              <a:ea typeface="宋体" panose="02010600030101010101" pitchFamily="2" charset="-122"/>
            </a:endParaRPr>
          </a:p>
        </p:txBody>
      </p:sp>
      <p:cxnSp>
        <p:nvCxnSpPr>
          <p:cNvPr id="32780" name="AutoShape 27"/>
          <p:cNvCxnSpPr>
            <a:stCxn id="32773" idx="2"/>
            <a:endCxn id="32778" idx="0"/>
          </p:cNvCxnSpPr>
          <p:nvPr/>
        </p:nvCxnSpPr>
        <p:spPr>
          <a:xfrm>
            <a:off x="5681663" y="2900363"/>
            <a:ext cx="0" cy="533400"/>
          </a:xfrm>
          <a:prstGeom prst="straightConnector1">
            <a:avLst/>
          </a:prstGeom>
          <a:ln w="9525" cap="flat" cmpd="sng">
            <a:solidFill>
              <a:schemeClr val="tx1"/>
            </a:solidFill>
            <a:prstDash val="solid"/>
            <a:round/>
            <a:headEnd type="none" w="med" len="med"/>
            <a:tailEnd type="none" w="med" len="med"/>
          </a:ln>
        </p:spPr>
      </p:cxnSp>
      <p:cxnSp>
        <p:nvCxnSpPr>
          <p:cNvPr id="32781" name="AutoShape 28"/>
          <p:cNvCxnSpPr>
            <a:stCxn id="32778" idx="2"/>
            <a:endCxn id="32779" idx="0"/>
          </p:cNvCxnSpPr>
          <p:nvPr/>
        </p:nvCxnSpPr>
        <p:spPr>
          <a:xfrm>
            <a:off x="5681663" y="3890963"/>
            <a:ext cx="0" cy="762000"/>
          </a:xfrm>
          <a:prstGeom prst="straightConnector1">
            <a:avLst/>
          </a:prstGeom>
          <a:ln w="9525" cap="flat" cmpd="sng">
            <a:solidFill>
              <a:schemeClr val="tx1"/>
            </a:solidFill>
            <a:prstDash val="solid"/>
            <a:round/>
            <a:headEnd type="none" w="med" len="med"/>
            <a:tailEnd type="none" w="med" len="med"/>
          </a:ln>
        </p:spPr>
      </p:cxnSp>
      <p:sp>
        <p:nvSpPr>
          <p:cNvPr id="10269" name="Rectangle 29"/>
          <p:cNvSpPr>
            <a:spLocks noChangeArrowheads="1"/>
          </p:cNvSpPr>
          <p:nvPr/>
        </p:nvSpPr>
        <p:spPr bwMode="auto">
          <a:xfrm>
            <a:off x="6248400" y="1509713"/>
            <a:ext cx="2209800" cy="4357688"/>
          </a:xfrm>
          <a:prstGeom prst="rect">
            <a:avLst/>
          </a:prstGeom>
          <a:noFill/>
          <a:ln w="9525">
            <a:solidFill>
              <a:srgbClr val="3366FF"/>
            </a:solidFill>
            <a:miter lim="800000"/>
          </a:ln>
          <a:effectLst/>
        </p:spPr>
        <p:txBody>
          <a:bodyPr/>
          <a:lstStyle/>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2800" b="0"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短语：</a:t>
            </a:r>
            <a:endParaRPr kumimoji="1" lang="zh-CN" altLang="en-US" sz="2800" b="0"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2800" b="0"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  </a:t>
            </a:r>
            <a:r>
              <a:rPr kumimoji="1" lang="en-US" altLang="zh-CN" sz="2800" b="0" i="0" u="none" strike="noStrike" kern="1200" cap="none" spc="0" normalizeH="0" baseline="0" noProof="0" dirty="0">
                <a:ln>
                  <a:noFill/>
                </a:ln>
                <a:solidFill>
                  <a:schemeClr val="accent2"/>
                </a:solidFill>
                <a:effectLst/>
                <a:uLnTx/>
                <a:uFillTx/>
                <a:latin typeface="Times New Roman" panose="02020603050405020304" pitchFamily="18" charset="0"/>
                <a:ea typeface="宋体" panose="02010600030101010101" pitchFamily="2" charset="-122"/>
                <a:cs typeface="+mn-cs"/>
              </a:rPr>
              <a:t>E+T*</a:t>
            </a:r>
            <a:r>
              <a:rPr kumimoji="1" lang="en-US" altLang="zh-CN" sz="2800" b="0" i="0" u="none" strike="noStrike" kern="1200" cap="none" spc="0" normalizeH="0" baseline="0" noProof="0" dirty="0" err="1">
                <a:ln>
                  <a:noFill/>
                </a:ln>
                <a:solidFill>
                  <a:schemeClr val="accent2"/>
                </a:solidFill>
                <a:effectLst/>
                <a:uLnTx/>
                <a:uFillTx/>
                <a:latin typeface="Times New Roman" panose="02020603050405020304" pitchFamily="18" charset="0"/>
                <a:ea typeface="宋体" panose="02010600030101010101" pitchFamily="2" charset="-122"/>
                <a:cs typeface="+mn-cs"/>
              </a:rPr>
              <a:t>F+i</a:t>
            </a:r>
            <a:r>
              <a:rPr kumimoji="1" lang="en-US" altLang="zh-CN" sz="2800" b="0" i="0" u="none" strike="noStrike" kern="1200" cap="none" spc="0" normalizeH="0" baseline="0" noProof="0" dirty="0">
                <a:ln>
                  <a:noFill/>
                </a:ln>
                <a:solidFill>
                  <a:schemeClr val="accent2"/>
                </a:solidFill>
                <a:effectLst/>
                <a:uLnTx/>
                <a:uFillTx/>
                <a:latin typeface="Times New Roman" panose="02020603050405020304" pitchFamily="18" charset="0"/>
                <a:ea typeface="宋体" panose="02010600030101010101" pitchFamily="2" charset="-122"/>
                <a:cs typeface="+mn-cs"/>
              </a:rPr>
              <a:t> </a:t>
            </a:r>
            <a:endParaRPr kumimoji="1" lang="en-US" altLang="zh-CN" sz="2800" b="0" i="0" u="none" strike="noStrike" kern="1200" cap="none" spc="0" normalizeH="0" baseline="0" noProof="0" dirty="0">
              <a:ln>
                <a:noFill/>
              </a:ln>
              <a:solidFill>
                <a:schemeClr val="accent2"/>
              </a:solidFill>
              <a:effectLst/>
              <a:uLnTx/>
              <a:uFillTx/>
              <a:latin typeface="Times New Roman" panose="02020603050405020304" pitchFamily="18"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en-US" altLang="zh-CN" sz="2800" b="0" i="0" u="none" strike="noStrike" kern="1200" cap="none" spc="0" normalizeH="0" baseline="0" noProof="0" dirty="0">
                <a:ln>
                  <a:noFill/>
                </a:ln>
                <a:solidFill>
                  <a:schemeClr val="accent2"/>
                </a:solidFill>
                <a:effectLst/>
                <a:uLnTx/>
                <a:uFillTx/>
                <a:latin typeface="Times New Roman" panose="02020603050405020304" pitchFamily="18" charset="0"/>
                <a:ea typeface="宋体" panose="02010600030101010101" pitchFamily="2" charset="-122"/>
                <a:cs typeface="+mn-cs"/>
              </a:rPr>
              <a:t>  E+T*F</a:t>
            </a:r>
            <a:endParaRPr kumimoji="1" lang="en-US" altLang="zh-CN" sz="2800" b="0" i="0" u="none" strike="noStrike" kern="1200" cap="none" spc="0" normalizeH="0" baseline="0" noProof="0" dirty="0">
              <a:ln>
                <a:noFill/>
              </a:ln>
              <a:solidFill>
                <a:schemeClr val="accent2"/>
              </a:solidFill>
              <a:effectLst/>
              <a:uLnTx/>
              <a:uFillTx/>
              <a:latin typeface="Times New Roman" panose="02020603050405020304" pitchFamily="18"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en-US" altLang="zh-CN" sz="2800" b="0" i="0" u="none" strike="noStrike" kern="1200" cap="none" spc="0" normalizeH="0" baseline="0" noProof="0" dirty="0">
                <a:ln>
                  <a:noFill/>
                </a:ln>
                <a:solidFill>
                  <a:schemeClr val="accent2"/>
                </a:solidFill>
                <a:effectLst/>
                <a:uLnTx/>
                <a:uFillTx/>
                <a:latin typeface="Times New Roman" panose="02020603050405020304" pitchFamily="18" charset="0"/>
                <a:ea typeface="宋体" panose="02010600030101010101" pitchFamily="2" charset="-122"/>
                <a:cs typeface="+mn-cs"/>
              </a:rPr>
              <a:t>  T*F(</a:t>
            </a:r>
            <a:r>
              <a:rPr kumimoji="1" lang="zh-CN" altLang="en-US" sz="2800" b="0" i="0" u="none" strike="noStrike" kern="1200" cap="none" spc="0" normalizeH="0" baseline="0" noProof="0" dirty="0">
                <a:ln>
                  <a:noFill/>
                </a:ln>
                <a:solidFill>
                  <a:schemeClr val="accent2"/>
                </a:solidFill>
                <a:effectLst/>
                <a:uLnTx/>
                <a:uFillTx/>
                <a:latin typeface="Times New Roman" panose="02020603050405020304" pitchFamily="18" charset="0"/>
                <a:ea typeface="宋体" panose="02010600030101010101" pitchFamily="2" charset="-122"/>
                <a:cs typeface="+mn-cs"/>
              </a:rPr>
              <a:t>直接</a:t>
            </a:r>
            <a:r>
              <a:rPr kumimoji="1" lang="en-US" altLang="zh-CN" sz="2800" b="0" i="0" u="none" strike="noStrike" kern="1200" cap="none" spc="0" normalizeH="0" baseline="0" noProof="0" dirty="0">
                <a:ln>
                  <a:noFill/>
                </a:ln>
                <a:solidFill>
                  <a:schemeClr val="accent2"/>
                </a:solidFill>
                <a:effectLst/>
                <a:uLnTx/>
                <a:uFillTx/>
                <a:latin typeface="Times New Roman" panose="02020603050405020304" pitchFamily="18" charset="0"/>
                <a:ea typeface="宋体" panose="02010600030101010101" pitchFamily="2" charset="-122"/>
                <a:cs typeface="+mn-cs"/>
              </a:rPr>
              <a:t>)</a:t>
            </a:r>
            <a:endParaRPr kumimoji="1" lang="en-US" altLang="zh-CN" sz="2800" b="0" i="0" u="none" strike="noStrike" kern="1200" cap="none" spc="0" normalizeH="0" baseline="0" noProof="0" dirty="0">
              <a:ln>
                <a:noFill/>
              </a:ln>
              <a:solidFill>
                <a:schemeClr val="accent2"/>
              </a:solidFill>
              <a:effectLst/>
              <a:uLnTx/>
              <a:uFillTx/>
              <a:latin typeface="Times New Roman" panose="02020603050405020304" pitchFamily="18"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en-US" altLang="zh-CN" sz="2800" b="0" i="0" u="none" strike="noStrike" kern="1200" cap="none" spc="0" normalizeH="0" baseline="0" noProof="0" dirty="0">
                <a:ln>
                  <a:noFill/>
                </a:ln>
                <a:solidFill>
                  <a:schemeClr val="accent2"/>
                </a:solidFill>
                <a:effectLst/>
                <a:uLnTx/>
                <a:uFillTx/>
                <a:latin typeface="Times New Roman" panose="02020603050405020304" pitchFamily="18" charset="0"/>
                <a:ea typeface="宋体" panose="02010600030101010101" pitchFamily="2" charset="-122"/>
                <a:cs typeface="+mn-cs"/>
              </a:rPr>
              <a:t>  i(</a:t>
            </a:r>
            <a:r>
              <a:rPr kumimoji="1" lang="zh-CN" altLang="en-US" sz="2800" b="0" i="0" u="none" strike="noStrike" kern="1200" cap="none" spc="0" normalizeH="0" baseline="0" noProof="0" dirty="0">
                <a:ln>
                  <a:noFill/>
                </a:ln>
                <a:solidFill>
                  <a:schemeClr val="accent2"/>
                </a:solidFill>
                <a:effectLst/>
                <a:uLnTx/>
                <a:uFillTx/>
                <a:latin typeface="Times New Roman" panose="02020603050405020304" pitchFamily="18" charset="0"/>
                <a:ea typeface="宋体" panose="02010600030101010101" pitchFamily="2" charset="-122"/>
                <a:cs typeface="+mn-cs"/>
              </a:rPr>
              <a:t>直接</a:t>
            </a:r>
            <a:r>
              <a:rPr kumimoji="1" lang="en-US" altLang="zh-CN" sz="2800" b="0" i="0" u="none" strike="noStrike" kern="1200" cap="none" spc="0" normalizeH="0" baseline="0" noProof="0" dirty="0">
                <a:ln>
                  <a:noFill/>
                </a:ln>
                <a:solidFill>
                  <a:schemeClr val="accent2"/>
                </a:solidFill>
                <a:effectLst/>
                <a:uLnTx/>
                <a:uFillTx/>
                <a:latin typeface="Times New Roman" panose="02020603050405020304" pitchFamily="18" charset="0"/>
                <a:ea typeface="宋体" panose="02010600030101010101" pitchFamily="2" charset="-122"/>
                <a:cs typeface="+mn-cs"/>
              </a:rPr>
              <a:t>)</a:t>
            </a:r>
            <a:endParaRPr kumimoji="1" lang="en-US" altLang="zh-CN" sz="2800" b="0" i="0" u="none" strike="noStrike" kern="1200" cap="none" spc="0" normalizeH="0" baseline="0" noProof="0" dirty="0">
              <a:ln>
                <a:noFill/>
              </a:ln>
              <a:solidFill>
                <a:schemeClr val="accent2"/>
              </a:solidFill>
              <a:effectLst/>
              <a:uLnTx/>
              <a:uFillTx/>
              <a:latin typeface="Times New Roman" panose="02020603050405020304" pitchFamily="18"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endParaRPr kumimoji="1" lang="en-US" altLang="zh-CN" sz="2800" b="0" i="0" u="none" strike="noStrike" kern="1200" cap="none" spc="0" normalizeH="0" baseline="0" noProof="0" dirty="0">
              <a:ln>
                <a:noFill/>
              </a:ln>
              <a:solidFill>
                <a:schemeClr val="accent2"/>
              </a:solidFill>
              <a:effectLst>
                <a:outerShdw blurRad="38100" dist="38100" dir="2700000" algn="tl">
                  <a:srgbClr val="C0C0C0"/>
                </a:outerShdw>
              </a:effectLst>
              <a:uLnTx/>
              <a:uFillTx/>
              <a:latin typeface="Arial Black" panose="020B0A04020102020204" pitchFamily="34"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2800" b="0"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句柄：</a:t>
            </a:r>
            <a:endParaRPr kumimoji="1" lang="zh-CN" altLang="en-US" sz="2800" b="0"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endParaRPr>
          </a:p>
          <a:p>
            <a:pPr marL="342900" marR="0" lvl="0" indent="-342900" algn="l" defTabSz="914400" rtl="0" eaLnBrk="1" fontAlgn="base" latinLnBrk="0" hangingPunct="1">
              <a:lnSpc>
                <a:spcPct val="100000"/>
              </a:lnSpc>
              <a:spcBef>
                <a:spcPct val="20000"/>
              </a:spcBef>
              <a:spcAft>
                <a:spcPct val="0"/>
              </a:spcAft>
              <a:buClrTx/>
              <a:buSzTx/>
              <a:buFontTx/>
              <a:buNone/>
              <a:defRPr/>
            </a:pPr>
            <a:r>
              <a:rPr kumimoji="1" lang="zh-CN" altLang="en-US" sz="2800" b="0" i="0" u="none" strike="noStrike" kern="1200" cap="none" spc="0" normalizeH="0" baseline="0" noProof="0" dirty="0">
                <a:ln>
                  <a:noFill/>
                </a:ln>
                <a:solidFill>
                  <a:schemeClr val="tx2"/>
                </a:solidFill>
                <a:effectLst/>
                <a:uLnTx/>
                <a:uFillTx/>
                <a:latin typeface="Times New Roman" panose="02020603050405020304" pitchFamily="18" charset="0"/>
                <a:ea typeface="宋体" panose="02010600030101010101" pitchFamily="2" charset="-122"/>
                <a:cs typeface="+mn-cs"/>
              </a:rPr>
              <a:t>  </a:t>
            </a:r>
            <a:r>
              <a:rPr kumimoji="1" lang="en-US" altLang="zh-CN" sz="2800" b="0" i="0" u="none" strike="noStrike" kern="1200" cap="none" spc="0" normalizeH="0" baseline="0" noProof="0" dirty="0">
                <a:ln>
                  <a:noFill/>
                </a:ln>
                <a:solidFill>
                  <a:schemeClr val="accent2"/>
                </a:solidFill>
                <a:effectLst/>
                <a:uLnTx/>
                <a:uFillTx/>
                <a:latin typeface="Times New Roman" panose="02020603050405020304" pitchFamily="18" charset="0"/>
                <a:ea typeface="宋体" panose="02010600030101010101" pitchFamily="2" charset="-122"/>
                <a:cs typeface="+mn-cs"/>
              </a:rPr>
              <a:t>T*F</a:t>
            </a:r>
            <a:endParaRPr kumimoji="1" lang="en-US" altLang="zh-CN" sz="2800" b="0" i="0" u="none" strike="noStrike" kern="1200" cap="none" spc="0" normalizeH="0" baseline="0" noProof="0" dirty="0">
              <a:ln>
                <a:noFill/>
              </a:ln>
              <a:solidFill>
                <a:schemeClr val="accent2"/>
              </a:solidFill>
              <a:effectLst/>
              <a:uLnTx/>
              <a:uFillTx/>
              <a:latin typeface="Times New Roman" panose="02020603050405020304" pitchFamily="18" charset="0"/>
              <a:ea typeface="宋体" panose="02010600030101010101" pitchFamily="2" charset="-122"/>
              <a:cs typeface="+mn-cs"/>
            </a:endParaRPr>
          </a:p>
        </p:txBody>
      </p:sp>
      <p:sp>
        <p:nvSpPr>
          <p:cNvPr id="32783" name="Text Box 34"/>
          <p:cNvSpPr txBox="1"/>
          <p:nvPr/>
        </p:nvSpPr>
        <p:spPr>
          <a:xfrm>
            <a:off x="4500563" y="2705100"/>
            <a:ext cx="457200" cy="457200"/>
          </a:xfrm>
          <a:prstGeom prst="rect">
            <a:avLst/>
          </a:prstGeom>
          <a:noFill/>
          <a:ln w="9525">
            <a:noFill/>
          </a:ln>
        </p:spPr>
        <p:txBody>
          <a:bodyPr anchor="t" anchorCtr="0">
            <a:spAutoFit/>
          </a:bodyPr>
          <a:p>
            <a:pPr>
              <a:spcBef>
                <a:spcPct val="50000"/>
              </a:spcBef>
            </a:pPr>
            <a:r>
              <a:rPr lang="en-US" altLang="zh-CN" dirty="0">
                <a:solidFill>
                  <a:schemeClr val="accent2"/>
                </a:solidFill>
                <a:latin typeface="Times New Roman" panose="02020603050405020304" pitchFamily="18" charset="0"/>
                <a:ea typeface="宋体" panose="02010600030101010101" pitchFamily="2" charset="-122"/>
              </a:rPr>
              <a:t>+</a:t>
            </a:r>
            <a:endParaRPr lang="en-US" altLang="zh-CN" dirty="0">
              <a:solidFill>
                <a:schemeClr val="accent2"/>
              </a:solidFill>
              <a:latin typeface="Times New Roman" panose="02020603050405020304" pitchFamily="18" charset="0"/>
              <a:ea typeface="宋体" panose="02010600030101010101" pitchFamily="2" charset="-122"/>
            </a:endParaRPr>
          </a:p>
        </p:txBody>
      </p:sp>
      <p:sp>
        <p:nvSpPr>
          <p:cNvPr id="32784" name="Text Box 35"/>
          <p:cNvSpPr txBox="1"/>
          <p:nvPr/>
        </p:nvSpPr>
        <p:spPr>
          <a:xfrm>
            <a:off x="2900363" y="3395663"/>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E</a:t>
            </a:r>
            <a:endParaRPr lang="en-US" altLang="zh-CN" dirty="0">
              <a:latin typeface="Times New Roman" panose="02020603050405020304" pitchFamily="18" charset="0"/>
              <a:ea typeface="宋体" panose="02010600030101010101" pitchFamily="2" charset="-122"/>
            </a:endParaRPr>
          </a:p>
        </p:txBody>
      </p:sp>
      <p:sp>
        <p:nvSpPr>
          <p:cNvPr id="32785" name="Text Box 36"/>
          <p:cNvSpPr txBox="1"/>
          <p:nvPr/>
        </p:nvSpPr>
        <p:spPr>
          <a:xfrm>
            <a:off x="4195763" y="3395663"/>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T</a:t>
            </a:r>
            <a:endParaRPr lang="en-US" altLang="zh-CN" dirty="0">
              <a:latin typeface="Times New Roman" panose="02020603050405020304" pitchFamily="18" charset="0"/>
              <a:ea typeface="宋体" panose="02010600030101010101" pitchFamily="2" charset="-122"/>
            </a:endParaRPr>
          </a:p>
        </p:txBody>
      </p:sp>
      <p:sp>
        <p:nvSpPr>
          <p:cNvPr id="32786" name="Text Box 37"/>
          <p:cNvSpPr txBox="1"/>
          <p:nvPr/>
        </p:nvSpPr>
        <p:spPr>
          <a:xfrm>
            <a:off x="3548063" y="340995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a:t>
            </a:r>
            <a:endParaRPr lang="en-US" altLang="zh-CN" dirty="0">
              <a:solidFill>
                <a:srgbClr val="FF0000"/>
              </a:solidFill>
              <a:latin typeface="Times New Roman" panose="02020603050405020304" pitchFamily="18" charset="0"/>
              <a:ea typeface="宋体" panose="02010600030101010101" pitchFamily="2" charset="-122"/>
            </a:endParaRPr>
          </a:p>
        </p:txBody>
      </p:sp>
      <p:cxnSp>
        <p:nvCxnSpPr>
          <p:cNvPr id="32787" name="AutoShape 38"/>
          <p:cNvCxnSpPr>
            <a:stCxn id="32772" idx="2"/>
            <a:endCxn id="32784" idx="0"/>
          </p:cNvCxnSpPr>
          <p:nvPr/>
        </p:nvCxnSpPr>
        <p:spPr>
          <a:xfrm flipH="1">
            <a:off x="3090863" y="2857500"/>
            <a:ext cx="647700" cy="538163"/>
          </a:xfrm>
          <a:prstGeom prst="straightConnector1">
            <a:avLst/>
          </a:prstGeom>
          <a:ln w="9525" cap="flat" cmpd="sng">
            <a:solidFill>
              <a:schemeClr val="tx1"/>
            </a:solidFill>
            <a:prstDash val="solid"/>
            <a:round/>
            <a:headEnd type="none" w="med" len="med"/>
            <a:tailEnd type="none" w="med" len="med"/>
          </a:ln>
        </p:spPr>
      </p:cxnSp>
      <p:cxnSp>
        <p:nvCxnSpPr>
          <p:cNvPr id="32788" name="AutoShape 39"/>
          <p:cNvCxnSpPr>
            <a:stCxn id="32772" idx="2"/>
            <a:endCxn id="32786" idx="0"/>
          </p:cNvCxnSpPr>
          <p:nvPr/>
        </p:nvCxnSpPr>
        <p:spPr>
          <a:xfrm>
            <a:off x="3738563" y="2857500"/>
            <a:ext cx="0" cy="552450"/>
          </a:xfrm>
          <a:prstGeom prst="straightConnector1">
            <a:avLst/>
          </a:prstGeom>
          <a:ln w="9525" cap="flat" cmpd="sng">
            <a:solidFill>
              <a:schemeClr val="tx1"/>
            </a:solidFill>
            <a:prstDash val="solid"/>
            <a:round/>
            <a:headEnd type="none" w="med" len="med"/>
            <a:tailEnd type="none" w="med" len="med"/>
          </a:ln>
        </p:spPr>
      </p:cxnSp>
      <p:cxnSp>
        <p:nvCxnSpPr>
          <p:cNvPr id="32789" name="AutoShape 40"/>
          <p:cNvCxnSpPr>
            <a:stCxn id="32772" idx="2"/>
            <a:endCxn id="32785" idx="0"/>
          </p:cNvCxnSpPr>
          <p:nvPr/>
        </p:nvCxnSpPr>
        <p:spPr>
          <a:xfrm>
            <a:off x="3738563" y="2857500"/>
            <a:ext cx="647700" cy="538163"/>
          </a:xfrm>
          <a:prstGeom prst="straightConnector1">
            <a:avLst/>
          </a:prstGeom>
          <a:ln w="9525" cap="flat" cmpd="sng">
            <a:solidFill>
              <a:schemeClr val="tx1"/>
            </a:solidFill>
            <a:prstDash val="solid"/>
            <a:round/>
            <a:headEnd type="none" w="med" len="med"/>
            <a:tailEnd type="none" w="med" len="med"/>
          </a:ln>
        </p:spPr>
      </p:cxnSp>
      <p:sp>
        <p:nvSpPr>
          <p:cNvPr id="32790" name="Text Box 42"/>
          <p:cNvSpPr txBox="1"/>
          <p:nvPr/>
        </p:nvSpPr>
        <p:spPr>
          <a:xfrm>
            <a:off x="3548063" y="3700463"/>
            <a:ext cx="457200" cy="457200"/>
          </a:xfrm>
          <a:prstGeom prst="rect">
            <a:avLst/>
          </a:prstGeom>
          <a:noFill/>
          <a:ln w="9525">
            <a:noFill/>
          </a:ln>
        </p:spPr>
        <p:txBody>
          <a:bodyPr anchor="t" anchorCtr="0">
            <a:spAutoFit/>
          </a:bodyPr>
          <a:p>
            <a:pPr>
              <a:spcBef>
                <a:spcPct val="50000"/>
              </a:spcBef>
            </a:pPr>
            <a:r>
              <a:rPr lang="en-US" altLang="zh-CN" dirty="0">
                <a:solidFill>
                  <a:schemeClr val="accent2"/>
                </a:solidFill>
                <a:latin typeface="Times New Roman" panose="02020603050405020304" pitchFamily="18" charset="0"/>
                <a:ea typeface="宋体" panose="02010600030101010101" pitchFamily="2" charset="-122"/>
              </a:rPr>
              <a:t>+</a:t>
            </a:r>
            <a:endParaRPr lang="en-US" altLang="zh-CN" dirty="0">
              <a:solidFill>
                <a:schemeClr val="accent2"/>
              </a:solidFill>
              <a:latin typeface="Times New Roman" panose="02020603050405020304" pitchFamily="18" charset="0"/>
              <a:ea typeface="宋体" panose="02010600030101010101" pitchFamily="2" charset="-122"/>
            </a:endParaRPr>
          </a:p>
        </p:txBody>
      </p:sp>
      <p:sp>
        <p:nvSpPr>
          <p:cNvPr id="32791" name="Text Box 43"/>
          <p:cNvSpPr txBox="1"/>
          <p:nvPr/>
        </p:nvSpPr>
        <p:spPr>
          <a:xfrm>
            <a:off x="3662363" y="4619625"/>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T</a:t>
            </a:r>
            <a:endParaRPr lang="en-US" altLang="zh-CN" dirty="0">
              <a:latin typeface="Times New Roman" panose="02020603050405020304" pitchFamily="18" charset="0"/>
              <a:ea typeface="宋体" panose="02010600030101010101" pitchFamily="2" charset="-122"/>
            </a:endParaRPr>
          </a:p>
        </p:txBody>
      </p:sp>
      <p:sp>
        <p:nvSpPr>
          <p:cNvPr id="32792" name="Text Box 44"/>
          <p:cNvSpPr txBox="1"/>
          <p:nvPr/>
        </p:nvSpPr>
        <p:spPr>
          <a:xfrm>
            <a:off x="4195763" y="4619625"/>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32793" name="Text Box 45"/>
          <p:cNvSpPr txBox="1"/>
          <p:nvPr/>
        </p:nvSpPr>
        <p:spPr>
          <a:xfrm>
            <a:off x="4695825" y="4633913"/>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F</a:t>
            </a:r>
            <a:endParaRPr lang="en-US" altLang="zh-CN" dirty="0">
              <a:latin typeface="Times New Roman" panose="02020603050405020304" pitchFamily="18" charset="0"/>
              <a:ea typeface="宋体" panose="02010600030101010101" pitchFamily="2" charset="-122"/>
            </a:endParaRPr>
          </a:p>
        </p:txBody>
      </p:sp>
      <p:sp>
        <p:nvSpPr>
          <p:cNvPr id="32794" name="Text Box 53"/>
          <p:cNvSpPr txBox="1"/>
          <p:nvPr/>
        </p:nvSpPr>
        <p:spPr>
          <a:xfrm>
            <a:off x="4195763" y="4848225"/>
            <a:ext cx="457200" cy="457200"/>
          </a:xfrm>
          <a:prstGeom prst="rect">
            <a:avLst/>
          </a:prstGeom>
          <a:noFill/>
          <a:ln w="9525">
            <a:noFill/>
          </a:ln>
        </p:spPr>
        <p:txBody>
          <a:bodyPr anchor="t" anchorCtr="0">
            <a:spAutoFit/>
          </a:bodyPr>
          <a:p>
            <a:pPr>
              <a:spcBef>
                <a:spcPct val="50000"/>
              </a:spcBef>
            </a:pPr>
            <a:r>
              <a:rPr lang="en-US" altLang="zh-CN" dirty="0">
                <a:solidFill>
                  <a:schemeClr val="accent2"/>
                </a:solidFill>
                <a:latin typeface="Times New Roman" panose="02020603050405020304" pitchFamily="18" charset="0"/>
                <a:ea typeface="宋体" panose="02010600030101010101" pitchFamily="2" charset="-122"/>
              </a:rPr>
              <a:t>*</a:t>
            </a:r>
            <a:endParaRPr lang="en-US" altLang="zh-CN" dirty="0">
              <a:solidFill>
                <a:schemeClr val="accent2"/>
              </a:solidFill>
              <a:latin typeface="Times New Roman" panose="02020603050405020304" pitchFamily="18" charset="0"/>
              <a:ea typeface="宋体" panose="02010600030101010101" pitchFamily="2" charset="-122"/>
            </a:endParaRPr>
          </a:p>
        </p:txBody>
      </p:sp>
      <p:sp>
        <p:nvSpPr>
          <p:cNvPr id="32795" name="Text Box 54"/>
          <p:cNvSpPr txBox="1"/>
          <p:nvPr/>
        </p:nvSpPr>
        <p:spPr>
          <a:xfrm>
            <a:off x="3662363" y="4619625"/>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T</a:t>
            </a:r>
            <a:endParaRPr lang="en-US" altLang="zh-CN" dirty="0">
              <a:latin typeface="Times New Roman" panose="02020603050405020304" pitchFamily="18" charset="0"/>
              <a:ea typeface="宋体" panose="02010600030101010101" pitchFamily="2" charset="-122"/>
            </a:endParaRPr>
          </a:p>
        </p:txBody>
      </p:sp>
      <p:sp>
        <p:nvSpPr>
          <p:cNvPr id="32796" name="Text Box 55"/>
          <p:cNvSpPr txBox="1"/>
          <p:nvPr/>
        </p:nvSpPr>
        <p:spPr>
          <a:xfrm>
            <a:off x="4195763" y="4619625"/>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32797" name="Text Box 56"/>
          <p:cNvSpPr txBox="1"/>
          <p:nvPr/>
        </p:nvSpPr>
        <p:spPr>
          <a:xfrm>
            <a:off x="4695825" y="4633913"/>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F</a:t>
            </a:r>
            <a:endParaRPr lang="en-US" altLang="zh-CN" dirty="0">
              <a:latin typeface="Times New Roman" panose="02020603050405020304" pitchFamily="18" charset="0"/>
              <a:ea typeface="宋体" panose="02010600030101010101" pitchFamily="2" charset="-122"/>
            </a:endParaRPr>
          </a:p>
        </p:txBody>
      </p:sp>
      <p:sp>
        <p:nvSpPr>
          <p:cNvPr id="32798" name="Text Box 64"/>
          <p:cNvSpPr txBox="1"/>
          <p:nvPr/>
        </p:nvSpPr>
        <p:spPr>
          <a:xfrm>
            <a:off x="4195763" y="4848225"/>
            <a:ext cx="457200" cy="457200"/>
          </a:xfrm>
          <a:prstGeom prst="rect">
            <a:avLst/>
          </a:prstGeom>
          <a:noFill/>
          <a:ln w="9525">
            <a:noFill/>
          </a:ln>
        </p:spPr>
        <p:txBody>
          <a:bodyPr anchor="t" anchorCtr="0">
            <a:spAutoFit/>
          </a:bodyPr>
          <a:p>
            <a:pPr>
              <a:spcBef>
                <a:spcPct val="50000"/>
              </a:spcBef>
            </a:pPr>
            <a:r>
              <a:rPr lang="en-US" altLang="zh-CN" dirty="0">
                <a:solidFill>
                  <a:schemeClr val="accent2"/>
                </a:solidFill>
                <a:latin typeface="Times New Roman" panose="02020603050405020304" pitchFamily="18" charset="0"/>
                <a:ea typeface="宋体" panose="02010600030101010101" pitchFamily="2" charset="-122"/>
              </a:rPr>
              <a:t>*</a:t>
            </a:r>
            <a:endParaRPr lang="en-US" altLang="zh-CN" dirty="0">
              <a:solidFill>
                <a:schemeClr val="accent2"/>
              </a:solidFill>
              <a:latin typeface="Times New Roman" panose="02020603050405020304" pitchFamily="18" charset="0"/>
              <a:ea typeface="宋体" panose="02010600030101010101" pitchFamily="2" charset="-122"/>
            </a:endParaRPr>
          </a:p>
        </p:txBody>
      </p:sp>
      <p:cxnSp>
        <p:nvCxnSpPr>
          <p:cNvPr id="32799" name="AutoShape 65"/>
          <p:cNvCxnSpPr>
            <a:stCxn id="32785" idx="2"/>
            <a:endCxn id="32795" idx="0"/>
          </p:cNvCxnSpPr>
          <p:nvPr/>
        </p:nvCxnSpPr>
        <p:spPr>
          <a:xfrm flipH="1">
            <a:off x="3852863" y="3852863"/>
            <a:ext cx="533400" cy="766762"/>
          </a:xfrm>
          <a:prstGeom prst="straightConnector1">
            <a:avLst/>
          </a:prstGeom>
          <a:ln w="9525" cap="flat" cmpd="sng">
            <a:solidFill>
              <a:schemeClr val="tx1"/>
            </a:solidFill>
            <a:prstDash val="solid"/>
            <a:round/>
            <a:headEnd type="none" w="med" len="med"/>
            <a:tailEnd type="none" w="med" len="med"/>
          </a:ln>
        </p:spPr>
      </p:cxnSp>
      <p:cxnSp>
        <p:nvCxnSpPr>
          <p:cNvPr id="32800" name="AutoShape 66"/>
          <p:cNvCxnSpPr>
            <a:stCxn id="32785" idx="2"/>
            <a:endCxn id="32796" idx="0"/>
          </p:cNvCxnSpPr>
          <p:nvPr/>
        </p:nvCxnSpPr>
        <p:spPr>
          <a:xfrm>
            <a:off x="4386263" y="3852863"/>
            <a:ext cx="0" cy="766762"/>
          </a:xfrm>
          <a:prstGeom prst="straightConnector1">
            <a:avLst/>
          </a:prstGeom>
          <a:ln w="9525" cap="flat" cmpd="sng">
            <a:solidFill>
              <a:schemeClr val="tx1"/>
            </a:solidFill>
            <a:prstDash val="solid"/>
            <a:round/>
            <a:headEnd type="none" w="med" len="med"/>
            <a:tailEnd type="none" w="med" len="med"/>
          </a:ln>
        </p:spPr>
      </p:cxnSp>
      <p:cxnSp>
        <p:nvCxnSpPr>
          <p:cNvPr id="32801" name="AutoShape 67"/>
          <p:cNvCxnSpPr>
            <a:stCxn id="32785" idx="2"/>
            <a:endCxn id="32797" idx="0"/>
          </p:cNvCxnSpPr>
          <p:nvPr/>
        </p:nvCxnSpPr>
        <p:spPr>
          <a:xfrm>
            <a:off x="4386263" y="3852863"/>
            <a:ext cx="500062" cy="781050"/>
          </a:xfrm>
          <a:prstGeom prst="straightConnector1">
            <a:avLst/>
          </a:prstGeom>
          <a:ln w="9525" cap="flat" cmpd="sng">
            <a:solidFill>
              <a:schemeClr val="tx1"/>
            </a:solidFill>
            <a:prstDash val="solid"/>
            <a:round/>
            <a:headEnd type="none" w="med" len="med"/>
            <a:tailEnd type="none" w="med" len="med"/>
          </a:ln>
        </p:spPr>
      </p:cxnSp>
      <p:sp>
        <p:nvSpPr>
          <p:cNvPr id="32802" name="Text Box 68"/>
          <p:cNvSpPr txBox="1"/>
          <p:nvPr/>
        </p:nvSpPr>
        <p:spPr>
          <a:xfrm>
            <a:off x="5486400" y="5024438"/>
            <a:ext cx="381000" cy="457200"/>
          </a:xfrm>
          <a:prstGeom prst="rect">
            <a:avLst/>
          </a:prstGeom>
          <a:noFill/>
          <a:ln w="9525">
            <a:noFill/>
          </a:ln>
        </p:spPr>
        <p:txBody>
          <a:bodyPr anchor="t" anchorCtr="0">
            <a:spAutoFit/>
          </a:bodyPr>
          <a:p>
            <a:pPr>
              <a:spcBef>
                <a:spcPct val="50000"/>
              </a:spcBef>
            </a:pPr>
            <a:r>
              <a:rPr lang="en-US" altLang="zh-CN" dirty="0">
                <a:solidFill>
                  <a:schemeClr val="accent2"/>
                </a:solidFill>
                <a:latin typeface="Times New Roman" panose="02020603050405020304" pitchFamily="18" charset="0"/>
                <a:ea typeface="宋体" panose="02010600030101010101" pitchFamily="2" charset="-122"/>
              </a:rPr>
              <a:t>i</a:t>
            </a:r>
            <a:endParaRPr lang="en-US" altLang="zh-CN" dirty="0">
              <a:solidFill>
                <a:schemeClr val="accent2"/>
              </a:solidFill>
              <a:latin typeface="Times New Roman" panose="02020603050405020304" pitchFamily="18" charset="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Rectangle 2"/>
          <p:cNvSpPr>
            <a:spLocks noGrp="1"/>
          </p:cNvSpPr>
          <p:nvPr>
            <p:ph type="title"/>
          </p:nvPr>
        </p:nvSpPr>
        <p:spPr>
          <a:xfrm>
            <a:off x="685800" y="609600"/>
            <a:ext cx="7772400" cy="838200"/>
          </a:xfrm>
        </p:spPr>
        <p:txBody>
          <a:bodyPr vert="horz" wrap="square" lIns="91440" tIns="45720" rIns="91440" bIns="45720" anchor="ctr" anchorCtr="0"/>
          <a:p>
            <a:pPr eaLnBrk="1" hangingPunct="1"/>
            <a:r>
              <a:rPr lang="en-US" altLang="zh-CN" sz="3200" u="sng" dirty="0">
                <a:solidFill>
                  <a:srgbClr val="FF0000"/>
                </a:solidFill>
              </a:rPr>
              <a:t>5.1.2 </a:t>
            </a:r>
            <a:r>
              <a:rPr lang="zh-CN" altLang="en-US" sz="3200" u="sng" dirty="0">
                <a:solidFill>
                  <a:srgbClr val="FF0000"/>
                </a:solidFill>
              </a:rPr>
              <a:t>规范规约简述（</a:t>
            </a:r>
            <a:r>
              <a:rPr lang="en-US" altLang="zh-CN" sz="3200" u="sng" dirty="0">
                <a:solidFill>
                  <a:srgbClr val="FF0000"/>
                </a:solidFill>
              </a:rPr>
              <a:t>4</a:t>
            </a:r>
            <a:r>
              <a:rPr lang="zh-CN" altLang="en-US" sz="3200" u="sng" dirty="0">
                <a:solidFill>
                  <a:srgbClr val="FF0000"/>
                </a:solidFill>
              </a:rPr>
              <a:t>）</a:t>
            </a:r>
            <a:br>
              <a:rPr lang="zh-CN" altLang="en-US" sz="3200" u="sng" dirty="0">
                <a:solidFill>
                  <a:srgbClr val="FF0000"/>
                </a:solidFill>
              </a:rPr>
            </a:br>
            <a:r>
              <a:rPr lang="zh-CN" altLang="en-US" sz="3200" u="sng" dirty="0">
                <a:solidFill>
                  <a:srgbClr val="FF0000"/>
                </a:solidFill>
              </a:rPr>
              <a:t>基于句柄的规约举例</a:t>
            </a:r>
            <a:endParaRPr lang="zh-CN" altLang="en-US" sz="3200" u="sng" dirty="0">
              <a:solidFill>
                <a:srgbClr val="FF0000"/>
              </a:solidFill>
            </a:endParaRPr>
          </a:p>
        </p:txBody>
      </p:sp>
      <p:sp>
        <p:nvSpPr>
          <p:cNvPr id="34818" name="Rectangle 4"/>
          <p:cNvSpPr/>
          <p:nvPr/>
        </p:nvSpPr>
        <p:spPr>
          <a:xfrm>
            <a:off x="785813" y="1771650"/>
            <a:ext cx="2819400" cy="3744913"/>
          </a:xfrm>
          <a:prstGeom prst="rect">
            <a:avLst/>
          </a:prstGeom>
          <a:noFill/>
          <a:ln w="9525" cap="flat" cmpd="sng">
            <a:solidFill>
              <a:srgbClr val="3366FF"/>
            </a:solidFill>
            <a:prstDash val="solid"/>
            <a:miter/>
            <a:headEnd type="none" w="med" len="med"/>
            <a:tailEnd type="none" w="med" len="med"/>
          </a:ln>
        </p:spPr>
        <p:txBody>
          <a:bodyPr anchor="t" anchorCtr="0"/>
          <a:p>
            <a:pPr marL="342900" indent="-342900">
              <a:lnSpc>
                <a:spcPct val="90000"/>
              </a:lnSpc>
              <a:spcBef>
                <a:spcPct val="20000"/>
              </a:spcBef>
            </a:pPr>
            <a:r>
              <a:rPr lang="zh-CN" altLang="en-US" sz="2800" dirty="0">
                <a:solidFill>
                  <a:srgbClr val="990033"/>
                </a:solidFill>
                <a:latin typeface="Times New Roman" panose="02020603050405020304" pitchFamily="18" charset="0"/>
                <a:ea typeface="宋体" panose="02010600030101010101" pitchFamily="2" charset="-122"/>
              </a:rPr>
              <a:t>文法：</a:t>
            </a:r>
            <a:endParaRPr lang="zh-CN" altLang="en-US" sz="2800" dirty="0">
              <a:solidFill>
                <a:srgbClr val="990033"/>
              </a:solidFill>
              <a:latin typeface="Times New Roman" panose="02020603050405020304" pitchFamily="18" charset="0"/>
              <a:ea typeface="宋体" panose="02010600030101010101" pitchFamily="2" charset="-122"/>
            </a:endParaRPr>
          </a:p>
          <a:p>
            <a:pPr marL="342900" indent="-342900">
              <a:lnSpc>
                <a:spcPct val="90000"/>
              </a:lnSpc>
              <a:spcBef>
                <a:spcPct val="20000"/>
              </a:spcBef>
            </a:pPr>
            <a:r>
              <a:rPr lang="zh-CN" altLang="en-US" sz="2800" dirty="0">
                <a:solidFill>
                  <a:srgbClr val="990033"/>
                </a:solidFill>
                <a:latin typeface="Times New Roman" panose="02020603050405020304" pitchFamily="18" charset="0"/>
                <a:ea typeface="宋体" panose="02010600030101010101" pitchFamily="2" charset="-122"/>
              </a:rPr>
              <a:t> </a:t>
            </a:r>
            <a:r>
              <a:rPr lang="en-US" altLang="zh-CN" sz="2800" dirty="0">
                <a:solidFill>
                  <a:schemeClr val="tx2"/>
                </a:solidFill>
                <a:latin typeface="Times New Roman" panose="02020603050405020304" pitchFamily="18" charset="0"/>
                <a:ea typeface="宋体" panose="02010600030101010101" pitchFamily="2" charset="-122"/>
              </a:rPr>
              <a:t>S </a:t>
            </a:r>
            <a:r>
              <a:rPr lang="en-US" altLang="zh-CN" sz="2800" dirty="0">
                <a:solidFill>
                  <a:srgbClr val="0066FF"/>
                </a:solidFill>
                <a:latin typeface="Times New Roman" panose="02020603050405020304" pitchFamily="18" charset="0"/>
                <a:ea typeface="宋体" panose="02010600030101010101" pitchFamily="2" charset="-122"/>
              </a:rPr>
              <a:t>→</a:t>
            </a:r>
            <a:r>
              <a:rPr lang="en-US" altLang="zh-CN" sz="2800" dirty="0">
                <a:solidFill>
                  <a:schemeClr val="tx2"/>
                </a:solidFill>
                <a:latin typeface="Times New Roman" panose="02020603050405020304" pitchFamily="18" charset="0"/>
                <a:ea typeface="宋体" panose="02010600030101010101" pitchFamily="2" charset="-122"/>
              </a:rPr>
              <a:t> aAcBe</a:t>
            </a:r>
            <a:endParaRPr lang="en-US" altLang="zh-CN" sz="2800" dirty="0">
              <a:solidFill>
                <a:schemeClr val="tx2"/>
              </a:solidFill>
              <a:latin typeface="Times New Roman" panose="02020603050405020304" pitchFamily="18" charset="0"/>
              <a:ea typeface="宋体" panose="02010600030101010101" pitchFamily="2" charset="-122"/>
            </a:endParaRPr>
          </a:p>
          <a:p>
            <a:pPr marL="342900" indent="-342900">
              <a:lnSpc>
                <a:spcPct val="90000"/>
              </a:lnSpc>
              <a:spcBef>
                <a:spcPct val="20000"/>
              </a:spcBef>
            </a:pPr>
            <a:r>
              <a:rPr lang="en-US" altLang="zh-CN" sz="2800" dirty="0">
                <a:solidFill>
                  <a:schemeClr val="tx2"/>
                </a:solidFill>
                <a:latin typeface="Times New Roman" panose="02020603050405020304" pitchFamily="18" charset="0"/>
                <a:ea typeface="宋体" panose="02010600030101010101" pitchFamily="2" charset="-122"/>
              </a:rPr>
              <a:t> A</a:t>
            </a:r>
            <a:r>
              <a:rPr lang="en-US" altLang="zh-CN" sz="2800" dirty="0">
                <a:solidFill>
                  <a:srgbClr val="0066FF"/>
                </a:solidFill>
                <a:latin typeface="Times New Roman" panose="02020603050405020304" pitchFamily="18" charset="0"/>
                <a:ea typeface="宋体" panose="02010600030101010101" pitchFamily="2" charset="-122"/>
              </a:rPr>
              <a:t>→</a:t>
            </a:r>
            <a:r>
              <a:rPr lang="en-US" altLang="zh-CN" sz="2800" dirty="0">
                <a:solidFill>
                  <a:schemeClr val="tx2"/>
                </a:solidFill>
                <a:latin typeface="Times New Roman" panose="02020603050405020304" pitchFamily="18" charset="0"/>
                <a:ea typeface="宋体" panose="02010600030101010101" pitchFamily="2" charset="-122"/>
              </a:rPr>
              <a:t> b</a:t>
            </a:r>
            <a:endParaRPr lang="en-US" altLang="zh-CN" sz="2800" dirty="0">
              <a:solidFill>
                <a:schemeClr val="tx2"/>
              </a:solidFill>
              <a:latin typeface="Times New Roman" panose="02020603050405020304" pitchFamily="18" charset="0"/>
              <a:ea typeface="宋体" panose="02010600030101010101" pitchFamily="2" charset="-122"/>
            </a:endParaRPr>
          </a:p>
          <a:p>
            <a:pPr marL="342900" indent="-342900">
              <a:lnSpc>
                <a:spcPct val="90000"/>
              </a:lnSpc>
              <a:spcBef>
                <a:spcPct val="20000"/>
              </a:spcBef>
            </a:pPr>
            <a:r>
              <a:rPr lang="en-US" altLang="zh-CN" sz="2800" dirty="0">
                <a:solidFill>
                  <a:schemeClr val="tx2"/>
                </a:solidFill>
                <a:latin typeface="Times New Roman" panose="02020603050405020304" pitchFamily="18" charset="0"/>
                <a:ea typeface="宋体" panose="02010600030101010101" pitchFamily="2" charset="-122"/>
              </a:rPr>
              <a:t> A</a:t>
            </a:r>
            <a:r>
              <a:rPr lang="en-US" altLang="zh-CN" sz="2800" dirty="0">
                <a:solidFill>
                  <a:srgbClr val="0066FF"/>
                </a:solidFill>
                <a:latin typeface="Times New Roman" panose="02020603050405020304" pitchFamily="18" charset="0"/>
                <a:ea typeface="宋体" panose="02010600030101010101" pitchFamily="2" charset="-122"/>
              </a:rPr>
              <a:t>→</a:t>
            </a:r>
            <a:r>
              <a:rPr lang="en-US" altLang="zh-CN" sz="2800" dirty="0">
                <a:solidFill>
                  <a:schemeClr val="tx2"/>
                </a:solidFill>
                <a:latin typeface="Times New Roman" panose="02020603050405020304" pitchFamily="18" charset="0"/>
                <a:ea typeface="宋体" panose="02010600030101010101" pitchFamily="2" charset="-122"/>
              </a:rPr>
              <a:t> Ab</a:t>
            </a:r>
            <a:endParaRPr lang="en-US" altLang="zh-CN" sz="2800" dirty="0">
              <a:solidFill>
                <a:schemeClr val="tx2"/>
              </a:solidFill>
              <a:latin typeface="Times New Roman" panose="02020603050405020304" pitchFamily="18" charset="0"/>
              <a:ea typeface="宋体" panose="02010600030101010101" pitchFamily="2" charset="-122"/>
            </a:endParaRPr>
          </a:p>
          <a:p>
            <a:pPr marL="342900" indent="-342900">
              <a:lnSpc>
                <a:spcPct val="90000"/>
              </a:lnSpc>
              <a:spcBef>
                <a:spcPct val="20000"/>
              </a:spcBef>
            </a:pPr>
            <a:r>
              <a:rPr lang="en-US" altLang="zh-CN" sz="2800" dirty="0">
                <a:solidFill>
                  <a:schemeClr val="tx2"/>
                </a:solidFill>
                <a:latin typeface="Times New Roman" panose="02020603050405020304" pitchFamily="18" charset="0"/>
                <a:ea typeface="宋体" panose="02010600030101010101" pitchFamily="2" charset="-122"/>
              </a:rPr>
              <a:t> B</a:t>
            </a:r>
            <a:r>
              <a:rPr lang="en-US" altLang="zh-CN" sz="2800" dirty="0">
                <a:solidFill>
                  <a:srgbClr val="0066FF"/>
                </a:solidFill>
                <a:latin typeface="Times New Roman" panose="02020603050405020304" pitchFamily="18" charset="0"/>
                <a:ea typeface="宋体" panose="02010600030101010101" pitchFamily="2" charset="-122"/>
              </a:rPr>
              <a:t>→</a:t>
            </a:r>
            <a:r>
              <a:rPr lang="en-US" altLang="zh-CN" sz="2800" dirty="0">
                <a:solidFill>
                  <a:schemeClr val="tx2"/>
                </a:solidFill>
                <a:latin typeface="Times New Roman" panose="02020603050405020304" pitchFamily="18" charset="0"/>
                <a:ea typeface="宋体" panose="02010600030101010101" pitchFamily="2" charset="-122"/>
              </a:rPr>
              <a:t> d</a:t>
            </a:r>
            <a:endParaRPr lang="en-US" altLang="zh-CN" sz="2800" dirty="0">
              <a:solidFill>
                <a:schemeClr val="tx2"/>
              </a:solidFill>
              <a:latin typeface="Times New Roman" panose="02020603050405020304" pitchFamily="18" charset="0"/>
              <a:ea typeface="宋体" panose="02010600030101010101" pitchFamily="2" charset="-122"/>
            </a:endParaRPr>
          </a:p>
          <a:p>
            <a:pPr marL="342900" indent="-342900">
              <a:lnSpc>
                <a:spcPct val="90000"/>
              </a:lnSpc>
              <a:spcBef>
                <a:spcPct val="20000"/>
              </a:spcBef>
            </a:pPr>
            <a:endParaRPr lang="en-US" altLang="zh-CN" sz="2800" dirty="0">
              <a:solidFill>
                <a:schemeClr val="tx2"/>
              </a:solidFill>
              <a:latin typeface="Times New Roman" panose="02020603050405020304" pitchFamily="18" charset="0"/>
              <a:ea typeface="宋体" panose="02010600030101010101" pitchFamily="2" charset="-122"/>
            </a:endParaRPr>
          </a:p>
          <a:p>
            <a:pPr marL="342900" indent="-342900">
              <a:lnSpc>
                <a:spcPct val="90000"/>
              </a:lnSpc>
              <a:spcBef>
                <a:spcPct val="20000"/>
              </a:spcBef>
            </a:pPr>
            <a:r>
              <a:rPr lang="zh-CN" altLang="en-US" sz="2800" dirty="0">
                <a:solidFill>
                  <a:srgbClr val="990033"/>
                </a:solidFill>
                <a:latin typeface="Times New Roman" panose="02020603050405020304" pitchFamily="18" charset="0"/>
                <a:ea typeface="宋体" panose="02010600030101010101" pitchFamily="2" charset="-122"/>
              </a:rPr>
              <a:t>输入串：</a:t>
            </a:r>
            <a:endParaRPr lang="zh-CN" altLang="en-US" sz="2800" dirty="0">
              <a:solidFill>
                <a:srgbClr val="990033"/>
              </a:solidFill>
              <a:latin typeface="Times New Roman" panose="02020603050405020304" pitchFamily="18" charset="0"/>
              <a:ea typeface="宋体" panose="02010600030101010101" pitchFamily="2" charset="-122"/>
            </a:endParaRPr>
          </a:p>
          <a:p>
            <a:pPr marL="342900" indent="-342900">
              <a:lnSpc>
                <a:spcPct val="90000"/>
              </a:lnSpc>
              <a:spcBef>
                <a:spcPct val="20000"/>
              </a:spcBef>
            </a:pPr>
            <a:r>
              <a:rPr lang="zh-CN" altLang="en-US" sz="2000" dirty="0">
                <a:solidFill>
                  <a:schemeClr val="tx2"/>
                </a:solidFill>
                <a:latin typeface="Times New Roman" panose="02020603050405020304" pitchFamily="18" charset="0"/>
                <a:ea typeface="宋体" panose="02010600030101010101" pitchFamily="2" charset="-122"/>
              </a:rPr>
              <a:t> </a:t>
            </a:r>
            <a:r>
              <a:rPr lang="en-US" altLang="zh-CN" sz="2800" dirty="0">
                <a:solidFill>
                  <a:schemeClr val="accent2"/>
                </a:solidFill>
                <a:latin typeface="Times New Roman" panose="02020603050405020304" pitchFamily="18" charset="0"/>
                <a:ea typeface="宋体" panose="02010600030101010101" pitchFamily="2" charset="-122"/>
              </a:rPr>
              <a:t>abbcde</a:t>
            </a:r>
            <a:endParaRPr lang="en-US" altLang="zh-CN" sz="2800" dirty="0">
              <a:solidFill>
                <a:schemeClr val="accent2"/>
              </a:solidFill>
              <a:latin typeface="Times New Roman" panose="02020603050405020304" pitchFamily="18" charset="0"/>
              <a:ea typeface="宋体" panose="02010600030101010101" pitchFamily="2" charset="-122"/>
            </a:endParaRPr>
          </a:p>
        </p:txBody>
      </p:sp>
      <p:sp>
        <p:nvSpPr>
          <p:cNvPr id="11270" name="Rectangle 6"/>
          <p:cNvSpPr>
            <a:spLocks noChangeArrowheads="1"/>
          </p:cNvSpPr>
          <p:nvPr/>
        </p:nvSpPr>
        <p:spPr bwMode="auto">
          <a:xfrm>
            <a:off x="3886200" y="1771650"/>
            <a:ext cx="4524375" cy="3744913"/>
          </a:xfrm>
          <a:prstGeom prst="rect">
            <a:avLst/>
          </a:prstGeom>
          <a:noFill/>
          <a:ln w="9525">
            <a:solidFill>
              <a:srgbClr val="000099"/>
            </a:solidFill>
            <a:miter lim="800000"/>
          </a:ln>
          <a:effectLst/>
        </p:spPr>
        <p:txBody>
          <a:bodyPr/>
          <a:lstStyle/>
          <a:p>
            <a:pPr marL="457200" marR="0" lvl="0" indent="-457200" algn="l" defTabSz="914400" rtl="0" eaLnBrk="1" fontAlgn="base" latinLnBrk="0" hangingPunct="1">
              <a:lnSpc>
                <a:spcPct val="100000"/>
              </a:lnSpc>
              <a:spcBef>
                <a:spcPct val="20000"/>
              </a:spcBef>
              <a:spcAft>
                <a:spcPct val="0"/>
              </a:spcAft>
              <a:buClrTx/>
              <a:buSzTx/>
              <a:buFontTx/>
              <a:buNone/>
              <a:defRPr/>
            </a:pPr>
            <a:r>
              <a:rPr kumimoji="1" lang="zh-CN" altLang="en-US" sz="2800" b="0" i="0" u="sng"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句型</a:t>
            </a:r>
            <a:r>
              <a:rPr kumimoji="1" lang="zh-CN" altLang="en-US" sz="2800" b="0"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                 </a:t>
            </a:r>
            <a:r>
              <a:rPr kumimoji="1" lang="zh-CN" altLang="en-US" sz="2800" b="0" i="0" u="sng"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规约规则</a:t>
            </a:r>
            <a:endParaRPr kumimoji="1" lang="zh-CN" altLang="en-US" sz="2800" b="0" i="0" u="sng"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endParaRPr>
          </a:p>
          <a:p>
            <a:pPr marL="457200" marR="0" lvl="0" indent="-457200" algn="l" defTabSz="914400" rtl="0" eaLnBrk="1" fontAlgn="base" latinLnBrk="0" hangingPunct="1">
              <a:lnSpc>
                <a:spcPct val="100000"/>
              </a:lnSpc>
              <a:spcBef>
                <a:spcPct val="20000"/>
              </a:spcBef>
              <a:spcAft>
                <a:spcPct val="0"/>
              </a:spcAft>
              <a:buClrTx/>
              <a:buSzTx/>
              <a:buFontTx/>
              <a:buNone/>
              <a:defRPr/>
            </a:pPr>
            <a:endParaRPr kumimoji="1" lang="zh-CN" altLang="en-US" sz="1200" b="0" i="0" u="sng"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endParaRPr>
          </a:p>
          <a:p>
            <a:pPr marL="457200" marR="0" lvl="0" indent="-457200" algn="l" defTabSz="914400" rtl="0" eaLnBrk="1" fontAlgn="base" latinLnBrk="0" hangingPunct="1">
              <a:lnSpc>
                <a:spcPct val="100000"/>
              </a:lnSpc>
              <a:spcBef>
                <a:spcPct val="20000"/>
              </a:spcBef>
              <a:spcAft>
                <a:spcPct val="0"/>
              </a:spcAft>
              <a:buClrTx/>
              <a:buSzTx/>
              <a:buFontTx/>
              <a:buNone/>
              <a:defRPr/>
            </a:pPr>
            <a:r>
              <a:rPr kumimoji="1" lang="en-US" altLang="zh-CN" sz="3200" b="0"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a</a:t>
            </a:r>
            <a:r>
              <a:rPr kumimoji="1" lang="en-US" altLang="zh-CN" sz="3200" b="0" i="0" u="sng"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b</a:t>
            </a:r>
            <a:r>
              <a:rPr kumimoji="1" lang="en-US" altLang="zh-CN" sz="3200" b="0"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bcde</a:t>
            </a:r>
            <a:r>
              <a:rPr kumimoji="1" lang="en-US" altLang="zh-CN" sz="2800" b="0"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            </a:t>
            </a:r>
            <a:r>
              <a:rPr kumimoji="1" lang="en-US" altLang="zh-CN" sz="32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rPr>
              <a:t>A </a:t>
            </a:r>
            <a:r>
              <a:rPr kumimoji="1" lang="en-US" altLang="zh-CN" sz="3200" b="0" i="0" u="none" strike="noStrike" kern="1200" cap="none" spc="0" normalizeH="0" baseline="0" noProof="0">
                <a:ln>
                  <a:noFill/>
                </a:ln>
                <a:solidFill>
                  <a:srgbClr val="0066FF"/>
                </a:solidFill>
                <a:effectLst/>
                <a:uLnTx/>
                <a:uFillTx/>
                <a:latin typeface="Times New Roman" panose="02020603050405020304" pitchFamily="18" charset="0"/>
                <a:ea typeface="宋体" panose="02010600030101010101" pitchFamily="2" charset="-122"/>
                <a:cs typeface="+mn-cs"/>
              </a:rPr>
              <a:t>→</a:t>
            </a:r>
            <a:r>
              <a:rPr kumimoji="1" lang="en-US" altLang="zh-CN" sz="32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rPr>
              <a:t> b</a:t>
            </a:r>
            <a:endParaRPr kumimoji="1" lang="en-US" altLang="zh-CN" sz="32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endParaRPr>
          </a:p>
          <a:p>
            <a:pPr marL="457200" marR="0" lvl="0" indent="-457200" algn="l" defTabSz="914400" rtl="0" eaLnBrk="1" fontAlgn="base" latinLnBrk="0" hangingPunct="1">
              <a:lnSpc>
                <a:spcPct val="100000"/>
              </a:lnSpc>
              <a:spcBef>
                <a:spcPct val="20000"/>
              </a:spcBef>
              <a:spcAft>
                <a:spcPct val="0"/>
              </a:spcAft>
              <a:buClrTx/>
              <a:buSzTx/>
              <a:buFontTx/>
              <a:buNone/>
              <a:defRPr/>
            </a:pPr>
            <a:r>
              <a:rPr kumimoji="1" lang="en-US" altLang="zh-CN" sz="3200" b="0"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a</a:t>
            </a:r>
            <a:r>
              <a:rPr kumimoji="1" lang="en-US" altLang="zh-CN" sz="3200" b="0" i="0" u="sng"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Ab</a:t>
            </a:r>
            <a:r>
              <a:rPr kumimoji="1" lang="en-US" altLang="zh-CN" sz="3200" b="0"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cde         </a:t>
            </a:r>
            <a:r>
              <a:rPr kumimoji="1" lang="en-US" altLang="zh-CN" sz="32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rPr>
              <a:t>A </a:t>
            </a:r>
            <a:r>
              <a:rPr kumimoji="1" lang="en-US" altLang="zh-CN" sz="3200" b="0" i="0" u="none" strike="noStrike" kern="1200" cap="none" spc="0" normalizeH="0" baseline="0" noProof="0">
                <a:ln>
                  <a:noFill/>
                </a:ln>
                <a:solidFill>
                  <a:srgbClr val="0066FF"/>
                </a:solidFill>
                <a:effectLst/>
                <a:uLnTx/>
                <a:uFillTx/>
                <a:latin typeface="Times New Roman" panose="02020603050405020304" pitchFamily="18" charset="0"/>
                <a:ea typeface="宋体" panose="02010600030101010101" pitchFamily="2" charset="-122"/>
                <a:cs typeface="+mn-cs"/>
              </a:rPr>
              <a:t>→</a:t>
            </a:r>
            <a:r>
              <a:rPr kumimoji="1" lang="en-US" altLang="zh-CN" sz="32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rPr>
              <a:t> Ab</a:t>
            </a:r>
            <a:endParaRPr kumimoji="1" lang="en-US" altLang="zh-CN" sz="32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endParaRPr>
          </a:p>
          <a:p>
            <a:pPr marL="457200" marR="0" lvl="0" indent="-457200" algn="l" defTabSz="914400" rtl="0" eaLnBrk="1" fontAlgn="base" latinLnBrk="0" hangingPunct="1">
              <a:lnSpc>
                <a:spcPct val="100000"/>
              </a:lnSpc>
              <a:spcBef>
                <a:spcPct val="20000"/>
              </a:spcBef>
              <a:spcAft>
                <a:spcPct val="0"/>
              </a:spcAft>
              <a:buClrTx/>
              <a:buSzTx/>
              <a:buFontTx/>
              <a:buNone/>
              <a:defRPr/>
            </a:pPr>
            <a:r>
              <a:rPr kumimoji="1" lang="en-US" altLang="zh-CN" sz="3200" b="0"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a</a:t>
            </a:r>
            <a:r>
              <a:rPr kumimoji="1" lang="en-US" altLang="zh-CN" sz="3200" b="0" i="0" u="none" strike="noStrike" kern="1200" cap="none" spc="0" normalizeH="0" baseline="0" noProof="0">
                <a:ln>
                  <a:noFill/>
                </a:ln>
                <a:solidFill>
                  <a:schemeClr val="accent2"/>
                </a:solidFill>
                <a:effectLst/>
                <a:uLnTx/>
                <a:uFillTx/>
                <a:latin typeface="Times New Roman" panose="02020603050405020304" pitchFamily="18" charset="0"/>
                <a:ea typeface="宋体" panose="02010600030101010101" pitchFamily="2" charset="-122"/>
                <a:cs typeface="+mn-cs"/>
              </a:rPr>
              <a:t>Ac</a:t>
            </a:r>
            <a:r>
              <a:rPr kumimoji="1" lang="en-US" altLang="zh-CN" sz="3200" b="0" i="0" u="sng"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d</a:t>
            </a:r>
            <a:r>
              <a:rPr kumimoji="1" lang="en-US" altLang="zh-CN" sz="3200" b="0" i="0" u="none" strike="noStrike" kern="1200" cap="none" spc="0" normalizeH="0" baseline="0" noProof="0">
                <a:ln>
                  <a:noFill/>
                </a:ln>
                <a:solidFill>
                  <a:srgbClr val="000099"/>
                </a:solidFill>
                <a:effectLst/>
                <a:uLnTx/>
                <a:uFillTx/>
                <a:latin typeface="Times New Roman" panose="02020603050405020304" pitchFamily="18" charset="0"/>
                <a:ea typeface="宋体" panose="02010600030101010101" pitchFamily="2" charset="-122"/>
                <a:cs typeface="+mn-cs"/>
              </a:rPr>
              <a:t>e           </a:t>
            </a:r>
            <a:r>
              <a:rPr kumimoji="1" lang="en-US" altLang="zh-CN" sz="32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rPr>
              <a:t>B </a:t>
            </a:r>
            <a:r>
              <a:rPr kumimoji="1" lang="en-US" altLang="zh-CN" sz="3200" b="0" i="0" u="none" strike="noStrike" kern="1200" cap="none" spc="0" normalizeH="0" baseline="0" noProof="0">
                <a:ln>
                  <a:noFill/>
                </a:ln>
                <a:solidFill>
                  <a:srgbClr val="0066FF"/>
                </a:solidFill>
                <a:effectLst/>
                <a:uLnTx/>
                <a:uFillTx/>
                <a:latin typeface="Times New Roman" panose="02020603050405020304" pitchFamily="18" charset="0"/>
                <a:ea typeface="宋体" panose="02010600030101010101" pitchFamily="2" charset="-122"/>
                <a:cs typeface="+mn-cs"/>
              </a:rPr>
              <a:t>→</a:t>
            </a:r>
            <a:r>
              <a:rPr kumimoji="1" lang="en-US" altLang="zh-CN" sz="32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rPr>
              <a:t> d</a:t>
            </a:r>
            <a:endParaRPr kumimoji="1" lang="en-US" altLang="zh-CN" sz="32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endParaRPr>
          </a:p>
          <a:p>
            <a:pPr marL="457200" marR="0" lvl="0" indent="-457200" algn="l" defTabSz="914400" rtl="0" eaLnBrk="1" fontAlgn="base" latinLnBrk="0" hangingPunct="1">
              <a:lnSpc>
                <a:spcPct val="100000"/>
              </a:lnSpc>
              <a:spcBef>
                <a:spcPct val="20000"/>
              </a:spcBef>
              <a:spcAft>
                <a:spcPct val="0"/>
              </a:spcAft>
              <a:buClrTx/>
              <a:buSzTx/>
              <a:buFontTx/>
              <a:buNone/>
              <a:defRPr/>
            </a:pPr>
            <a:r>
              <a:rPr kumimoji="1" lang="en-US" altLang="zh-CN" sz="3200" b="0" i="0" u="sng"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aAcBe</a:t>
            </a:r>
            <a:r>
              <a:rPr kumimoji="1" lang="en-US" altLang="zh-CN" sz="32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           </a:t>
            </a:r>
            <a:r>
              <a:rPr kumimoji="1" lang="en-US" altLang="zh-CN" sz="32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rPr>
              <a:t>S </a:t>
            </a:r>
            <a:r>
              <a:rPr kumimoji="1" lang="en-US" altLang="zh-CN" sz="3200" b="0" i="0" u="none" strike="noStrike" kern="1200" cap="none" spc="0" normalizeH="0" baseline="0" noProof="0">
                <a:ln>
                  <a:noFill/>
                </a:ln>
                <a:solidFill>
                  <a:srgbClr val="0066FF"/>
                </a:solidFill>
                <a:effectLst/>
                <a:uLnTx/>
                <a:uFillTx/>
                <a:latin typeface="Times New Roman" panose="02020603050405020304" pitchFamily="18" charset="0"/>
                <a:ea typeface="宋体" panose="02010600030101010101" pitchFamily="2" charset="-122"/>
                <a:cs typeface="+mn-cs"/>
              </a:rPr>
              <a:t>→</a:t>
            </a:r>
            <a:r>
              <a:rPr kumimoji="1" lang="en-US" altLang="zh-CN" sz="32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rPr>
              <a:t> aAcBe</a:t>
            </a:r>
            <a:endParaRPr kumimoji="1" lang="en-US" altLang="zh-CN" sz="3200" b="0" i="0" u="sng"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endParaRPr>
          </a:p>
          <a:p>
            <a:pPr marL="457200" marR="0" lvl="0" indent="-457200" algn="l" defTabSz="914400" rtl="0" eaLnBrk="1" fontAlgn="base" latinLnBrk="0" hangingPunct="1">
              <a:lnSpc>
                <a:spcPct val="100000"/>
              </a:lnSpc>
              <a:spcBef>
                <a:spcPct val="20000"/>
              </a:spcBef>
              <a:spcAft>
                <a:spcPct val="0"/>
              </a:spcAft>
              <a:buClrTx/>
              <a:buSzTx/>
              <a:buFontTx/>
              <a:buNone/>
              <a:defRPr/>
            </a:pPr>
            <a:r>
              <a:rPr kumimoji="1" lang="en-US" altLang="zh-CN" sz="3200" b="0" i="0" u="none" strike="noStrike" kern="1200" cap="none" spc="0" normalizeH="0" baseline="0" noProof="0">
                <a:ln>
                  <a:noFill/>
                </a:ln>
                <a:solidFill>
                  <a:schemeClr val="tx2"/>
                </a:solidFill>
                <a:effectLst/>
                <a:uLnTx/>
                <a:uFillTx/>
                <a:latin typeface="Times New Roman" panose="02020603050405020304" pitchFamily="18" charset="0"/>
                <a:ea typeface="宋体" panose="02010600030101010101" pitchFamily="2" charset="-122"/>
                <a:cs typeface="+mn-cs"/>
              </a:rPr>
              <a:t>S</a:t>
            </a:r>
            <a:endParaRPr kumimoji="1" lang="en-US" altLang="zh-CN" sz="3200" b="0" i="0" u="none" strike="noStrike" kern="1200" cap="none" spc="0" normalizeH="0" baseline="0" noProof="0">
              <a:ln>
                <a:noFill/>
              </a:ln>
              <a:solidFill>
                <a:schemeClr val="tx2"/>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2" name="矩形 1"/>
          <p:cNvSpPr/>
          <p:nvPr/>
        </p:nvSpPr>
        <p:spPr>
          <a:xfrm>
            <a:off x="785813" y="5532438"/>
            <a:ext cx="8013700" cy="1200150"/>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对句子</a:t>
            </a:r>
            <a:r>
              <a:rPr lang="en-US" altLang="zh-CN" dirty="0">
                <a:solidFill>
                  <a:srgbClr val="FF0000"/>
                </a:solidFill>
                <a:latin typeface="Times New Roman" panose="02020603050405020304" pitchFamily="18" charset="0"/>
                <a:ea typeface="宋体" panose="02010600030101010101" pitchFamily="2" charset="-122"/>
              </a:rPr>
              <a:t>abbcde</a:t>
            </a:r>
            <a:r>
              <a:rPr lang="zh-CN" altLang="en-US" dirty="0">
                <a:solidFill>
                  <a:srgbClr val="FF0000"/>
                </a:solidFill>
                <a:latin typeface="Times New Roman" panose="02020603050405020304" pitchFamily="18" charset="0"/>
                <a:ea typeface="宋体" panose="02010600030101010101" pitchFamily="2" charset="-122"/>
              </a:rPr>
              <a:t>逐步寻找句柄，并替换</a:t>
            </a:r>
            <a:endParaRPr lang="en-US" altLang="zh-CN" dirty="0">
              <a:solidFill>
                <a:srgbClr val="FF0000"/>
              </a:solidFill>
              <a:latin typeface="Times New Roman" panose="02020603050405020304" pitchFamily="18" charset="0"/>
              <a:ea typeface="宋体" panose="02010600030101010101" pitchFamily="2" charset="-122"/>
            </a:endParaRPr>
          </a:p>
          <a:p>
            <a:r>
              <a:rPr lang="en-US" altLang="zh-CN" dirty="0">
                <a:solidFill>
                  <a:srgbClr val="FF0000"/>
                </a:solidFill>
                <a:latin typeface="Times New Roman" panose="02020603050405020304" pitchFamily="18" charset="0"/>
                <a:ea typeface="宋体" panose="02010600030101010101" pitchFamily="2" charset="-122"/>
              </a:rPr>
              <a:t>Abbcde</a:t>
            </a:r>
            <a:r>
              <a:rPr lang="zh-CN" altLang="en-US" dirty="0">
                <a:solidFill>
                  <a:srgbClr val="FF0000"/>
                </a:solidFill>
                <a:latin typeface="Times New Roman" panose="02020603050405020304" pitchFamily="18" charset="0"/>
                <a:ea typeface="宋体" panose="02010600030101010101" pitchFamily="2" charset="-122"/>
              </a:rPr>
              <a:t>的句柄是</a:t>
            </a:r>
            <a:r>
              <a:rPr lang="en-US" altLang="zh-CN" dirty="0">
                <a:solidFill>
                  <a:srgbClr val="FF0000"/>
                </a:solidFill>
                <a:latin typeface="Times New Roman" panose="02020603050405020304" pitchFamily="18" charset="0"/>
                <a:ea typeface="宋体" panose="02010600030101010101" pitchFamily="2" charset="-122"/>
              </a:rPr>
              <a:t>b, aAbcde</a:t>
            </a:r>
            <a:r>
              <a:rPr lang="zh-CN" altLang="en-US" dirty="0">
                <a:solidFill>
                  <a:srgbClr val="FF0000"/>
                </a:solidFill>
                <a:latin typeface="Times New Roman" panose="02020603050405020304" pitchFamily="18" charset="0"/>
                <a:ea typeface="宋体" panose="02010600030101010101" pitchFamily="2" charset="-122"/>
              </a:rPr>
              <a:t>的句柄是</a:t>
            </a:r>
            <a:r>
              <a:rPr lang="en-US" altLang="zh-CN" dirty="0">
                <a:solidFill>
                  <a:srgbClr val="FF0000"/>
                </a:solidFill>
                <a:latin typeface="Times New Roman" panose="02020603050405020304" pitchFamily="18" charset="0"/>
                <a:ea typeface="宋体" panose="02010600030101010101" pitchFamily="2" charset="-122"/>
              </a:rPr>
              <a:t>Ab,aAcde</a:t>
            </a:r>
            <a:r>
              <a:rPr lang="zh-CN" altLang="en-US" dirty="0">
                <a:solidFill>
                  <a:srgbClr val="FF0000"/>
                </a:solidFill>
                <a:latin typeface="Times New Roman" panose="02020603050405020304" pitchFamily="18" charset="0"/>
                <a:ea typeface="宋体" panose="02010600030101010101" pitchFamily="2" charset="-122"/>
              </a:rPr>
              <a:t>的句柄是</a:t>
            </a:r>
            <a:r>
              <a:rPr lang="en-US" altLang="zh-CN" dirty="0">
                <a:solidFill>
                  <a:srgbClr val="FF0000"/>
                </a:solidFill>
                <a:latin typeface="Times New Roman" panose="02020603050405020304" pitchFamily="18" charset="0"/>
                <a:ea typeface="宋体" panose="02010600030101010101" pitchFamily="2" charset="-122"/>
              </a:rPr>
              <a:t>d …..</a:t>
            </a:r>
            <a:endParaRPr lang="en-US" altLang="zh-CN" dirty="0">
              <a:solidFill>
                <a:srgbClr val="FF0000"/>
              </a:solidFill>
              <a:latin typeface="Times New Roman" panose="02020603050405020304" pitchFamily="18" charset="0"/>
              <a:ea typeface="宋体" panose="02010600030101010101" pitchFamily="2" charset="-122"/>
            </a:endParaRPr>
          </a:p>
          <a:p>
            <a:r>
              <a:rPr lang="zh-CN" altLang="en-US" dirty="0">
                <a:solidFill>
                  <a:srgbClr val="FF0000"/>
                </a:solidFill>
                <a:latin typeface="Times New Roman" panose="02020603050405020304" pitchFamily="18" charset="0"/>
                <a:ea typeface="宋体" panose="02010600030101010101" pitchFamily="2" charset="-122"/>
              </a:rPr>
              <a:t>有了句柄，就能够正确使用</a:t>
            </a:r>
            <a:r>
              <a:rPr lang="en-US" altLang="zh-CN" dirty="0">
                <a:solidFill>
                  <a:srgbClr val="FF0000"/>
                </a:solidFill>
                <a:latin typeface="Times New Roman" panose="02020603050405020304" pitchFamily="18" charset="0"/>
                <a:ea typeface="宋体" panose="02010600030101010101" pitchFamily="2" charset="-122"/>
              </a:rPr>
              <a:t>A-&gt;Ab</a:t>
            </a:r>
            <a:r>
              <a:rPr lang="zh-CN" altLang="en-US" dirty="0">
                <a:solidFill>
                  <a:srgbClr val="FF0000"/>
                </a:solidFill>
                <a:latin typeface="Times New Roman" panose="02020603050405020304" pitchFamily="18" charset="0"/>
                <a:ea typeface="宋体" panose="02010600030101010101" pitchFamily="2" charset="-122"/>
              </a:rPr>
              <a:t>，而不使用</a:t>
            </a:r>
            <a:r>
              <a:rPr lang="en-US" altLang="zh-CN" dirty="0">
                <a:solidFill>
                  <a:srgbClr val="FF0000"/>
                </a:solidFill>
                <a:latin typeface="Times New Roman" panose="02020603050405020304" pitchFamily="18" charset="0"/>
                <a:ea typeface="宋体" panose="02010600030101010101" pitchFamily="2" charset="-122"/>
              </a:rPr>
              <a:t>A-&gt;b</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1"/>
          <p:cNvSpPr>
            <a:spLocks noGrp="1"/>
          </p:cNvSpPr>
          <p:nvPr>
            <p:ph type="title"/>
          </p:nvPr>
        </p:nvSpPr>
        <p:spPr/>
        <p:txBody>
          <a:bodyPr vert="horz" wrap="square" lIns="91440" tIns="45720" rIns="91440" bIns="45720" anchor="ctr" anchorCtr="0"/>
          <a:p>
            <a:r>
              <a:rPr lang="zh-CN" altLang="en-US" dirty="0"/>
              <a:t>考试样例</a:t>
            </a:r>
            <a:endParaRPr lang="zh-CN" altLang="en-US" dirty="0"/>
          </a:p>
        </p:txBody>
      </p:sp>
      <p:sp>
        <p:nvSpPr>
          <p:cNvPr id="36866" name="内容占位符 2"/>
          <p:cNvSpPr>
            <a:spLocks noGrp="1"/>
          </p:cNvSpPr>
          <p:nvPr>
            <p:ph idx="1"/>
          </p:nvPr>
        </p:nvSpPr>
        <p:spPr/>
        <p:txBody>
          <a:bodyPr vert="horz" wrap="square" lIns="91440" tIns="45720" rIns="91440" bIns="45720" anchor="t" anchorCtr="0"/>
          <a:p>
            <a:r>
              <a:rPr lang="zh-CN" altLang="zh-CN" dirty="0"/>
              <a:t>已知文法</a:t>
            </a:r>
            <a:r>
              <a:rPr lang="en-US" altLang="zh-CN" dirty="0"/>
              <a:t>G</a:t>
            </a:r>
            <a:r>
              <a:rPr lang="zh-CN" altLang="zh-CN" dirty="0"/>
              <a:t>（</a:t>
            </a:r>
            <a:r>
              <a:rPr lang="en-US" altLang="zh-CN" dirty="0"/>
              <a:t>S</a:t>
            </a:r>
            <a:r>
              <a:rPr lang="zh-CN" altLang="zh-CN" dirty="0"/>
              <a:t>）：</a:t>
            </a:r>
            <a:r>
              <a:rPr lang="en-US" altLang="zh-CN" dirty="0"/>
              <a:t>  </a:t>
            </a:r>
            <a:endParaRPr lang="zh-CN" altLang="zh-CN" dirty="0"/>
          </a:p>
          <a:p>
            <a:r>
              <a:rPr lang="en-US" altLang="zh-CN" dirty="0"/>
              <a:t>S→S/aT | aT | /aT</a:t>
            </a:r>
            <a:endParaRPr lang="zh-CN" altLang="zh-CN" dirty="0"/>
          </a:p>
          <a:p>
            <a:r>
              <a:rPr lang="en-US" altLang="zh-CN" dirty="0"/>
              <a:t>T→-aT | -a</a:t>
            </a:r>
            <a:endParaRPr lang="zh-CN" altLang="zh-CN" dirty="0"/>
          </a:p>
          <a:p>
            <a:r>
              <a:rPr lang="zh-CN" altLang="zh-CN" dirty="0"/>
              <a:t>（</a:t>
            </a:r>
            <a:r>
              <a:rPr lang="en-US" altLang="zh-CN" dirty="0"/>
              <a:t>1</a:t>
            </a:r>
            <a:r>
              <a:rPr lang="zh-CN" altLang="zh-CN" dirty="0"/>
              <a:t>）请给出句型</a:t>
            </a:r>
            <a:r>
              <a:rPr lang="en-US" altLang="zh-CN" dirty="0"/>
              <a:t>a-a/a-aT</a:t>
            </a:r>
            <a:r>
              <a:rPr lang="zh-CN" altLang="zh-CN" dirty="0"/>
              <a:t>的最左推导，并画出其语法分析树。</a:t>
            </a:r>
            <a:endParaRPr lang="en-US" altLang="zh-CN" dirty="0"/>
          </a:p>
          <a:p>
            <a:r>
              <a:rPr lang="zh-CN" altLang="en-US" dirty="0"/>
              <a:t>（</a:t>
            </a:r>
            <a:r>
              <a:rPr lang="en-US" altLang="zh-CN" dirty="0"/>
              <a:t>2</a:t>
            </a:r>
            <a:r>
              <a:rPr lang="zh-CN" altLang="en-US" dirty="0"/>
              <a:t>）</a:t>
            </a:r>
            <a:r>
              <a:rPr lang="zh-CN" altLang="zh-CN" dirty="0"/>
              <a:t>写出上述句型的所有短语、直接短语、句柄</a:t>
            </a:r>
            <a:endParaRPr lang="zh-CN" altLang="zh-CN" dirty="0"/>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2"/>
          <p:cNvSpPr>
            <a:spLocks noGrp="1"/>
          </p:cNvSpPr>
          <p:nvPr>
            <p:ph type="ctrTitle"/>
          </p:nvPr>
        </p:nvSpPr>
        <p:spPr>
          <a:xfrm>
            <a:off x="685800" y="1219200"/>
            <a:ext cx="7772400" cy="1143000"/>
          </a:xfrm>
          <a:ln>
            <a:solidFill>
              <a:srgbClr val="FF0000"/>
            </a:solidFill>
            <a:miter/>
          </a:ln>
        </p:spPr>
        <p:txBody>
          <a:bodyPr vert="horz" wrap="square" lIns="91440" tIns="45720" rIns="91440" bIns="45720" anchor="ctr" anchorCtr="0"/>
          <a:p>
            <a:pPr eaLnBrk="1" hangingPunct="1">
              <a:buClrTx/>
              <a:buSzTx/>
              <a:buFontTx/>
            </a:pPr>
            <a:r>
              <a:rPr lang="zh-CN" altLang="en-US" dirty="0">
                <a:solidFill>
                  <a:srgbClr val="FF0000"/>
                </a:solidFill>
              </a:rPr>
              <a:t>第五章 自下而上的语法分析</a:t>
            </a:r>
            <a:endParaRPr lang="zh-CN" altLang="en-US" dirty="0">
              <a:solidFill>
                <a:srgbClr val="FF0000"/>
              </a:solidFill>
            </a:endParaRPr>
          </a:p>
        </p:txBody>
      </p:sp>
      <p:sp>
        <p:nvSpPr>
          <p:cNvPr id="6146" name="Rectangle 3"/>
          <p:cNvSpPr>
            <a:spLocks noGrp="1"/>
          </p:cNvSpPr>
          <p:nvPr>
            <p:ph type="subTitle" idx="1"/>
          </p:nvPr>
        </p:nvSpPr>
        <p:spPr>
          <a:xfrm>
            <a:off x="1128713" y="2743200"/>
            <a:ext cx="6858000" cy="2895600"/>
          </a:xfrm>
          <a:ln>
            <a:solidFill>
              <a:srgbClr val="000099"/>
            </a:solidFill>
            <a:miter/>
          </a:ln>
        </p:spPr>
        <p:txBody>
          <a:bodyPr vert="horz" wrap="square" lIns="91440" tIns="45720" rIns="91440" bIns="45720" anchor="t" anchorCtr="0"/>
          <a:p>
            <a:pPr algn="l" eaLnBrk="1" hangingPunct="1">
              <a:buClrTx/>
              <a:buSzTx/>
              <a:buFontTx/>
            </a:pPr>
            <a:r>
              <a:rPr lang="en-US" altLang="zh-CN" dirty="0">
                <a:latin typeface="+mn-lt"/>
                <a:ea typeface="+mn-ea"/>
                <a:cs typeface="+mn-cs"/>
              </a:rPr>
              <a:t>5.1 </a:t>
            </a:r>
            <a:r>
              <a:rPr lang="zh-CN" altLang="en-US" dirty="0">
                <a:latin typeface="+mn-lt"/>
                <a:ea typeface="+mn-ea"/>
                <a:cs typeface="+mn-cs"/>
              </a:rPr>
              <a:t>自下而上分析的基本问题</a:t>
            </a:r>
            <a:endParaRPr lang="en-US" altLang="zh-CN" dirty="0">
              <a:latin typeface="+mn-lt"/>
              <a:ea typeface="+mn-ea"/>
              <a:cs typeface="+mn-cs"/>
            </a:endParaRPr>
          </a:p>
          <a:p>
            <a:pPr algn="l" eaLnBrk="1" hangingPunct="1">
              <a:buClrTx/>
              <a:buSzTx/>
              <a:buFontTx/>
            </a:pPr>
            <a:endParaRPr lang="zh-CN" altLang="en-US" dirty="0">
              <a:latin typeface="+mn-lt"/>
              <a:ea typeface="+mn-ea"/>
              <a:cs typeface="+mn-cs"/>
            </a:endParaRPr>
          </a:p>
          <a:p>
            <a:pPr algn="l" eaLnBrk="1" hangingPunct="1">
              <a:buClrTx/>
              <a:buSzTx/>
              <a:buFontTx/>
            </a:pPr>
            <a:r>
              <a:rPr lang="en-US" altLang="zh-CN" dirty="0">
                <a:latin typeface="+mn-lt"/>
                <a:ea typeface="+mn-ea"/>
                <a:cs typeface="+mn-cs"/>
              </a:rPr>
              <a:t>5.2 </a:t>
            </a:r>
            <a:r>
              <a:rPr lang="zh-CN" altLang="en-US" dirty="0">
                <a:latin typeface="+mn-lt"/>
                <a:ea typeface="+mn-ea"/>
                <a:cs typeface="+mn-cs"/>
              </a:rPr>
              <a:t>算符优先分析</a:t>
            </a:r>
            <a:endParaRPr lang="zh-CN" altLang="en-US" dirty="0">
              <a:latin typeface="+mn-lt"/>
              <a:ea typeface="+mn-ea"/>
              <a:cs typeface="+mn-cs"/>
            </a:endParaRPr>
          </a:p>
          <a:p>
            <a:pPr algn="l" eaLnBrk="1" hangingPunct="1">
              <a:buClrTx/>
              <a:buSzTx/>
              <a:buFontTx/>
            </a:pPr>
            <a:r>
              <a:rPr lang="en-US" altLang="zh-CN" dirty="0">
                <a:latin typeface="+mn-lt"/>
                <a:ea typeface="+mn-ea"/>
                <a:cs typeface="+mn-cs"/>
              </a:rPr>
              <a:t>5.3 LR</a:t>
            </a:r>
            <a:r>
              <a:rPr lang="zh-CN" altLang="en-US" dirty="0">
                <a:latin typeface="+mn-lt"/>
                <a:ea typeface="+mn-ea"/>
                <a:cs typeface="+mn-cs"/>
              </a:rPr>
              <a:t>分析法</a:t>
            </a:r>
            <a:endParaRPr lang="zh-CN" altLang="en-US" dirty="0">
              <a:latin typeface="+mn-lt"/>
              <a:ea typeface="+mn-ea"/>
              <a:cs typeface="+mn-cs"/>
            </a:endParaRPr>
          </a:p>
          <a:p>
            <a:pPr algn="l" eaLnBrk="1" hangingPunct="1">
              <a:buClrTx/>
              <a:buSzTx/>
              <a:buFontTx/>
            </a:pPr>
            <a:r>
              <a:rPr lang="en-US" altLang="zh-CN" dirty="0">
                <a:latin typeface="+mn-lt"/>
                <a:ea typeface="+mn-ea"/>
                <a:cs typeface="+mn-cs"/>
              </a:rPr>
              <a:t>5.4 </a:t>
            </a:r>
            <a:r>
              <a:rPr lang="zh-CN" altLang="en-US" dirty="0">
                <a:latin typeface="+mn-lt"/>
                <a:ea typeface="+mn-ea"/>
                <a:cs typeface="+mn-cs"/>
              </a:rPr>
              <a:t>语法分析器的自动产生工具</a:t>
            </a:r>
            <a:r>
              <a:rPr lang="en-US" altLang="zh-CN" dirty="0">
                <a:solidFill>
                  <a:srgbClr val="990033"/>
                </a:solidFill>
                <a:latin typeface="+mn-lt"/>
                <a:ea typeface="+mn-ea"/>
                <a:cs typeface="+mn-cs"/>
              </a:rPr>
              <a:t>YACC</a:t>
            </a:r>
            <a:endParaRPr lang="en-US" altLang="zh-CN" dirty="0">
              <a:solidFill>
                <a:srgbClr val="990033"/>
              </a:solidFill>
              <a:latin typeface="+mn-lt"/>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1"/>
          <p:cNvSpPr>
            <a:spLocks noGrp="1"/>
          </p:cNvSpPr>
          <p:nvPr>
            <p:ph type="title"/>
          </p:nvPr>
        </p:nvSpPr>
        <p:spPr/>
        <p:txBody>
          <a:bodyPr vert="horz" wrap="square" lIns="91440" tIns="45720" rIns="91440" bIns="45720" anchor="ctr" anchorCtr="0"/>
          <a:p>
            <a:endParaRPr lang="zh-CN" altLang="en-US" dirty="0"/>
          </a:p>
        </p:txBody>
      </p:sp>
      <p:sp>
        <p:nvSpPr>
          <p:cNvPr id="37890" name="内容占位符 2"/>
          <p:cNvSpPr>
            <a:spLocks noGrp="1"/>
          </p:cNvSpPr>
          <p:nvPr>
            <p:ph idx="1"/>
          </p:nvPr>
        </p:nvSpPr>
        <p:spPr/>
        <p:txBody>
          <a:bodyPr vert="horz" wrap="square" lIns="91440" tIns="45720" rIns="91440" bIns="45720" anchor="t" anchorCtr="0"/>
          <a:p>
            <a:r>
              <a:rPr lang="en-US" altLang="zh-CN" sz="2400" dirty="0"/>
              <a:t>S =&gt; S/aT =&gt; aT/aT =&gt; a-a/aT =&gt; a-a/a-aT</a:t>
            </a:r>
            <a:endParaRPr lang="en-US" altLang="zh-CN" sz="2400" dirty="0"/>
          </a:p>
          <a:p>
            <a:endParaRPr lang="en-US" altLang="zh-CN" sz="2400" dirty="0"/>
          </a:p>
          <a:p>
            <a:r>
              <a:rPr lang="zh-CN" altLang="en-US" sz="2400" dirty="0"/>
              <a:t>短语： </a:t>
            </a:r>
            <a:r>
              <a:rPr lang="en-US" altLang="zh-CN" sz="2400" dirty="0"/>
              <a:t>-a, a-a, -aT, a-a/a-aT</a:t>
            </a:r>
            <a:endParaRPr lang="en-US" altLang="zh-CN" sz="2400" dirty="0"/>
          </a:p>
          <a:p>
            <a:r>
              <a:rPr lang="zh-CN" altLang="en-US" sz="2400" dirty="0"/>
              <a:t>直接短语： </a:t>
            </a:r>
            <a:r>
              <a:rPr lang="en-US" altLang="zh-CN" sz="2400" dirty="0"/>
              <a:t>-a, -aT</a:t>
            </a:r>
            <a:endParaRPr lang="en-US" altLang="zh-CN" sz="2400" dirty="0"/>
          </a:p>
          <a:p>
            <a:r>
              <a:rPr lang="zh-CN" altLang="en-US" sz="2400" dirty="0"/>
              <a:t>句柄： </a:t>
            </a:r>
            <a:r>
              <a:rPr lang="en-US" altLang="zh-CN" sz="2400" dirty="0"/>
              <a:t>-a</a:t>
            </a:r>
            <a:endParaRPr lang="en-US" altLang="zh-CN" sz="2400" dirty="0"/>
          </a:p>
          <a:p>
            <a:endParaRPr lang="zh-CN" altLang="en-US" dirty="0"/>
          </a:p>
        </p:txBody>
      </p:sp>
      <p:pic>
        <p:nvPicPr>
          <p:cNvPr id="37891" name="Picture 2"/>
          <p:cNvPicPr>
            <a:picLocks noChangeAspect="1"/>
          </p:cNvPicPr>
          <p:nvPr/>
        </p:nvPicPr>
        <p:blipFill>
          <a:blip r:embed="rId1"/>
          <a:stretch>
            <a:fillRect/>
          </a:stretch>
        </p:blipFill>
        <p:spPr>
          <a:xfrm>
            <a:off x="3563938" y="2420620"/>
            <a:ext cx="4494212" cy="396557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2"/>
          <p:cNvSpPr>
            <a:spLocks noGrp="1"/>
          </p:cNvSpPr>
          <p:nvPr>
            <p:ph type="title"/>
          </p:nvPr>
        </p:nvSpPr>
        <p:spPr>
          <a:xfrm>
            <a:off x="685800" y="381000"/>
            <a:ext cx="7772400" cy="838200"/>
          </a:xfrm>
        </p:spPr>
        <p:txBody>
          <a:bodyPr vert="horz" wrap="square" lIns="91440" tIns="45720" rIns="91440" bIns="45720" anchor="ctr" anchorCtr="0"/>
          <a:p>
            <a:pPr eaLnBrk="1" hangingPunct="1"/>
            <a:r>
              <a:rPr lang="en-US" altLang="zh-CN" sz="3200" u="sng" dirty="0">
                <a:solidFill>
                  <a:srgbClr val="FF0000"/>
                </a:solidFill>
              </a:rPr>
              <a:t>5.1.2 </a:t>
            </a:r>
            <a:r>
              <a:rPr lang="zh-CN" altLang="en-US" sz="3200" u="sng" dirty="0">
                <a:solidFill>
                  <a:srgbClr val="FF0000"/>
                </a:solidFill>
              </a:rPr>
              <a:t>规范规约简述（</a:t>
            </a:r>
            <a:r>
              <a:rPr lang="en-US" altLang="zh-CN" sz="3200" u="sng" dirty="0">
                <a:solidFill>
                  <a:srgbClr val="FF0000"/>
                </a:solidFill>
              </a:rPr>
              <a:t>5</a:t>
            </a:r>
            <a:r>
              <a:rPr lang="zh-CN" altLang="en-US" sz="3200" u="sng" dirty="0">
                <a:solidFill>
                  <a:srgbClr val="FF0000"/>
                </a:solidFill>
              </a:rPr>
              <a:t>）定义</a:t>
            </a:r>
            <a:endParaRPr lang="zh-CN" altLang="en-US" sz="3200" u="sng" dirty="0">
              <a:solidFill>
                <a:srgbClr val="FF0000"/>
              </a:solidFill>
            </a:endParaRPr>
          </a:p>
        </p:txBody>
      </p:sp>
      <p:sp>
        <p:nvSpPr>
          <p:cNvPr id="38914" name="Rectangle 3"/>
          <p:cNvSpPr>
            <a:spLocks noGrp="1"/>
          </p:cNvSpPr>
          <p:nvPr>
            <p:ph idx="1"/>
          </p:nvPr>
        </p:nvSpPr>
        <p:spPr>
          <a:xfrm>
            <a:off x="457200" y="1524000"/>
            <a:ext cx="8305800" cy="4648200"/>
          </a:xfrm>
          <a:ln>
            <a:solidFill>
              <a:schemeClr val="accent2"/>
            </a:solidFill>
            <a:miter/>
          </a:ln>
        </p:spPr>
        <p:txBody>
          <a:bodyPr vert="horz" wrap="square" lIns="91440" tIns="45720" rIns="91440" bIns="45720" anchor="t" anchorCtr="0"/>
          <a:p>
            <a:pPr eaLnBrk="1" hangingPunct="1"/>
            <a:r>
              <a:rPr lang="zh-CN" altLang="en-US" sz="2800" dirty="0"/>
              <a:t>规范规约</a:t>
            </a:r>
            <a:endParaRPr lang="zh-CN" altLang="en-US" sz="2800" dirty="0"/>
          </a:p>
          <a:p>
            <a:pPr eaLnBrk="1" hangingPunct="1">
              <a:buNone/>
            </a:pPr>
            <a:r>
              <a:rPr lang="zh-CN" altLang="en-US" sz="2800" dirty="0"/>
              <a:t>    </a:t>
            </a:r>
            <a:r>
              <a:rPr lang="zh-CN" altLang="en-US" sz="2800" dirty="0">
                <a:solidFill>
                  <a:schemeClr val="accent2"/>
                </a:solidFill>
              </a:rPr>
              <a:t>假定</a:t>
            </a:r>
            <a:r>
              <a:rPr lang="zh-CN" altLang="en-US" sz="2800" dirty="0">
                <a:solidFill>
                  <a:schemeClr val="accent2"/>
                </a:solidFill>
                <a:ea typeface="MingLiU" pitchFamily="49" charset="-120"/>
                <a:sym typeface="Symbol" panose="05050102010706020507" pitchFamily="18" charset="2"/>
              </a:rPr>
              <a:t></a:t>
            </a:r>
            <a:r>
              <a:rPr lang="zh-CN" altLang="en-US" sz="2800" dirty="0">
                <a:solidFill>
                  <a:schemeClr val="accent2"/>
                </a:solidFill>
              </a:rPr>
              <a:t>是文法</a:t>
            </a:r>
            <a:r>
              <a:rPr lang="en-US" altLang="zh-CN" sz="2800" dirty="0">
                <a:solidFill>
                  <a:schemeClr val="accent2"/>
                </a:solidFill>
              </a:rPr>
              <a:t>G(S)</a:t>
            </a:r>
            <a:r>
              <a:rPr lang="zh-CN" altLang="en-US" sz="2800" dirty="0">
                <a:solidFill>
                  <a:schemeClr val="accent2"/>
                </a:solidFill>
              </a:rPr>
              <a:t>的一个句子，我们称序列</a:t>
            </a:r>
            <a:r>
              <a:rPr lang="zh-CN" altLang="en-US" sz="2800" dirty="0">
                <a:solidFill>
                  <a:schemeClr val="accent2"/>
                </a:solidFill>
                <a:ea typeface="MingLiU" pitchFamily="49" charset="-120"/>
                <a:sym typeface="Symbol" panose="05050102010706020507" pitchFamily="18" charset="2"/>
              </a:rPr>
              <a:t></a:t>
            </a:r>
            <a:r>
              <a:rPr lang="en-US" altLang="zh-CN" sz="2800" dirty="0">
                <a:solidFill>
                  <a:schemeClr val="accent2"/>
                </a:solidFill>
                <a:ea typeface="MingLiU" pitchFamily="49" charset="-120"/>
                <a:sym typeface="Symbol" panose="05050102010706020507" pitchFamily="18" charset="2"/>
              </a:rPr>
              <a:t>n, n-1,… 0 </a:t>
            </a:r>
            <a:r>
              <a:rPr lang="zh-CN" altLang="en-US" sz="2800" dirty="0">
                <a:solidFill>
                  <a:schemeClr val="accent2"/>
                </a:solidFill>
                <a:sym typeface="Symbol" panose="05050102010706020507" pitchFamily="18" charset="2"/>
              </a:rPr>
              <a:t>是</a:t>
            </a:r>
            <a:r>
              <a:rPr lang="zh-CN" altLang="en-US" sz="2800" dirty="0">
                <a:solidFill>
                  <a:schemeClr val="accent2"/>
                </a:solidFill>
                <a:ea typeface="MingLiU" pitchFamily="49" charset="-120"/>
                <a:sym typeface="Symbol" panose="05050102010706020507" pitchFamily="18" charset="2"/>
              </a:rPr>
              <a:t></a:t>
            </a:r>
            <a:r>
              <a:rPr lang="zh-CN" altLang="en-US" sz="2800" dirty="0">
                <a:solidFill>
                  <a:schemeClr val="accent2"/>
                </a:solidFill>
                <a:sym typeface="Symbol" panose="05050102010706020507" pitchFamily="18" charset="2"/>
              </a:rPr>
              <a:t>的一个规范规约，如果此序列满足：</a:t>
            </a:r>
            <a:endParaRPr lang="zh-CN" altLang="en-US" sz="2800" dirty="0">
              <a:solidFill>
                <a:schemeClr val="accent2"/>
              </a:solidFill>
              <a:sym typeface="Symbol" panose="05050102010706020507" pitchFamily="18" charset="2"/>
            </a:endParaRPr>
          </a:p>
          <a:p>
            <a:pPr eaLnBrk="1" hangingPunct="1">
              <a:buNone/>
            </a:pPr>
            <a:r>
              <a:rPr lang="zh-CN" altLang="en-US" sz="2800" dirty="0">
                <a:solidFill>
                  <a:schemeClr val="accent2"/>
                </a:solidFill>
                <a:sym typeface="Symbol" panose="05050102010706020507" pitchFamily="18" charset="2"/>
              </a:rPr>
              <a:t>   </a:t>
            </a:r>
            <a:r>
              <a:rPr lang="en-US" altLang="zh-CN" sz="2800" dirty="0">
                <a:solidFill>
                  <a:schemeClr val="accent2"/>
                </a:solidFill>
                <a:sym typeface="Symbol" panose="05050102010706020507" pitchFamily="18" charset="2"/>
              </a:rPr>
              <a:t>(1) </a:t>
            </a:r>
            <a:r>
              <a:rPr lang="en-US" altLang="zh-CN" sz="2800" dirty="0">
                <a:solidFill>
                  <a:schemeClr val="accent2"/>
                </a:solidFill>
                <a:ea typeface="MingLiU" pitchFamily="49" charset="-120"/>
                <a:sym typeface="Symbol" panose="05050102010706020507" pitchFamily="18" charset="2"/>
              </a:rPr>
              <a:t>n=      (2) 0=S </a:t>
            </a:r>
            <a:endParaRPr lang="en-US" altLang="zh-CN" sz="2800" dirty="0">
              <a:solidFill>
                <a:schemeClr val="accent2"/>
              </a:solidFill>
              <a:ea typeface="MingLiU" pitchFamily="49" charset="-120"/>
              <a:sym typeface="Symbol" panose="05050102010706020507" pitchFamily="18" charset="2"/>
            </a:endParaRPr>
          </a:p>
          <a:p>
            <a:pPr eaLnBrk="1" hangingPunct="1">
              <a:buNone/>
            </a:pPr>
            <a:r>
              <a:rPr lang="en-US" altLang="zh-CN" sz="2800" dirty="0">
                <a:solidFill>
                  <a:schemeClr val="accent2"/>
                </a:solidFill>
                <a:ea typeface="MingLiU" pitchFamily="49" charset="-120"/>
                <a:sym typeface="Symbol" panose="05050102010706020507" pitchFamily="18" charset="2"/>
              </a:rPr>
              <a:t>   (3) </a:t>
            </a:r>
            <a:r>
              <a:rPr lang="zh-CN" altLang="en-US" sz="2800" dirty="0">
                <a:solidFill>
                  <a:schemeClr val="accent2"/>
                </a:solidFill>
                <a:sym typeface="Symbol" panose="05050102010706020507" pitchFamily="18" charset="2"/>
              </a:rPr>
              <a:t>对任何</a:t>
            </a:r>
            <a:r>
              <a:rPr lang="en-US" altLang="zh-CN" sz="2800" dirty="0">
                <a:solidFill>
                  <a:schemeClr val="accent2"/>
                </a:solidFill>
                <a:sym typeface="Symbol" panose="05050102010706020507" pitchFamily="18" charset="2"/>
              </a:rPr>
              <a:t>i</a:t>
            </a:r>
            <a:r>
              <a:rPr lang="zh-CN" altLang="en-US" sz="2800" dirty="0">
                <a:solidFill>
                  <a:schemeClr val="accent2"/>
                </a:solidFill>
                <a:sym typeface="Symbol" panose="05050102010706020507" pitchFamily="18" charset="2"/>
              </a:rPr>
              <a:t>，</a:t>
            </a:r>
            <a:r>
              <a:rPr lang="en-US" altLang="zh-CN" sz="2800" dirty="0">
                <a:solidFill>
                  <a:schemeClr val="accent2"/>
                </a:solidFill>
                <a:sym typeface="Symbol" panose="05050102010706020507" pitchFamily="18" charset="2"/>
              </a:rPr>
              <a:t>0&lt;i</a:t>
            </a:r>
            <a:r>
              <a:rPr lang="en-US" altLang="zh-CN" sz="2000" dirty="0">
                <a:solidFill>
                  <a:schemeClr val="accent2"/>
                </a:solidFill>
                <a:latin typeface="宋体" panose="02010600030101010101" pitchFamily="2" charset="-122"/>
                <a:sym typeface="Symbol" panose="05050102010706020507" pitchFamily="18" charset="2"/>
              </a:rPr>
              <a:t>≤</a:t>
            </a:r>
            <a:r>
              <a:rPr lang="en-US" altLang="zh-CN" sz="2800" dirty="0">
                <a:solidFill>
                  <a:schemeClr val="accent2"/>
                </a:solidFill>
                <a:sym typeface="Symbol" panose="05050102010706020507" pitchFamily="18" charset="2"/>
              </a:rPr>
              <a:t> n</a:t>
            </a:r>
            <a:r>
              <a:rPr lang="zh-CN" altLang="en-US" sz="2800" dirty="0">
                <a:solidFill>
                  <a:schemeClr val="accent2"/>
                </a:solidFill>
                <a:sym typeface="Symbol" panose="05050102010706020507" pitchFamily="18" charset="2"/>
              </a:rPr>
              <a:t>， </a:t>
            </a:r>
            <a:r>
              <a:rPr lang="zh-CN" altLang="en-US" sz="2800" dirty="0">
                <a:solidFill>
                  <a:schemeClr val="accent2"/>
                </a:solidFill>
                <a:ea typeface="MingLiU" pitchFamily="49" charset="-120"/>
                <a:sym typeface="Symbol" panose="05050102010706020507" pitchFamily="18" charset="2"/>
              </a:rPr>
              <a:t></a:t>
            </a:r>
            <a:r>
              <a:rPr lang="en-US" altLang="zh-CN" sz="2800" dirty="0">
                <a:solidFill>
                  <a:schemeClr val="accent2"/>
                </a:solidFill>
                <a:ea typeface="MingLiU" pitchFamily="49" charset="-120"/>
                <a:sym typeface="Symbol" panose="05050102010706020507" pitchFamily="18" charset="2"/>
              </a:rPr>
              <a:t>i-1</a:t>
            </a:r>
            <a:r>
              <a:rPr lang="zh-CN" altLang="en-US" sz="2800" dirty="0">
                <a:solidFill>
                  <a:schemeClr val="accent2"/>
                </a:solidFill>
                <a:sym typeface="Symbol" panose="05050102010706020507" pitchFamily="18" charset="2"/>
              </a:rPr>
              <a:t>是从</a:t>
            </a:r>
            <a:r>
              <a:rPr lang="zh-CN" altLang="en-US" sz="2800" dirty="0">
                <a:solidFill>
                  <a:schemeClr val="accent2"/>
                </a:solidFill>
                <a:ea typeface="MingLiU" pitchFamily="49" charset="-120"/>
                <a:sym typeface="Symbol" panose="05050102010706020507" pitchFamily="18" charset="2"/>
              </a:rPr>
              <a:t></a:t>
            </a:r>
            <a:r>
              <a:rPr lang="en-US" altLang="zh-CN" sz="2800" dirty="0">
                <a:solidFill>
                  <a:schemeClr val="accent2"/>
                </a:solidFill>
                <a:ea typeface="MingLiU" pitchFamily="49" charset="-120"/>
                <a:sym typeface="Symbol" panose="05050102010706020507" pitchFamily="18" charset="2"/>
              </a:rPr>
              <a:t>i</a:t>
            </a:r>
            <a:r>
              <a:rPr lang="zh-CN" altLang="en-US" sz="2800" dirty="0">
                <a:solidFill>
                  <a:schemeClr val="accent2"/>
                </a:solidFill>
                <a:sym typeface="Symbol" panose="05050102010706020507" pitchFamily="18" charset="2"/>
              </a:rPr>
              <a:t>经句柄替换为相应产生式左部符号而得到的。</a:t>
            </a:r>
            <a:endParaRPr lang="zh-CN" altLang="en-US" sz="2800" dirty="0">
              <a:solidFill>
                <a:schemeClr val="accent2"/>
              </a:solidFill>
            </a:endParaRPr>
          </a:p>
          <a:p>
            <a:pPr eaLnBrk="1" hangingPunct="1"/>
            <a:r>
              <a:rPr lang="zh-CN" altLang="en-US" sz="2800" dirty="0"/>
              <a:t>说明</a:t>
            </a:r>
            <a:endParaRPr lang="zh-CN" altLang="en-US" sz="2800" dirty="0"/>
          </a:p>
          <a:p>
            <a:pPr eaLnBrk="1" hangingPunct="1">
              <a:buNone/>
            </a:pPr>
            <a:r>
              <a:rPr lang="zh-CN" altLang="en-US" sz="2800" dirty="0"/>
              <a:t>    </a:t>
            </a:r>
            <a:r>
              <a:rPr lang="zh-CN" altLang="en-US" sz="2800" dirty="0">
                <a:solidFill>
                  <a:schemeClr val="accent2"/>
                </a:solidFill>
              </a:rPr>
              <a:t>规范规约是关于</a:t>
            </a:r>
            <a:r>
              <a:rPr lang="zh-CN" altLang="en-US" sz="2800" dirty="0">
                <a:solidFill>
                  <a:schemeClr val="accent2"/>
                </a:solidFill>
                <a:ea typeface="MingLiU" pitchFamily="49" charset="-120"/>
                <a:sym typeface="Symbol" panose="05050102010706020507" pitchFamily="18" charset="2"/>
              </a:rPr>
              <a:t></a:t>
            </a:r>
            <a:r>
              <a:rPr lang="zh-CN" altLang="en-US" sz="2800" dirty="0">
                <a:solidFill>
                  <a:schemeClr val="accent2"/>
                </a:solidFill>
                <a:sym typeface="Symbol" panose="05050102010706020507" pitchFamily="18" charset="2"/>
              </a:rPr>
              <a:t>的</a:t>
            </a:r>
            <a:r>
              <a:rPr lang="zh-CN" altLang="en-US" sz="2800" dirty="0">
                <a:solidFill>
                  <a:srgbClr val="FF33CC"/>
                </a:solidFill>
                <a:sym typeface="Symbol" panose="05050102010706020507" pitchFamily="18" charset="2"/>
              </a:rPr>
              <a:t>最右推导</a:t>
            </a:r>
            <a:r>
              <a:rPr lang="zh-CN" altLang="en-US" sz="2800" dirty="0">
                <a:solidFill>
                  <a:schemeClr val="accent2"/>
                </a:solidFill>
                <a:sym typeface="Symbol" panose="05050102010706020507" pitchFamily="18" charset="2"/>
              </a:rPr>
              <a:t>的</a:t>
            </a:r>
            <a:r>
              <a:rPr lang="zh-CN" altLang="en-US" sz="2800" dirty="0">
                <a:solidFill>
                  <a:srgbClr val="FF33CC"/>
                </a:solidFill>
                <a:sym typeface="Symbol" panose="05050102010706020507" pitchFamily="18" charset="2"/>
              </a:rPr>
              <a:t>逆</a:t>
            </a:r>
            <a:r>
              <a:rPr lang="zh-CN" altLang="en-US" sz="2800" dirty="0">
                <a:solidFill>
                  <a:schemeClr val="accent2"/>
                </a:solidFill>
                <a:sym typeface="Symbol" panose="05050102010706020507" pitchFamily="18" charset="2"/>
              </a:rPr>
              <a:t>过程。</a:t>
            </a:r>
            <a:endParaRPr lang="zh-CN" altLang="en-US" sz="2800" dirty="0">
              <a:solidFill>
                <a:schemeClr val="accent2"/>
              </a:solidFill>
              <a:sym typeface="Symbol" panose="05050102010706020507" pitchFamily="18" charset="2"/>
            </a:endParaRPr>
          </a:p>
          <a:p>
            <a:pPr eaLnBrk="1" hangingPunct="1">
              <a:buNone/>
            </a:pPr>
            <a:r>
              <a:rPr lang="zh-CN" altLang="en-US" sz="2800" dirty="0">
                <a:solidFill>
                  <a:schemeClr val="accent2"/>
                </a:solidFill>
                <a:sym typeface="Symbol" panose="05050102010706020507" pitchFamily="18" charset="2"/>
              </a:rPr>
              <a:t>    因此</a:t>
            </a:r>
            <a:r>
              <a:rPr lang="zh-CN" altLang="en-US" sz="2800" dirty="0">
                <a:solidFill>
                  <a:schemeClr val="accent2"/>
                </a:solidFill>
              </a:rPr>
              <a:t>规范规约也称为</a:t>
            </a:r>
            <a:r>
              <a:rPr lang="zh-CN" altLang="en-US" sz="2800" dirty="0">
                <a:solidFill>
                  <a:srgbClr val="FF33CC"/>
                </a:solidFill>
              </a:rPr>
              <a:t>最左规约</a:t>
            </a:r>
            <a:r>
              <a:rPr lang="zh-CN" altLang="en-US" sz="2800" dirty="0">
                <a:solidFill>
                  <a:schemeClr val="accent2"/>
                </a:solidFill>
              </a:rPr>
              <a:t>。</a:t>
            </a:r>
            <a:endParaRPr lang="zh-CN" altLang="en-US" sz="2800" dirty="0">
              <a:solidFill>
                <a:schemeClr val="accen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Rectangle 2"/>
          <p:cNvSpPr>
            <a:spLocks noGrp="1"/>
          </p:cNvSpPr>
          <p:nvPr>
            <p:ph type="title"/>
          </p:nvPr>
        </p:nvSpPr>
        <p:spPr>
          <a:xfrm>
            <a:off x="685800" y="609600"/>
            <a:ext cx="7772400" cy="838200"/>
          </a:xfrm>
        </p:spPr>
        <p:txBody>
          <a:bodyPr vert="horz" wrap="square" lIns="91440" tIns="45720" rIns="91440" bIns="45720" anchor="ctr" anchorCtr="0"/>
          <a:p>
            <a:pPr eaLnBrk="1" hangingPunct="1"/>
            <a:r>
              <a:rPr lang="en-US" altLang="zh-CN" sz="3200" u="sng" dirty="0">
                <a:solidFill>
                  <a:srgbClr val="FF0000"/>
                </a:solidFill>
              </a:rPr>
              <a:t>5.1.2 </a:t>
            </a:r>
            <a:r>
              <a:rPr lang="zh-CN" altLang="en-US" sz="3200" u="sng" dirty="0">
                <a:solidFill>
                  <a:srgbClr val="FF0000"/>
                </a:solidFill>
              </a:rPr>
              <a:t>规范规约简述（</a:t>
            </a:r>
            <a:r>
              <a:rPr lang="en-US" altLang="zh-CN" sz="3200" u="sng" dirty="0">
                <a:solidFill>
                  <a:srgbClr val="FF0000"/>
                </a:solidFill>
              </a:rPr>
              <a:t>6</a:t>
            </a:r>
            <a:r>
              <a:rPr lang="zh-CN" altLang="en-US" sz="3200" u="sng" dirty="0">
                <a:solidFill>
                  <a:srgbClr val="FF0000"/>
                </a:solidFill>
              </a:rPr>
              <a:t>）</a:t>
            </a:r>
            <a:br>
              <a:rPr lang="zh-CN" altLang="en-US" sz="3200" u="sng" dirty="0">
                <a:solidFill>
                  <a:srgbClr val="FF0000"/>
                </a:solidFill>
              </a:rPr>
            </a:br>
            <a:r>
              <a:rPr lang="zh-CN" altLang="en-US" sz="3200" u="sng" dirty="0">
                <a:solidFill>
                  <a:srgbClr val="FF0000"/>
                </a:solidFill>
              </a:rPr>
              <a:t>基于句柄的规约举例</a:t>
            </a:r>
            <a:endParaRPr lang="zh-CN" altLang="en-US" sz="3200" u="sng" dirty="0">
              <a:solidFill>
                <a:srgbClr val="FF0000"/>
              </a:solidFill>
            </a:endParaRPr>
          </a:p>
        </p:txBody>
      </p:sp>
      <p:sp>
        <p:nvSpPr>
          <p:cNvPr id="40962" name="Rectangle 3"/>
          <p:cNvSpPr/>
          <p:nvPr/>
        </p:nvSpPr>
        <p:spPr>
          <a:xfrm>
            <a:off x="200025" y="1771650"/>
            <a:ext cx="2009775" cy="4114800"/>
          </a:xfrm>
          <a:prstGeom prst="rect">
            <a:avLst/>
          </a:prstGeom>
          <a:noFill/>
          <a:ln w="9525" cap="flat" cmpd="sng">
            <a:solidFill>
              <a:srgbClr val="3366FF"/>
            </a:solidFill>
            <a:prstDash val="solid"/>
            <a:miter/>
            <a:headEnd type="none" w="med" len="med"/>
            <a:tailEnd type="none" w="med" len="med"/>
          </a:ln>
        </p:spPr>
        <p:txBody>
          <a:bodyPr anchor="t" anchorCtr="0"/>
          <a:p>
            <a:pPr marL="342900" indent="-342900">
              <a:lnSpc>
                <a:spcPct val="90000"/>
              </a:lnSpc>
              <a:spcBef>
                <a:spcPct val="20000"/>
              </a:spcBef>
            </a:pPr>
            <a:r>
              <a:rPr lang="zh-CN" altLang="en-US" sz="2800" dirty="0">
                <a:solidFill>
                  <a:srgbClr val="990033"/>
                </a:solidFill>
                <a:latin typeface="Times New Roman" panose="02020603050405020304" pitchFamily="18" charset="0"/>
                <a:ea typeface="宋体" panose="02010600030101010101" pitchFamily="2" charset="-122"/>
              </a:rPr>
              <a:t>文法：</a:t>
            </a:r>
            <a:endParaRPr lang="zh-CN" altLang="en-US" sz="2800" dirty="0">
              <a:solidFill>
                <a:srgbClr val="990033"/>
              </a:solidFill>
              <a:latin typeface="Times New Roman" panose="02020603050405020304" pitchFamily="18" charset="0"/>
              <a:ea typeface="宋体" panose="02010600030101010101" pitchFamily="2" charset="-122"/>
            </a:endParaRPr>
          </a:p>
          <a:p>
            <a:pPr marL="342900" indent="-342900">
              <a:lnSpc>
                <a:spcPct val="90000"/>
              </a:lnSpc>
              <a:spcBef>
                <a:spcPct val="20000"/>
              </a:spcBef>
            </a:pPr>
            <a:r>
              <a:rPr lang="zh-CN" altLang="en-US" sz="2800" dirty="0">
                <a:solidFill>
                  <a:srgbClr val="990033"/>
                </a:solidFill>
                <a:latin typeface="Times New Roman" panose="02020603050405020304" pitchFamily="18" charset="0"/>
                <a:ea typeface="宋体" panose="02010600030101010101" pitchFamily="2" charset="-122"/>
              </a:rPr>
              <a:t> </a:t>
            </a:r>
            <a:r>
              <a:rPr lang="en-US" altLang="zh-CN" sz="2800" dirty="0">
                <a:solidFill>
                  <a:schemeClr val="tx2"/>
                </a:solidFill>
                <a:latin typeface="Times New Roman" panose="02020603050405020304" pitchFamily="18" charset="0"/>
                <a:ea typeface="宋体" panose="02010600030101010101" pitchFamily="2" charset="-122"/>
              </a:rPr>
              <a:t>S </a:t>
            </a:r>
            <a:r>
              <a:rPr lang="en-US" altLang="zh-CN" sz="2800" dirty="0">
                <a:solidFill>
                  <a:srgbClr val="0066FF"/>
                </a:solidFill>
                <a:latin typeface="Times New Roman" panose="02020603050405020304" pitchFamily="18" charset="0"/>
                <a:ea typeface="宋体" panose="02010600030101010101" pitchFamily="2" charset="-122"/>
              </a:rPr>
              <a:t>→</a:t>
            </a:r>
            <a:r>
              <a:rPr lang="en-US" altLang="zh-CN" sz="2800" dirty="0">
                <a:solidFill>
                  <a:schemeClr val="tx2"/>
                </a:solidFill>
                <a:latin typeface="Times New Roman" panose="02020603050405020304" pitchFamily="18" charset="0"/>
                <a:ea typeface="宋体" panose="02010600030101010101" pitchFamily="2" charset="-122"/>
              </a:rPr>
              <a:t> aAcBe</a:t>
            </a:r>
            <a:endParaRPr lang="en-US" altLang="zh-CN" sz="2800" dirty="0">
              <a:solidFill>
                <a:schemeClr val="tx2"/>
              </a:solidFill>
              <a:latin typeface="Times New Roman" panose="02020603050405020304" pitchFamily="18" charset="0"/>
              <a:ea typeface="宋体" panose="02010600030101010101" pitchFamily="2" charset="-122"/>
            </a:endParaRPr>
          </a:p>
          <a:p>
            <a:pPr marL="342900" indent="-342900">
              <a:lnSpc>
                <a:spcPct val="90000"/>
              </a:lnSpc>
              <a:spcBef>
                <a:spcPct val="20000"/>
              </a:spcBef>
            </a:pPr>
            <a:r>
              <a:rPr lang="en-US" altLang="zh-CN" sz="2800" dirty="0">
                <a:solidFill>
                  <a:schemeClr val="tx2"/>
                </a:solidFill>
                <a:latin typeface="Times New Roman" panose="02020603050405020304" pitchFamily="18" charset="0"/>
                <a:ea typeface="宋体" panose="02010600030101010101" pitchFamily="2" charset="-122"/>
              </a:rPr>
              <a:t> A</a:t>
            </a:r>
            <a:r>
              <a:rPr lang="en-US" altLang="zh-CN" sz="2800" dirty="0">
                <a:solidFill>
                  <a:srgbClr val="0066FF"/>
                </a:solidFill>
                <a:latin typeface="Times New Roman" panose="02020603050405020304" pitchFamily="18" charset="0"/>
                <a:ea typeface="宋体" panose="02010600030101010101" pitchFamily="2" charset="-122"/>
              </a:rPr>
              <a:t>→</a:t>
            </a:r>
            <a:r>
              <a:rPr lang="en-US" altLang="zh-CN" sz="2800" dirty="0">
                <a:solidFill>
                  <a:schemeClr val="tx2"/>
                </a:solidFill>
                <a:latin typeface="Times New Roman" panose="02020603050405020304" pitchFamily="18" charset="0"/>
                <a:ea typeface="宋体" panose="02010600030101010101" pitchFamily="2" charset="-122"/>
              </a:rPr>
              <a:t> b</a:t>
            </a:r>
            <a:endParaRPr lang="en-US" altLang="zh-CN" sz="2800" dirty="0">
              <a:solidFill>
                <a:schemeClr val="tx2"/>
              </a:solidFill>
              <a:latin typeface="Times New Roman" panose="02020603050405020304" pitchFamily="18" charset="0"/>
              <a:ea typeface="宋体" panose="02010600030101010101" pitchFamily="2" charset="-122"/>
            </a:endParaRPr>
          </a:p>
          <a:p>
            <a:pPr marL="342900" indent="-342900">
              <a:lnSpc>
                <a:spcPct val="90000"/>
              </a:lnSpc>
              <a:spcBef>
                <a:spcPct val="20000"/>
              </a:spcBef>
            </a:pPr>
            <a:r>
              <a:rPr lang="en-US" altLang="zh-CN" sz="2800" dirty="0">
                <a:solidFill>
                  <a:schemeClr val="tx2"/>
                </a:solidFill>
                <a:latin typeface="Times New Roman" panose="02020603050405020304" pitchFamily="18" charset="0"/>
                <a:ea typeface="宋体" panose="02010600030101010101" pitchFamily="2" charset="-122"/>
              </a:rPr>
              <a:t> A</a:t>
            </a:r>
            <a:r>
              <a:rPr lang="en-US" altLang="zh-CN" sz="2800" dirty="0">
                <a:solidFill>
                  <a:srgbClr val="0066FF"/>
                </a:solidFill>
                <a:latin typeface="Times New Roman" panose="02020603050405020304" pitchFamily="18" charset="0"/>
                <a:ea typeface="宋体" panose="02010600030101010101" pitchFamily="2" charset="-122"/>
              </a:rPr>
              <a:t>→</a:t>
            </a:r>
            <a:r>
              <a:rPr lang="en-US" altLang="zh-CN" sz="2800" dirty="0">
                <a:solidFill>
                  <a:schemeClr val="tx2"/>
                </a:solidFill>
                <a:latin typeface="Times New Roman" panose="02020603050405020304" pitchFamily="18" charset="0"/>
                <a:ea typeface="宋体" panose="02010600030101010101" pitchFamily="2" charset="-122"/>
              </a:rPr>
              <a:t> Ab</a:t>
            </a:r>
            <a:endParaRPr lang="en-US" altLang="zh-CN" sz="2800" dirty="0">
              <a:solidFill>
                <a:schemeClr val="tx2"/>
              </a:solidFill>
              <a:latin typeface="Times New Roman" panose="02020603050405020304" pitchFamily="18" charset="0"/>
              <a:ea typeface="宋体" panose="02010600030101010101" pitchFamily="2" charset="-122"/>
            </a:endParaRPr>
          </a:p>
          <a:p>
            <a:pPr marL="342900" indent="-342900">
              <a:lnSpc>
                <a:spcPct val="90000"/>
              </a:lnSpc>
              <a:spcBef>
                <a:spcPct val="20000"/>
              </a:spcBef>
            </a:pPr>
            <a:r>
              <a:rPr lang="en-US" altLang="zh-CN" sz="2800" dirty="0">
                <a:solidFill>
                  <a:schemeClr val="tx2"/>
                </a:solidFill>
                <a:latin typeface="Times New Roman" panose="02020603050405020304" pitchFamily="18" charset="0"/>
                <a:ea typeface="宋体" panose="02010600030101010101" pitchFamily="2" charset="-122"/>
              </a:rPr>
              <a:t> B</a:t>
            </a:r>
            <a:r>
              <a:rPr lang="en-US" altLang="zh-CN" sz="2800" dirty="0">
                <a:solidFill>
                  <a:srgbClr val="0066FF"/>
                </a:solidFill>
                <a:latin typeface="Times New Roman" panose="02020603050405020304" pitchFamily="18" charset="0"/>
                <a:ea typeface="宋体" panose="02010600030101010101" pitchFamily="2" charset="-122"/>
              </a:rPr>
              <a:t>→</a:t>
            </a:r>
            <a:r>
              <a:rPr lang="en-US" altLang="zh-CN" sz="2800" dirty="0">
                <a:solidFill>
                  <a:schemeClr val="tx2"/>
                </a:solidFill>
                <a:latin typeface="Times New Roman" panose="02020603050405020304" pitchFamily="18" charset="0"/>
                <a:ea typeface="宋体" panose="02010600030101010101" pitchFamily="2" charset="-122"/>
              </a:rPr>
              <a:t> d</a:t>
            </a:r>
            <a:endParaRPr lang="en-US" altLang="zh-CN" sz="2800" dirty="0">
              <a:solidFill>
                <a:schemeClr val="tx2"/>
              </a:solidFill>
              <a:latin typeface="Times New Roman" panose="02020603050405020304" pitchFamily="18" charset="0"/>
              <a:ea typeface="宋体" panose="02010600030101010101" pitchFamily="2" charset="-122"/>
            </a:endParaRPr>
          </a:p>
          <a:p>
            <a:pPr marL="342900" indent="-342900">
              <a:lnSpc>
                <a:spcPct val="90000"/>
              </a:lnSpc>
              <a:spcBef>
                <a:spcPct val="20000"/>
              </a:spcBef>
            </a:pPr>
            <a:endParaRPr lang="en-US" altLang="zh-CN" sz="2800" dirty="0">
              <a:solidFill>
                <a:schemeClr val="tx2"/>
              </a:solidFill>
              <a:latin typeface="Times New Roman" panose="02020603050405020304" pitchFamily="18" charset="0"/>
              <a:ea typeface="宋体" panose="02010600030101010101" pitchFamily="2" charset="-122"/>
            </a:endParaRPr>
          </a:p>
          <a:p>
            <a:pPr marL="342900" indent="-342900">
              <a:lnSpc>
                <a:spcPct val="90000"/>
              </a:lnSpc>
              <a:spcBef>
                <a:spcPct val="20000"/>
              </a:spcBef>
            </a:pPr>
            <a:r>
              <a:rPr lang="zh-CN" altLang="en-US" sz="2800" dirty="0">
                <a:solidFill>
                  <a:srgbClr val="990033"/>
                </a:solidFill>
                <a:latin typeface="Times New Roman" panose="02020603050405020304" pitchFamily="18" charset="0"/>
                <a:ea typeface="宋体" panose="02010600030101010101" pitchFamily="2" charset="-122"/>
              </a:rPr>
              <a:t>输入串：</a:t>
            </a:r>
            <a:endParaRPr lang="zh-CN" altLang="en-US" sz="2800" dirty="0">
              <a:solidFill>
                <a:srgbClr val="990033"/>
              </a:solidFill>
              <a:latin typeface="Times New Roman" panose="02020603050405020304" pitchFamily="18" charset="0"/>
              <a:ea typeface="宋体" panose="02010600030101010101" pitchFamily="2" charset="-122"/>
            </a:endParaRPr>
          </a:p>
          <a:p>
            <a:pPr marL="342900" indent="-342900">
              <a:lnSpc>
                <a:spcPct val="90000"/>
              </a:lnSpc>
              <a:spcBef>
                <a:spcPct val="20000"/>
              </a:spcBef>
            </a:pPr>
            <a:r>
              <a:rPr lang="zh-CN" altLang="en-US" sz="2000" dirty="0">
                <a:solidFill>
                  <a:schemeClr val="tx2"/>
                </a:solidFill>
                <a:latin typeface="Times New Roman" panose="02020603050405020304" pitchFamily="18" charset="0"/>
                <a:ea typeface="宋体" panose="02010600030101010101" pitchFamily="2" charset="-122"/>
              </a:rPr>
              <a:t> </a:t>
            </a:r>
            <a:r>
              <a:rPr lang="en-US" altLang="zh-CN" sz="2800" dirty="0">
                <a:solidFill>
                  <a:schemeClr val="accent2"/>
                </a:solidFill>
                <a:latin typeface="Times New Roman" panose="02020603050405020304" pitchFamily="18" charset="0"/>
                <a:ea typeface="宋体" panose="02010600030101010101" pitchFamily="2" charset="-122"/>
              </a:rPr>
              <a:t>abbcde</a:t>
            </a:r>
            <a:endParaRPr lang="en-US" altLang="zh-CN" sz="2800" dirty="0">
              <a:solidFill>
                <a:schemeClr val="accent2"/>
              </a:solidFill>
              <a:latin typeface="Times New Roman" panose="02020603050405020304" pitchFamily="18" charset="0"/>
              <a:ea typeface="宋体" panose="02010600030101010101" pitchFamily="2" charset="-122"/>
            </a:endParaRPr>
          </a:p>
        </p:txBody>
      </p:sp>
      <p:sp>
        <p:nvSpPr>
          <p:cNvPr id="40963" name="Rectangle 4"/>
          <p:cNvSpPr/>
          <p:nvPr/>
        </p:nvSpPr>
        <p:spPr>
          <a:xfrm>
            <a:off x="2333625" y="1771650"/>
            <a:ext cx="3786188" cy="4114800"/>
          </a:xfrm>
          <a:prstGeom prst="rect">
            <a:avLst/>
          </a:prstGeom>
          <a:noFill/>
          <a:ln w="9525" cap="flat" cmpd="sng">
            <a:solidFill>
              <a:srgbClr val="000099"/>
            </a:solidFill>
            <a:prstDash val="solid"/>
            <a:miter/>
            <a:headEnd type="none" w="med" len="med"/>
            <a:tailEnd type="none" w="med" len="med"/>
          </a:ln>
        </p:spPr>
        <p:txBody>
          <a:bodyPr anchor="t" anchorCtr="0"/>
          <a:p>
            <a:pPr marL="457200" indent="-457200">
              <a:spcBef>
                <a:spcPct val="20000"/>
              </a:spcBef>
            </a:pPr>
            <a:r>
              <a:rPr lang="zh-CN" altLang="en-US" sz="2800" dirty="0">
                <a:solidFill>
                  <a:srgbClr val="990033"/>
                </a:solidFill>
                <a:latin typeface="Times New Roman" panose="02020603050405020304" pitchFamily="18" charset="0"/>
                <a:ea typeface="宋体" panose="02010600030101010101" pitchFamily="2" charset="-122"/>
              </a:rPr>
              <a:t>最左规约：</a:t>
            </a:r>
            <a:endParaRPr lang="zh-CN" altLang="en-US" sz="2800" u="sng" dirty="0">
              <a:solidFill>
                <a:srgbClr val="990033"/>
              </a:solidFill>
              <a:latin typeface="Times New Roman" panose="02020603050405020304" pitchFamily="18" charset="0"/>
              <a:ea typeface="宋体" panose="02010600030101010101" pitchFamily="2" charset="-122"/>
            </a:endParaRPr>
          </a:p>
          <a:p>
            <a:pPr marL="457200" indent="-457200">
              <a:spcBef>
                <a:spcPct val="20000"/>
              </a:spcBef>
            </a:pPr>
            <a:r>
              <a:rPr lang="zh-CN" altLang="en-US" sz="2800" u="sng" dirty="0">
                <a:solidFill>
                  <a:srgbClr val="000099"/>
                </a:solidFill>
                <a:latin typeface="Times New Roman" panose="02020603050405020304" pitchFamily="18" charset="0"/>
                <a:ea typeface="宋体" panose="02010600030101010101" pitchFamily="2" charset="-122"/>
              </a:rPr>
              <a:t>句型</a:t>
            </a:r>
            <a:r>
              <a:rPr lang="zh-CN" altLang="en-US" sz="2800" dirty="0">
                <a:solidFill>
                  <a:srgbClr val="000099"/>
                </a:solidFill>
                <a:latin typeface="Times New Roman" panose="02020603050405020304" pitchFamily="18" charset="0"/>
                <a:ea typeface="宋体" panose="02010600030101010101" pitchFamily="2" charset="-122"/>
              </a:rPr>
              <a:t>        </a:t>
            </a:r>
            <a:r>
              <a:rPr lang="zh-CN" altLang="en-US" sz="2800" u="sng" dirty="0">
                <a:solidFill>
                  <a:srgbClr val="000099"/>
                </a:solidFill>
                <a:latin typeface="Times New Roman" panose="02020603050405020304" pitchFamily="18" charset="0"/>
                <a:ea typeface="宋体" panose="02010600030101010101" pitchFamily="2" charset="-122"/>
              </a:rPr>
              <a:t>规约规则</a:t>
            </a:r>
            <a:endParaRPr lang="zh-CN" altLang="en-US" sz="1200" u="sng" dirty="0">
              <a:solidFill>
                <a:srgbClr val="000099"/>
              </a:solidFill>
              <a:latin typeface="Times New Roman" panose="02020603050405020304" pitchFamily="18" charset="0"/>
              <a:ea typeface="宋体" panose="02010600030101010101" pitchFamily="2" charset="-122"/>
            </a:endParaRPr>
          </a:p>
          <a:p>
            <a:pPr marL="457200" indent="-457200">
              <a:spcBef>
                <a:spcPct val="20000"/>
              </a:spcBef>
            </a:pPr>
            <a:r>
              <a:rPr lang="en-US" altLang="zh-CN" sz="3200" dirty="0">
                <a:solidFill>
                  <a:srgbClr val="000099"/>
                </a:solidFill>
                <a:latin typeface="Times New Roman" panose="02020603050405020304" pitchFamily="18" charset="0"/>
                <a:ea typeface="宋体" panose="02010600030101010101" pitchFamily="2" charset="-122"/>
              </a:rPr>
              <a:t>a</a:t>
            </a:r>
            <a:r>
              <a:rPr lang="en-US" altLang="zh-CN" sz="3200" u="sng" dirty="0">
                <a:solidFill>
                  <a:srgbClr val="FF0000"/>
                </a:solidFill>
                <a:latin typeface="Times New Roman" panose="02020603050405020304" pitchFamily="18" charset="0"/>
                <a:ea typeface="宋体" panose="02010600030101010101" pitchFamily="2" charset="-122"/>
              </a:rPr>
              <a:t>b</a:t>
            </a:r>
            <a:r>
              <a:rPr lang="en-US" altLang="zh-CN" sz="3200" dirty="0">
                <a:solidFill>
                  <a:srgbClr val="000099"/>
                </a:solidFill>
                <a:latin typeface="Times New Roman" panose="02020603050405020304" pitchFamily="18" charset="0"/>
                <a:ea typeface="宋体" panose="02010600030101010101" pitchFamily="2" charset="-122"/>
              </a:rPr>
              <a:t>bcde</a:t>
            </a:r>
            <a:r>
              <a:rPr lang="en-US" altLang="zh-CN" sz="2800" dirty="0">
                <a:solidFill>
                  <a:srgbClr val="000099"/>
                </a:solidFill>
                <a:latin typeface="Times New Roman" panose="02020603050405020304" pitchFamily="18" charset="0"/>
                <a:ea typeface="宋体" panose="02010600030101010101" pitchFamily="2" charset="-122"/>
              </a:rPr>
              <a:t>    </a:t>
            </a:r>
            <a:r>
              <a:rPr lang="en-US" altLang="zh-CN" sz="3200" dirty="0">
                <a:solidFill>
                  <a:schemeClr val="tx2"/>
                </a:solidFill>
                <a:latin typeface="Times New Roman" panose="02020603050405020304" pitchFamily="18" charset="0"/>
                <a:ea typeface="宋体" panose="02010600030101010101" pitchFamily="2" charset="-122"/>
              </a:rPr>
              <a:t>A </a:t>
            </a:r>
            <a:r>
              <a:rPr lang="en-US" altLang="zh-CN" sz="3200" dirty="0">
                <a:solidFill>
                  <a:srgbClr val="0066FF"/>
                </a:solidFill>
                <a:latin typeface="Times New Roman" panose="02020603050405020304" pitchFamily="18" charset="0"/>
                <a:ea typeface="宋体" panose="02010600030101010101" pitchFamily="2" charset="-122"/>
              </a:rPr>
              <a:t>→</a:t>
            </a:r>
            <a:r>
              <a:rPr lang="en-US" altLang="zh-CN" sz="3200" dirty="0">
                <a:solidFill>
                  <a:schemeClr val="tx2"/>
                </a:solidFill>
                <a:latin typeface="Times New Roman" panose="02020603050405020304" pitchFamily="18" charset="0"/>
                <a:ea typeface="宋体" panose="02010600030101010101" pitchFamily="2" charset="-122"/>
              </a:rPr>
              <a:t> b</a:t>
            </a:r>
            <a:endParaRPr lang="en-US" altLang="zh-CN" sz="3200" dirty="0">
              <a:solidFill>
                <a:schemeClr val="tx2"/>
              </a:solidFill>
              <a:latin typeface="Times New Roman" panose="02020603050405020304" pitchFamily="18" charset="0"/>
              <a:ea typeface="宋体" panose="02010600030101010101" pitchFamily="2" charset="-122"/>
            </a:endParaRPr>
          </a:p>
          <a:p>
            <a:pPr marL="457200" indent="-457200">
              <a:spcBef>
                <a:spcPct val="20000"/>
              </a:spcBef>
            </a:pPr>
            <a:r>
              <a:rPr lang="en-US" altLang="zh-CN" sz="3200" dirty="0">
                <a:solidFill>
                  <a:srgbClr val="000099"/>
                </a:solidFill>
                <a:latin typeface="Times New Roman" panose="02020603050405020304" pitchFamily="18" charset="0"/>
                <a:ea typeface="宋体" panose="02010600030101010101" pitchFamily="2" charset="-122"/>
              </a:rPr>
              <a:t>a</a:t>
            </a:r>
            <a:r>
              <a:rPr lang="en-US" altLang="zh-CN" sz="3200" u="sng" dirty="0">
                <a:solidFill>
                  <a:srgbClr val="FF0000"/>
                </a:solidFill>
                <a:latin typeface="Times New Roman" panose="02020603050405020304" pitchFamily="18" charset="0"/>
                <a:ea typeface="宋体" panose="02010600030101010101" pitchFamily="2" charset="-122"/>
              </a:rPr>
              <a:t>Ab</a:t>
            </a:r>
            <a:r>
              <a:rPr lang="en-US" altLang="zh-CN" sz="3200" dirty="0">
                <a:solidFill>
                  <a:srgbClr val="000099"/>
                </a:solidFill>
                <a:latin typeface="Times New Roman" panose="02020603050405020304" pitchFamily="18" charset="0"/>
                <a:ea typeface="宋体" panose="02010600030101010101" pitchFamily="2" charset="-122"/>
              </a:rPr>
              <a:t>cde   </a:t>
            </a:r>
            <a:r>
              <a:rPr lang="en-US" altLang="zh-CN" sz="3200" dirty="0">
                <a:solidFill>
                  <a:schemeClr val="tx2"/>
                </a:solidFill>
                <a:latin typeface="Times New Roman" panose="02020603050405020304" pitchFamily="18" charset="0"/>
                <a:ea typeface="宋体" panose="02010600030101010101" pitchFamily="2" charset="-122"/>
              </a:rPr>
              <a:t>A </a:t>
            </a:r>
            <a:r>
              <a:rPr lang="en-US" altLang="zh-CN" sz="3200" dirty="0">
                <a:solidFill>
                  <a:srgbClr val="0066FF"/>
                </a:solidFill>
                <a:latin typeface="Times New Roman" panose="02020603050405020304" pitchFamily="18" charset="0"/>
                <a:ea typeface="宋体" panose="02010600030101010101" pitchFamily="2" charset="-122"/>
              </a:rPr>
              <a:t>→</a:t>
            </a:r>
            <a:r>
              <a:rPr lang="en-US" altLang="zh-CN" sz="3200" dirty="0">
                <a:solidFill>
                  <a:schemeClr val="tx2"/>
                </a:solidFill>
                <a:latin typeface="Times New Roman" panose="02020603050405020304" pitchFamily="18" charset="0"/>
                <a:ea typeface="宋体" panose="02010600030101010101" pitchFamily="2" charset="-122"/>
              </a:rPr>
              <a:t> Ab</a:t>
            </a:r>
            <a:endParaRPr lang="en-US" altLang="zh-CN" sz="3200" dirty="0">
              <a:solidFill>
                <a:schemeClr val="tx2"/>
              </a:solidFill>
              <a:latin typeface="Times New Roman" panose="02020603050405020304" pitchFamily="18" charset="0"/>
              <a:ea typeface="宋体" panose="02010600030101010101" pitchFamily="2" charset="-122"/>
            </a:endParaRPr>
          </a:p>
          <a:p>
            <a:pPr marL="457200" indent="-457200">
              <a:spcBef>
                <a:spcPct val="20000"/>
              </a:spcBef>
            </a:pPr>
            <a:r>
              <a:rPr lang="en-US" altLang="zh-CN" sz="3200" dirty="0">
                <a:solidFill>
                  <a:srgbClr val="000099"/>
                </a:solidFill>
                <a:latin typeface="Times New Roman" panose="02020603050405020304" pitchFamily="18" charset="0"/>
                <a:ea typeface="宋体" panose="02010600030101010101" pitchFamily="2" charset="-122"/>
              </a:rPr>
              <a:t>a</a:t>
            </a:r>
            <a:r>
              <a:rPr lang="en-US" altLang="zh-CN" sz="3200" dirty="0">
                <a:solidFill>
                  <a:schemeClr val="accent2"/>
                </a:solidFill>
                <a:latin typeface="Times New Roman" panose="02020603050405020304" pitchFamily="18" charset="0"/>
                <a:ea typeface="宋体" panose="02010600030101010101" pitchFamily="2" charset="-122"/>
              </a:rPr>
              <a:t>Ac</a:t>
            </a:r>
            <a:r>
              <a:rPr lang="en-US" altLang="zh-CN" sz="3200" u="sng" dirty="0">
                <a:solidFill>
                  <a:srgbClr val="FF0000"/>
                </a:solidFill>
                <a:latin typeface="Times New Roman" panose="02020603050405020304" pitchFamily="18" charset="0"/>
                <a:ea typeface="宋体" panose="02010600030101010101" pitchFamily="2" charset="-122"/>
              </a:rPr>
              <a:t>d</a:t>
            </a:r>
            <a:r>
              <a:rPr lang="en-US" altLang="zh-CN" sz="3200" dirty="0">
                <a:solidFill>
                  <a:srgbClr val="000099"/>
                </a:solidFill>
                <a:latin typeface="Times New Roman" panose="02020603050405020304" pitchFamily="18" charset="0"/>
                <a:ea typeface="宋体" panose="02010600030101010101" pitchFamily="2" charset="-122"/>
              </a:rPr>
              <a:t>e     </a:t>
            </a:r>
            <a:r>
              <a:rPr lang="en-US" altLang="zh-CN" sz="3200" dirty="0">
                <a:solidFill>
                  <a:schemeClr val="tx2"/>
                </a:solidFill>
                <a:latin typeface="Times New Roman" panose="02020603050405020304" pitchFamily="18" charset="0"/>
                <a:ea typeface="宋体" panose="02010600030101010101" pitchFamily="2" charset="-122"/>
              </a:rPr>
              <a:t>B </a:t>
            </a:r>
            <a:r>
              <a:rPr lang="en-US" altLang="zh-CN" sz="3200" dirty="0">
                <a:solidFill>
                  <a:srgbClr val="0066FF"/>
                </a:solidFill>
                <a:latin typeface="Times New Roman" panose="02020603050405020304" pitchFamily="18" charset="0"/>
                <a:ea typeface="宋体" panose="02010600030101010101" pitchFamily="2" charset="-122"/>
              </a:rPr>
              <a:t>→</a:t>
            </a:r>
            <a:r>
              <a:rPr lang="en-US" altLang="zh-CN" sz="3200" dirty="0">
                <a:solidFill>
                  <a:schemeClr val="tx2"/>
                </a:solidFill>
                <a:latin typeface="Times New Roman" panose="02020603050405020304" pitchFamily="18" charset="0"/>
                <a:ea typeface="宋体" panose="02010600030101010101" pitchFamily="2" charset="-122"/>
              </a:rPr>
              <a:t> d</a:t>
            </a:r>
            <a:endParaRPr lang="en-US" altLang="zh-CN" sz="3200" dirty="0">
              <a:solidFill>
                <a:schemeClr val="tx2"/>
              </a:solidFill>
              <a:latin typeface="Times New Roman" panose="02020603050405020304" pitchFamily="18" charset="0"/>
              <a:ea typeface="宋体" panose="02010600030101010101" pitchFamily="2" charset="-122"/>
            </a:endParaRPr>
          </a:p>
          <a:p>
            <a:pPr marL="457200" indent="-457200">
              <a:spcBef>
                <a:spcPct val="20000"/>
              </a:spcBef>
            </a:pPr>
            <a:r>
              <a:rPr lang="en-US" altLang="zh-CN" sz="3200" u="sng" dirty="0">
                <a:solidFill>
                  <a:srgbClr val="FF0000"/>
                </a:solidFill>
                <a:latin typeface="Times New Roman" panose="02020603050405020304" pitchFamily="18" charset="0"/>
                <a:ea typeface="宋体" panose="02010600030101010101" pitchFamily="2" charset="-122"/>
              </a:rPr>
              <a:t>aAcBe</a:t>
            </a:r>
            <a:r>
              <a:rPr lang="en-US" altLang="zh-CN" sz="3200" dirty="0">
                <a:solidFill>
                  <a:srgbClr val="FF0000"/>
                </a:solidFill>
                <a:latin typeface="Times New Roman" panose="02020603050405020304" pitchFamily="18" charset="0"/>
                <a:ea typeface="宋体" panose="02010600030101010101" pitchFamily="2" charset="-122"/>
              </a:rPr>
              <a:t>     </a:t>
            </a:r>
            <a:r>
              <a:rPr lang="en-US" altLang="zh-CN" sz="3200" dirty="0">
                <a:solidFill>
                  <a:schemeClr val="tx2"/>
                </a:solidFill>
                <a:latin typeface="Times New Roman" panose="02020603050405020304" pitchFamily="18" charset="0"/>
                <a:ea typeface="宋体" panose="02010600030101010101" pitchFamily="2" charset="-122"/>
              </a:rPr>
              <a:t>S </a:t>
            </a:r>
            <a:r>
              <a:rPr lang="en-US" altLang="zh-CN" sz="3200" dirty="0">
                <a:solidFill>
                  <a:srgbClr val="0066FF"/>
                </a:solidFill>
                <a:latin typeface="Times New Roman" panose="02020603050405020304" pitchFamily="18" charset="0"/>
                <a:ea typeface="宋体" panose="02010600030101010101" pitchFamily="2" charset="-122"/>
              </a:rPr>
              <a:t>→</a:t>
            </a:r>
            <a:r>
              <a:rPr lang="en-US" altLang="zh-CN" sz="3200" dirty="0">
                <a:solidFill>
                  <a:schemeClr val="tx2"/>
                </a:solidFill>
                <a:latin typeface="Times New Roman" panose="02020603050405020304" pitchFamily="18" charset="0"/>
                <a:ea typeface="宋体" panose="02010600030101010101" pitchFamily="2" charset="-122"/>
              </a:rPr>
              <a:t> aAcBe</a:t>
            </a:r>
            <a:endParaRPr lang="en-US" altLang="zh-CN" sz="3200" u="sng" dirty="0">
              <a:solidFill>
                <a:srgbClr val="FF0000"/>
              </a:solidFill>
              <a:latin typeface="Times New Roman" panose="02020603050405020304" pitchFamily="18" charset="0"/>
              <a:ea typeface="宋体" panose="02010600030101010101" pitchFamily="2" charset="-122"/>
            </a:endParaRPr>
          </a:p>
          <a:p>
            <a:pPr marL="457200" indent="-457200">
              <a:spcBef>
                <a:spcPct val="20000"/>
              </a:spcBef>
            </a:pPr>
            <a:r>
              <a:rPr lang="en-US" altLang="zh-CN" sz="3200" dirty="0">
                <a:solidFill>
                  <a:schemeClr val="tx2"/>
                </a:solidFill>
                <a:latin typeface="Times New Roman" panose="02020603050405020304" pitchFamily="18" charset="0"/>
                <a:ea typeface="宋体" panose="02010600030101010101" pitchFamily="2" charset="-122"/>
              </a:rPr>
              <a:t>S</a:t>
            </a:r>
            <a:endParaRPr lang="en-US" altLang="zh-CN" sz="3200" dirty="0">
              <a:solidFill>
                <a:schemeClr val="tx2"/>
              </a:solidFill>
              <a:latin typeface="Times New Roman" panose="02020603050405020304" pitchFamily="18" charset="0"/>
              <a:ea typeface="宋体" panose="02010600030101010101" pitchFamily="2" charset="-122"/>
            </a:endParaRPr>
          </a:p>
        </p:txBody>
      </p:sp>
      <p:sp>
        <p:nvSpPr>
          <p:cNvPr id="40964" name="Rectangle 5"/>
          <p:cNvSpPr/>
          <p:nvPr/>
        </p:nvSpPr>
        <p:spPr>
          <a:xfrm>
            <a:off x="6248400" y="1752600"/>
            <a:ext cx="2514600" cy="4114800"/>
          </a:xfrm>
          <a:prstGeom prst="rect">
            <a:avLst/>
          </a:prstGeom>
          <a:noFill/>
          <a:ln w="9525" cap="flat" cmpd="sng">
            <a:solidFill>
              <a:srgbClr val="FF33CC"/>
            </a:solidFill>
            <a:prstDash val="solid"/>
            <a:miter/>
            <a:headEnd type="none" w="med" len="med"/>
            <a:tailEnd type="none" w="med" len="med"/>
          </a:ln>
        </p:spPr>
        <p:txBody>
          <a:bodyPr anchor="t" anchorCtr="0"/>
          <a:p>
            <a:pPr marL="342900" indent="-342900">
              <a:lnSpc>
                <a:spcPct val="90000"/>
              </a:lnSpc>
              <a:spcBef>
                <a:spcPct val="20000"/>
              </a:spcBef>
            </a:pPr>
            <a:r>
              <a:rPr lang="zh-CN" altLang="en-US" sz="2800" dirty="0">
                <a:solidFill>
                  <a:srgbClr val="990033"/>
                </a:solidFill>
                <a:latin typeface="Times New Roman" panose="02020603050405020304" pitchFamily="18" charset="0"/>
                <a:ea typeface="宋体" panose="02010600030101010101" pitchFamily="2" charset="-122"/>
              </a:rPr>
              <a:t>最右推导：</a:t>
            </a:r>
            <a:endParaRPr lang="zh-CN" altLang="en-US" sz="2800" dirty="0">
              <a:solidFill>
                <a:srgbClr val="990033"/>
              </a:solidFill>
              <a:latin typeface="Times New Roman" panose="02020603050405020304" pitchFamily="18" charset="0"/>
              <a:ea typeface="宋体" panose="02010600030101010101" pitchFamily="2" charset="-122"/>
            </a:endParaRPr>
          </a:p>
          <a:p>
            <a:pPr marL="342900" indent="-342900">
              <a:lnSpc>
                <a:spcPct val="90000"/>
              </a:lnSpc>
              <a:spcBef>
                <a:spcPct val="20000"/>
              </a:spcBef>
            </a:pPr>
            <a:endParaRPr lang="zh-CN" altLang="en-US" sz="2800" dirty="0">
              <a:solidFill>
                <a:schemeClr val="accent2"/>
              </a:solidFill>
              <a:latin typeface="Times New Roman" panose="02020603050405020304" pitchFamily="18" charset="0"/>
              <a:ea typeface="宋体" panose="02010600030101010101" pitchFamily="2" charset="-122"/>
            </a:endParaRPr>
          </a:p>
          <a:p>
            <a:pPr marL="342900" indent="-342900">
              <a:lnSpc>
                <a:spcPct val="90000"/>
              </a:lnSpc>
              <a:spcBef>
                <a:spcPct val="20000"/>
              </a:spcBef>
            </a:pPr>
            <a:r>
              <a:rPr lang="en-US" altLang="zh-CN" sz="3200" dirty="0">
                <a:solidFill>
                  <a:schemeClr val="tx2"/>
                </a:solidFill>
                <a:latin typeface="Times New Roman" panose="02020603050405020304" pitchFamily="18" charset="0"/>
                <a:ea typeface="宋体" panose="02010600030101010101" pitchFamily="2" charset="-122"/>
              </a:rPr>
              <a:t>S </a:t>
            </a:r>
            <a:r>
              <a:rPr lang="en-US" altLang="zh-CN" sz="3200" dirty="0">
                <a:solidFill>
                  <a:srgbClr val="0066FF"/>
                </a:solidFill>
                <a:latin typeface="Times New Roman" panose="02020603050405020304" pitchFamily="18" charset="0"/>
                <a:ea typeface="MingLiU" pitchFamily="49" charset="-120"/>
                <a:sym typeface="Symbol" panose="05050102010706020507" pitchFamily="18" charset="2"/>
              </a:rPr>
              <a:t> </a:t>
            </a:r>
            <a:r>
              <a:rPr lang="en-US" altLang="zh-CN" sz="3200" dirty="0">
                <a:solidFill>
                  <a:srgbClr val="FF0000"/>
                </a:solidFill>
                <a:latin typeface="Times New Roman" panose="02020603050405020304" pitchFamily="18" charset="0"/>
                <a:ea typeface="宋体" panose="02010600030101010101" pitchFamily="2" charset="-122"/>
              </a:rPr>
              <a:t>aAcBe</a:t>
            </a:r>
            <a:endParaRPr lang="en-US" altLang="zh-CN" sz="3200" dirty="0">
              <a:solidFill>
                <a:srgbClr val="FF0000"/>
              </a:solidFill>
              <a:latin typeface="Times New Roman" panose="02020603050405020304" pitchFamily="18" charset="0"/>
              <a:ea typeface="宋体" panose="02010600030101010101" pitchFamily="2" charset="-122"/>
            </a:endParaRPr>
          </a:p>
          <a:p>
            <a:pPr marL="342900" indent="-342900">
              <a:lnSpc>
                <a:spcPct val="90000"/>
              </a:lnSpc>
              <a:spcBef>
                <a:spcPct val="20000"/>
              </a:spcBef>
            </a:pPr>
            <a:r>
              <a:rPr lang="en-US" altLang="zh-CN" sz="3200" dirty="0">
                <a:solidFill>
                  <a:schemeClr val="tx2"/>
                </a:solidFill>
                <a:latin typeface="Times New Roman" panose="02020603050405020304" pitchFamily="18" charset="0"/>
                <a:ea typeface="MingLiU" pitchFamily="49" charset="-120"/>
                <a:sym typeface="Symbol" panose="05050102010706020507" pitchFamily="18" charset="2"/>
              </a:rPr>
              <a:t>   </a:t>
            </a:r>
            <a:r>
              <a:rPr lang="en-US" altLang="zh-CN" sz="3200" dirty="0">
                <a:solidFill>
                  <a:srgbClr val="3366FF"/>
                </a:solidFill>
                <a:latin typeface="Times New Roman" panose="02020603050405020304" pitchFamily="18" charset="0"/>
                <a:ea typeface="MingLiU" pitchFamily="49" charset="-120"/>
                <a:sym typeface="Symbol" panose="05050102010706020507" pitchFamily="18" charset="2"/>
              </a:rPr>
              <a:t> </a:t>
            </a:r>
            <a:r>
              <a:rPr lang="en-US" altLang="zh-CN" sz="3200" dirty="0">
                <a:solidFill>
                  <a:schemeClr val="tx2"/>
                </a:solidFill>
                <a:latin typeface="Times New Roman" panose="02020603050405020304" pitchFamily="18" charset="0"/>
                <a:ea typeface="宋体" panose="02010600030101010101" pitchFamily="2" charset="-122"/>
              </a:rPr>
              <a:t>aAc</a:t>
            </a:r>
            <a:r>
              <a:rPr lang="en-US" altLang="zh-CN" sz="3200" dirty="0">
                <a:solidFill>
                  <a:srgbClr val="FF0000"/>
                </a:solidFill>
                <a:latin typeface="Times New Roman" panose="02020603050405020304" pitchFamily="18" charset="0"/>
                <a:ea typeface="宋体" panose="02010600030101010101" pitchFamily="2" charset="-122"/>
              </a:rPr>
              <a:t>d</a:t>
            </a:r>
            <a:r>
              <a:rPr lang="en-US" altLang="zh-CN" sz="3200" dirty="0">
                <a:solidFill>
                  <a:schemeClr val="tx2"/>
                </a:solidFill>
                <a:latin typeface="Times New Roman" panose="02020603050405020304" pitchFamily="18" charset="0"/>
                <a:ea typeface="宋体" panose="02010600030101010101" pitchFamily="2" charset="-122"/>
              </a:rPr>
              <a:t>e </a:t>
            </a:r>
            <a:endParaRPr lang="en-US" altLang="zh-CN" sz="3200" dirty="0">
              <a:solidFill>
                <a:schemeClr val="tx2"/>
              </a:solidFill>
              <a:latin typeface="Times New Roman" panose="02020603050405020304" pitchFamily="18" charset="0"/>
              <a:ea typeface="宋体" panose="02010600030101010101" pitchFamily="2" charset="-122"/>
            </a:endParaRPr>
          </a:p>
          <a:p>
            <a:pPr marL="342900" indent="-342900">
              <a:lnSpc>
                <a:spcPct val="90000"/>
              </a:lnSpc>
              <a:spcBef>
                <a:spcPct val="20000"/>
              </a:spcBef>
            </a:pPr>
            <a:r>
              <a:rPr lang="en-US" altLang="zh-CN" sz="3200" dirty="0">
                <a:solidFill>
                  <a:srgbClr val="3366FF"/>
                </a:solidFill>
                <a:latin typeface="Times New Roman" panose="02020603050405020304" pitchFamily="18" charset="0"/>
                <a:ea typeface="MingLiU" pitchFamily="49" charset="-120"/>
                <a:sym typeface="Symbol" panose="05050102010706020507" pitchFamily="18" charset="2"/>
              </a:rPr>
              <a:t>    </a:t>
            </a:r>
            <a:r>
              <a:rPr lang="en-US" altLang="zh-CN" sz="3200" dirty="0">
                <a:solidFill>
                  <a:schemeClr val="tx2"/>
                </a:solidFill>
                <a:latin typeface="Times New Roman" panose="02020603050405020304" pitchFamily="18" charset="0"/>
                <a:ea typeface="宋体" panose="02010600030101010101" pitchFamily="2" charset="-122"/>
              </a:rPr>
              <a:t>a</a:t>
            </a:r>
            <a:r>
              <a:rPr lang="en-US" altLang="zh-CN" sz="3200" dirty="0">
                <a:solidFill>
                  <a:srgbClr val="FF0000"/>
                </a:solidFill>
                <a:latin typeface="Times New Roman" panose="02020603050405020304" pitchFamily="18" charset="0"/>
                <a:ea typeface="宋体" panose="02010600030101010101" pitchFamily="2" charset="-122"/>
              </a:rPr>
              <a:t>Ab</a:t>
            </a:r>
            <a:r>
              <a:rPr lang="en-US" altLang="zh-CN" sz="3200" dirty="0">
                <a:solidFill>
                  <a:schemeClr val="tx2"/>
                </a:solidFill>
                <a:latin typeface="Times New Roman" panose="02020603050405020304" pitchFamily="18" charset="0"/>
                <a:ea typeface="宋体" panose="02010600030101010101" pitchFamily="2" charset="-122"/>
              </a:rPr>
              <a:t>cde</a:t>
            </a:r>
            <a:endParaRPr lang="en-US" altLang="zh-CN" sz="3200" dirty="0">
              <a:solidFill>
                <a:schemeClr val="tx2"/>
              </a:solidFill>
              <a:latin typeface="Times New Roman" panose="02020603050405020304" pitchFamily="18" charset="0"/>
              <a:ea typeface="宋体" panose="02010600030101010101" pitchFamily="2" charset="-122"/>
            </a:endParaRPr>
          </a:p>
          <a:p>
            <a:pPr marL="342900" indent="-342900">
              <a:lnSpc>
                <a:spcPct val="90000"/>
              </a:lnSpc>
              <a:spcBef>
                <a:spcPct val="20000"/>
              </a:spcBef>
            </a:pPr>
            <a:r>
              <a:rPr lang="en-US" altLang="zh-CN" sz="3200" dirty="0">
                <a:solidFill>
                  <a:srgbClr val="3366FF"/>
                </a:solidFill>
                <a:latin typeface="Times New Roman" panose="02020603050405020304" pitchFamily="18" charset="0"/>
                <a:ea typeface="MingLiU" pitchFamily="49" charset="-120"/>
                <a:sym typeface="Symbol" panose="05050102010706020507" pitchFamily="18" charset="2"/>
              </a:rPr>
              <a:t>    </a:t>
            </a:r>
            <a:r>
              <a:rPr lang="en-US" altLang="zh-CN" sz="3200" dirty="0">
                <a:solidFill>
                  <a:schemeClr val="tx2"/>
                </a:solidFill>
                <a:latin typeface="Times New Roman" panose="02020603050405020304" pitchFamily="18" charset="0"/>
                <a:ea typeface="宋体" panose="02010600030101010101" pitchFamily="2" charset="-122"/>
              </a:rPr>
              <a:t>a</a:t>
            </a:r>
            <a:r>
              <a:rPr lang="en-US" altLang="zh-CN" sz="3200" dirty="0">
                <a:solidFill>
                  <a:srgbClr val="FF0000"/>
                </a:solidFill>
                <a:latin typeface="Times New Roman" panose="02020603050405020304" pitchFamily="18" charset="0"/>
                <a:ea typeface="宋体" panose="02010600030101010101" pitchFamily="2" charset="-122"/>
              </a:rPr>
              <a:t>b</a:t>
            </a:r>
            <a:r>
              <a:rPr lang="en-US" altLang="zh-CN" sz="3200" dirty="0">
                <a:solidFill>
                  <a:schemeClr val="tx2"/>
                </a:solidFill>
                <a:latin typeface="Times New Roman" panose="02020603050405020304" pitchFamily="18" charset="0"/>
                <a:ea typeface="宋体" panose="02010600030101010101" pitchFamily="2" charset="-122"/>
              </a:rPr>
              <a:t>bcde</a:t>
            </a:r>
            <a:endParaRPr lang="en-US" altLang="zh-CN" sz="3200" dirty="0">
              <a:solidFill>
                <a:schemeClr val="tx2"/>
              </a:solidFill>
              <a:latin typeface="Times New Roman" panose="02020603050405020304" pitchFamily="18" charset="0"/>
              <a:ea typeface="宋体" panose="02010600030101010101" pitchFamily="2"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AutoShape 42"/>
          <p:cNvSpPr/>
          <p:nvPr/>
        </p:nvSpPr>
        <p:spPr>
          <a:xfrm>
            <a:off x="2743200" y="1371600"/>
            <a:ext cx="6019800" cy="1524000"/>
          </a:xfrm>
          <a:prstGeom prst="triangle">
            <a:avLst>
              <a:gd name="adj" fmla="val 50000"/>
            </a:avLst>
          </a:prstGeom>
          <a:solidFill>
            <a:srgbClr val="FF99CC"/>
          </a:solidFill>
          <a:ln w="9525" cap="flat" cmpd="sng">
            <a:solidFill>
              <a:schemeClr val="tx1"/>
            </a:solidFill>
            <a:prstDash val="solid"/>
            <a:miter/>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43010" name="AutoShape 41"/>
          <p:cNvSpPr/>
          <p:nvPr/>
        </p:nvSpPr>
        <p:spPr>
          <a:xfrm>
            <a:off x="6534150" y="2409825"/>
            <a:ext cx="1295400" cy="1219200"/>
          </a:xfrm>
          <a:prstGeom prst="triangle">
            <a:avLst>
              <a:gd name="adj" fmla="val 50000"/>
            </a:avLst>
          </a:prstGeom>
          <a:solidFill>
            <a:srgbClr val="99FF99"/>
          </a:solidFill>
          <a:ln w="9525" cap="flat" cmpd="sng">
            <a:solidFill>
              <a:schemeClr val="tx1"/>
            </a:solidFill>
            <a:prstDash val="solid"/>
            <a:miter/>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43011" name="AutoShape 40"/>
          <p:cNvSpPr/>
          <p:nvPr/>
        </p:nvSpPr>
        <p:spPr>
          <a:xfrm>
            <a:off x="3733800" y="2438400"/>
            <a:ext cx="1676400" cy="1143000"/>
          </a:xfrm>
          <a:prstGeom prst="triangle">
            <a:avLst>
              <a:gd name="adj" fmla="val 50000"/>
            </a:avLst>
          </a:prstGeom>
          <a:solidFill>
            <a:srgbClr val="CCFFFF"/>
          </a:solidFill>
          <a:ln w="9525" cap="flat" cmpd="sng">
            <a:solidFill>
              <a:schemeClr val="tx1"/>
            </a:solidFill>
            <a:prstDash val="solid"/>
            <a:miter/>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43012" name="AutoShape 39"/>
          <p:cNvSpPr/>
          <p:nvPr/>
        </p:nvSpPr>
        <p:spPr>
          <a:xfrm>
            <a:off x="3581400" y="3276600"/>
            <a:ext cx="990600" cy="1066800"/>
          </a:xfrm>
          <a:prstGeom prst="triangle">
            <a:avLst>
              <a:gd name="adj" fmla="val 50000"/>
            </a:avLst>
          </a:prstGeom>
          <a:solidFill>
            <a:schemeClr val="hlink"/>
          </a:solidFill>
          <a:ln w="9525" cap="flat" cmpd="sng">
            <a:solidFill>
              <a:schemeClr val="tx1"/>
            </a:solidFill>
            <a:prstDash val="solid"/>
            <a:miter/>
            <a:headEnd type="none" w="med" len="med"/>
            <a:tailEnd type="none" w="med" len="med"/>
          </a:ln>
        </p:spPr>
        <p:txBody>
          <a:bodyPr wrap="none" anchor="ctr" anchorCtr="0"/>
          <a:p>
            <a:pPr algn="ctr"/>
            <a:endParaRPr lang="zh-CN" altLang="zh-CN" dirty="0">
              <a:solidFill>
                <a:srgbClr val="99FFCC"/>
              </a:solidFill>
              <a:latin typeface="Times New Roman" panose="02020603050405020304" pitchFamily="18" charset="0"/>
              <a:ea typeface="宋体" panose="02010600030101010101" pitchFamily="2" charset="-122"/>
            </a:endParaRPr>
          </a:p>
        </p:txBody>
      </p:sp>
      <p:sp>
        <p:nvSpPr>
          <p:cNvPr id="43013" name="Rectangle 2"/>
          <p:cNvSpPr>
            <a:spLocks noGrp="1"/>
          </p:cNvSpPr>
          <p:nvPr>
            <p:ph type="title"/>
          </p:nvPr>
        </p:nvSpPr>
        <p:spPr>
          <a:xfrm>
            <a:off x="685800" y="166688"/>
            <a:ext cx="7772400" cy="990600"/>
          </a:xfrm>
        </p:spPr>
        <p:txBody>
          <a:bodyPr vert="horz" wrap="square" lIns="91440" tIns="45720" rIns="91440" bIns="45720" anchor="ctr" anchorCtr="0"/>
          <a:p>
            <a:pPr eaLnBrk="1" hangingPunct="1"/>
            <a:r>
              <a:rPr lang="en-US" altLang="zh-CN" sz="3200" u="sng" dirty="0">
                <a:solidFill>
                  <a:srgbClr val="FF0000"/>
                </a:solidFill>
              </a:rPr>
              <a:t>5.1.2 </a:t>
            </a:r>
            <a:r>
              <a:rPr lang="zh-CN" altLang="en-US" sz="3200" u="sng" dirty="0">
                <a:solidFill>
                  <a:srgbClr val="FF0000"/>
                </a:solidFill>
              </a:rPr>
              <a:t>规范规约简述（</a:t>
            </a:r>
            <a:r>
              <a:rPr lang="en-US" altLang="zh-CN" sz="3200" u="sng" dirty="0">
                <a:solidFill>
                  <a:srgbClr val="FF0000"/>
                </a:solidFill>
              </a:rPr>
              <a:t>7</a:t>
            </a:r>
            <a:r>
              <a:rPr lang="zh-CN" altLang="en-US" sz="3200" u="sng" dirty="0">
                <a:solidFill>
                  <a:srgbClr val="FF0000"/>
                </a:solidFill>
              </a:rPr>
              <a:t>）</a:t>
            </a:r>
            <a:br>
              <a:rPr lang="zh-CN" altLang="en-US" sz="3200" u="sng" dirty="0">
                <a:solidFill>
                  <a:srgbClr val="FF0000"/>
                </a:solidFill>
              </a:rPr>
            </a:br>
            <a:r>
              <a:rPr lang="zh-CN" altLang="en-US" sz="3200" u="sng" dirty="0">
                <a:solidFill>
                  <a:srgbClr val="FF0000"/>
                </a:solidFill>
              </a:rPr>
              <a:t>基于句柄规约的最左性</a:t>
            </a:r>
            <a:endParaRPr lang="zh-CN" altLang="en-US" sz="3200" u="sng" dirty="0">
              <a:solidFill>
                <a:srgbClr val="FF0000"/>
              </a:solidFill>
            </a:endParaRPr>
          </a:p>
        </p:txBody>
      </p:sp>
      <p:sp>
        <p:nvSpPr>
          <p:cNvPr id="43014" name="Rectangle 3"/>
          <p:cNvSpPr>
            <a:spLocks noGrp="1"/>
          </p:cNvSpPr>
          <p:nvPr>
            <p:ph sz="half" idx="1"/>
          </p:nvPr>
        </p:nvSpPr>
        <p:spPr>
          <a:xfrm>
            <a:off x="228600" y="1295400"/>
            <a:ext cx="2438400" cy="4800600"/>
          </a:xfrm>
          <a:ln>
            <a:solidFill>
              <a:srgbClr val="3366FF"/>
            </a:solidFill>
            <a:miter/>
          </a:ln>
        </p:spPr>
        <p:txBody>
          <a:bodyPr vert="horz" wrap="square" lIns="91440" tIns="45720" rIns="91440" bIns="45720" anchor="t" anchorCtr="0"/>
          <a:p>
            <a:pPr eaLnBrk="1" hangingPunct="1">
              <a:buClrTx/>
              <a:buSzTx/>
              <a:buFontTx/>
              <a:buNone/>
            </a:pPr>
            <a:r>
              <a:rPr lang="zh-CN" altLang="en-US" u="sng" dirty="0">
                <a:solidFill>
                  <a:srgbClr val="990033"/>
                </a:solidFill>
                <a:latin typeface="+mn-lt"/>
                <a:ea typeface="+mn-ea"/>
                <a:cs typeface="+mn-cs"/>
              </a:rPr>
              <a:t>句柄的最左性和符号栈栈顶是相关的</a:t>
            </a:r>
            <a:r>
              <a:rPr lang="zh-CN" altLang="en-US" dirty="0">
                <a:solidFill>
                  <a:srgbClr val="990033"/>
                </a:solidFill>
                <a:latin typeface="+mn-lt"/>
                <a:ea typeface="+mn-ea"/>
                <a:cs typeface="+mn-cs"/>
              </a:rPr>
              <a:t>。</a:t>
            </a:r>
            <a:endParaRPr lang="zh-CN" altLang="en-US" dirty="0">
              <a:solidFill>
                <a:srgbClr val="990033"/>
              </a:solidFill>
              <a:latin typeface="+mn-lt"/>
              <a:ea typeface="+mn-ea"/>
              <a:cs typeface="+mn-cs"/>
            </a:endParaRPr>
          </a:p>
          <a:p>
            <a:pPr eaLnBrk="1" hangingPunct="1">
              <a:buClrTx/>
              <a:buSzTx/>
              <a:buFontTx/>
              <a:buNone/>
            </a:pPr>
            <a:r>
              <a:rPr lang="zh-CN" altLang="en-US" dirty="0">
                <a:solidFill>
                  <a:srgbClr val="D60093"/>
                </a:solidFill>
                <a:latin typeface="+mn-lt"/>
                <a:ea typeface="+mn-ea"/>
                <a:cs typeface="+mn-cs"/>
              </a:rPr>
              <a:t>规范规约的实质就是在移进过程中，栈顶呈现句柄时，就用产生式的左部替换。</a:t>
            </a:r>
            <a:endParaRPr lang="zh-CN" altLang="en-US" dirty="0">
              <a:solidFill>
                <a:srgbClr val="D60093"/>
              </a:solidFill>
              <a:latin typeface="+mn-lt"/>
              <a:ea typeface="+mn-ea"/>
              <a:cs typeface="+mn-cs"/>
            </a:endParaRPr>
          </a:p>
        </p:txBody>
      </p:sp>
      <p:sp>
        <p:nvSpPr>
          <p:cNvPr id="43015" name="Text Box 4"/>
          <p:cNvSpPr txBox="1"/>
          <p:nvPr/>
        </p:nvSpPr>
        <p:spPr>
          <a:xfrm>
            <a:off x="5437188" y="1443038"/>
            <a:ext cx="430212" cy="457200"/>
          </a:xfrm>
          <a:prstGeom prst="rect">
            <a:avLst/>
          </a:prstGeom>
          <a:noFill/>
          <a:ln w="9525">
            <a:noFill/>
          </a:ln>
        </p:spPr>
        <p:txBody>
          <a:bodyPr anchor="t" anchorCtr="0">
            <a:spAutoFit/>
          </a:bodyPr>
          <a:p>
            <a:r>
              <a:rPr lang="en-US" altLang="zh-CN" dirty="0">
                <a:latin typeface="Times New Roman" panose="02020603050405020304" pitchFamily="18" charset="0"/>
                <a:ea typeface="宋体" panose="02010600030101010101" pitchFamily="2" charset="-122"/>
              </a:rPr>
              <a:t>S</a:t>
            </a:r>
            <a:endParaRPr lang="en-US" altLang="zh-CN" dirty="0">
              <a:latin typeface="Times New Roman" panose="02020603050405020304" pitchFamily="18" charset="0"/>
              <a:ea typeface="宋体" panose="02010600030101010101" pitchFamily="2" charset="-122"/>
            </a:endParaRPr>
          </a:p>
        </p:txBody>
      </p:sp>
      <p:sp>
        <p:nvSpPr>
          <p:cNvPr id="43016" name="Text Box 5"/>
          <p:cNvSpPr txBox="1"/>
          <p:nvPr/>
        </p:nvSpPr>
        <p:spPr>
          <a:xfrm>
            <a:off x="7615238" y="2471738"/>
            <a:ext cx="381000" cy="457200"/>
          </a:xfrm>
          <a:prstGeom prst="rect">
            <a:avLst/>
          </a:prstGeom>
          <a:noFill/>
          <a:ln w="9525">
            <a:noFill/>
          </a:ln>
        </p:spPr>
        <p:txBody>
          <a:bodyPr anchor="t" anchorCtr="0">
            <a:spAutoFit/>
          </a:bodyPr>
          <a:p>
            <a:r>
              <a:rPr lang="en-US" altLang="zh-CN" dirty="0">
                <a:solidFill>
                  <a:srgbClr val="FF0000"/>
                </a:solidFill>
                <a:latin typeface="Times New Roman" panose="02020603050405020304" pitchFamily="18" charset="0"/>
                <a:ea typeface="宋体" panose="02010600030101010101" pitchFamily="2" charset="-122"/>
              </a:rPr>
              <a:t>e</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43017" name="Text Box 6"/>
          <p:cNvSpPr txBox="1"/>
          <p:nvPr/>
        </p:nvSpPr>
        <p:spPr>
          <a:xfrm>
            <a:off x="7010400" y="2471738"/>
            <a:ext cx="381000" cy="457200"/>
          </a:xfrm>
          <a:prstGeom prst="rect">
            <a:avLst/>
          </a:prstGeom>
          <a:noFill/>
          <a:ln w="9525">
            <a:noFill/>
          </a:ln>
        </p:spPr>
        <p:txBody>
          <a:bodyPr anchor="t" anchorCtr="0">
            <a:spAutoFit/>
          </a:bodyPr>
          <a:p>
            <a:r>
              <a:rPr lang="en-US" altLang="zh-CN" dirty="0">
                <a:latin typeface="Times New Roman" panose="02020603050405020304" pitchFamily="18" charset="0"/>
                <a:ea typeface="宋体" panose="02010600030101010101" pitchFamily="2" charset="-122"/>
              </a:rPr>
              <a:t>B</a:t>
            </a:r>
            <a:endParaRPr lang="en-US" altLang="zh-CN" dirty="0">
              <a:latin typeface="Times New Roman" panose="02020603050405020304" pitchFamily="18" charset="0"/>
              <a:ea typeface="宋体" panose="02010600030101010101" pitchFamily="2" charset="-122"/>
            </a:endParaRPr>
          </a:p>
        </p:txBody>
      </p:sp>
      <p:sp>
        <p:nvSpPr>
          <p:cNvPr id="43018" name="Text Box 7"/>
          <p:cNvSpPr txBox="1"/>
          <p:nvPr/>
        </p:nvSpPr>
        <p:spPr>
          <a:xfrm>
            <a:off x="5791200" y="2471738"/>
            <a:ext cx="304800" cy="457200"/>
          </a:xfrm>
          <a:prstGeom prst="rect">
            <a:avLst/>
          </a:prstGeom>
          <a:noFill/>
          <a:ln w="9525">
            <a:noFill/>
          </a:ln>
        </p:spPr>
        <p:txBody>
          <a:bodyPr anchor="t" anchorCtr="0">
            <a:spAutoFit/>
          </a:bodyPr>
          <a:p>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43019" name="Text Box 8"/>
          <p:cNvSpPr txBox="1"/>
          <p:nvPr/>
        </p:nvSpPr>
        <p:spPr>
          <a:xfrm>
            <a:off x="4348163" y="2471738"/>
            <a:ext cx="381000" cy="457200"/>
          </a:xfrm>
          <a:prstGeom prst="rect">
            <a:avLst/>
          </a:prstGeom>
          <a:noFill/>
          <a:ln w="9525">
            <a:noFill/>
          </a:ln>
        </p:spPr>
        <p:txBody>
          <a:bodyPr anchor="t" anchorCtr="0">
            <a:spAutoFit/>
          </a:bodyPr>
          <a:p>
            <a:r>
              <a:rPr lang="en-US" altLang="zh-CN" dirty="0">
                <a:latin typeface="Times New Roman" panose="02020603050405020304" pitchFamily="18" charset="0"/>
                <a:ea typeface="宋体" panose="02010600030101010101" pitchFamily="2" charset="-122"/>
              </a:rPr>
              <a:t>A</a:t>
            </a:r>
            <a:endParaRPr lang="en-US" altLang="zh-CN" dirty="0">
              <a:latin typeface="Times New Roman" panose="02020603050405020304" pitchFamily="18" charset="0"/>
              <a:ea typeface="宋体" panose="02010600030101010101" pitchFamily="2" charset="-122"/>
            </a:endParaRPr>
          </a:p>
        </p:txBody>
      </p:sp>
      <p:sp>
        <p:nvSpPr>
          <p:cNvPr id="43020" name="Text Box 9"/>
          <p:cNvSpPr txBox="1"/>
          <p:nvPr/>
        </p:nvSpPr>
        <p:spPr>
          <a:xfrm>
            <a:off x="3505200" y="2471738"/>
            <a:ext cx="304800" cy="457200"/>
          </a:xfrm>
          <a:prstGeom prst="rect">
            <a:avLst/>
          </a:prstGeom>
          <a:noFill/>
          <a:ln w="9525">
            <a:noFill/>
          </a:ln>
        </p:spPr>
        <p:txBody>
          <a:bodyPr anchor="t" anchorCtr="0">
            <a:spAutoFit/>
          </a:bodyPr>
          <a:p>
            <a:r>
              <a:rPr lang="en-US" altLang="zh-CN" dirty="0">
                <a:solidFill>
                  <a:srgbClr val="FF0000"/>
                </a:solidFill>
                <a:latin typeface="Times New Roman" panose="02020603050405020304" pitchFamily="18" charset="0"/>
                <a:ea typeface="宋体" panose="02010600030101010101" pitchFamily="2" charset="-122"/>
              </a:rPr>
              <a:t>a</a:t>
            </a:r>
            <a:endParaRPr lang="en-US" altLang="zh-CN" dirty="0">
              <a:solidFill>
                <a:srgbClr val="FF0000"/>
              </a:solidFill>
              <a:latin typeface="Times New Roman" panose="02020603050405020304" pitchFamily="18" charset="0"/>
              <a:ea typeface="宋体" panose="02010600030101010101" pitchFamily="2" charset="-122"/>
            </a:endParaRPr>
          </a:p>
        </p:txBody>
      </p:sp>
      <p:cxnSp>
        <p:nvCxnSpPr>
          <p:cNvPr id="43021" name="AutoShape 10"/>
          <p:cNvCxnSpPr>
            <a:stCxn id="43015" idx="2"/>
            <a:endCxn id="43020" idx="0"/>
          </p:cNvCxnSpPr>
          <p:nvPr/>
        </p:nvCxnSpPr>
        <p:spPr>
          <a:xfrm flipH="1">
            <a:off x="3657600" y="1900238"/>
            <a:ext cx="1995488" cy="571500"/>
          </a:xfrm>
          <a:prstGeom prst="straightConnector1">
            <a:avLst/>
          </a:prstGeom>
          <a:ln w="9525" cap="flat" cmpd="sng">
            <a:solidFill>
              <a:schemeClr val="tx1"/>
            </a:solidFill>
            <a:prstDash val="solid"/>
            <a:round/>
            <a:headEnd type="none" w="med" len="med"/>
            <a:tailEnd type="none" w="med" len="med"/>
          </a:ln>
        </p:spPr>
      </p:cxnSp>
      <p:cxnSp>
        <p:nvCxnSpPr>
          <p:cNvPr id="43022" name="AutoShape 11"/>
          <p:cNvCxnSpPr>
            <a:stCxn id="43015" idx="2"/>
            <a:endCxn id="43019" idx="0"/>
          </p:cNvCxnSpPr>
          <p:nvPr/>
        </p:nvCxnSpPr>
        <p:spPr>
          <a:xfrm flipH="1">
            <a:off x="4538663" y="1900238"/>
            <a:ext cx="1114425" cy="571500"/>
          </a:xfrm>
          <a:prstGeom prst="straightConnector1">
            <a:avLst/>
          </a:prstGeom>
          <a:ln w="9525" cap="flat" cmpd="sng">
            <a:solidFill>
              <a:schemeClr val="tx1"/>
            </a:solidFill>
            <a:prstDash val="solid"/>
            <a:round/>
            <a:headEnd type="none" w="med" len="med"/>
            <a:tailEnd type="none" w="med" len="med"/>
          </a:ln>
        </p:spPr>
      </p:cxnSp>
      <p:cxnSp>
        <p:nvCxnSpPr>
          <p:cNvPr id="43023" name="AutoShape 12"/>
          <p:cNvCxnSpPr>
            <a:stCxn id="43015" idx="2"/>
            <a:endCxn id="43018" idx="0"/>
          </p:cNvCxnSpPr>
          <p:nvPr/>
        </p:nvCxnSpPr>
        <p:spPr>
          <a:xfrm>
            <a:off x="5653088" y="1900238"/>
            <a:ext cx="290512" cy="571500"/>
          </a:xfrm>
          <a:prstGeom prst="straightConnector1">
            <a:avLst/>
          </a:prstGeom>
          <a:ln w="9525" cap="flat" cmpd="sng">
            <a:solidFill>
              <a:schemeClr val="tx1"/>
            </a:solidFill>
            <a:prstDash val="solid"/>
            <a:round/>
            <a:headEnd type="none" w="med" len="med"/>
            <a:tailEnd type="none" w="med" len="med"/>
          </a:ln>
        </p:spPr>
      </p:cxnSp>
      <p:cxnSp>
        <p:nvCxnSpPr>
          <p:cNvPr id="43024" name="AutoShape 13"/>
          <p:cNvCxnSpPr>
            <a:stCxn id="43015" idx="2"/>
            <a:endCxn id="43017" idx="0"/>
          </p:cNvCxnSpPr>
          <p:nvPr/>
        </p:nvCxnSpPr>
        <p:spPr>
          <a:xfrm>
            <a:off x="5653088" y="1900238"/>
            <a:ext cx="1547812" cy="571500"/>
          </a:xfrm>
          <a:prstGeom prst="straightConnector1">
            <a:avLst/>
          </a:prstGeom>
          <a:ln w="9525" cap="flat" cmpd="sng">
            <a:solidFill>
              <a:schemeClr val="tx1"/>
            </a:solidFill>
            <a:prstDash val="solid"/>
            <a:round/>
            <a:headEnd type="none" w="med" len="med"/>
            <a:tailEnd type="none" w="med" len="med"/>
          </a:ln>
        </p:spPr>
      </p:cxnSp>
      <p:cxnSp>
        <p:nvCxnSpPr>
          <p:cNvPr id="43025" name="AutoShape 14"/>
          <p:cNvCxnSpPr>
            <a:stCxn id="43015" idx="2"/>
            <a:endCxn id="43016" idx="0"/>
          </p:cNvCxnSpPr>
          <p:nvPr/>
        </p:nvCxnSpPr>
        <p:spPr>
          <a:xfrm>
            <a:off x="5653088" y="1900238"/>
            <a:ext cx="2152650" cy="571500"/>
          </a:xfrm>
          <a:prstGeom prst="straightConnector1">
            <a:avLst/>
          </a:prstGeom>
          <a:ln w="9525" cap="flat" cmpd="sng">
            <a:solidFill>
              <a:schemeClr val="tx1"/>
            </a:solidFill>
            <a:prstDash val="solid"/>
            <a:round/>
            <a:headEnd type="none" w="med" len="med"/>
            <a:tailEnd type="none" w="med" len="med"/>
          </a:ln>
        </p:spPr>
      </p:cxnSp>
      <p:sp>
        <p:nvSpPr>
          <p:cNvPr id="43026" name="Text Box 15"/>
          <p:cNvSpPr txBox="1"/>
          <p:nvPr/>
        </p:nvSpPr>
        <p:spPr>
          <a:xfrm>
            <a:off x="3871913" y="3248025"/>
            <a:ext cx="4572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A</a:t>
            </a:r>
            <a:endParaRPr lang="en-US" altLang="zh-CN" dirty="0">
              <a:latin typeface="Times New Roman" panose="02020603050405020304" pitchFamily="18" charset="0"/>
              <a:ea typeface="宋体" panose="02010600030101010101" pitchFamily="2" charset="-122"/>
            </a:endParaRPr>
          </a:p>
        </p:txBody>
      </p:sp>
      <p:sp>
        <p:nvSpPr>
          <p:cNvPr id="43027" name="Text Box 16"/>
          <p:cNvSpPr txBox="1"/>
          <p:nvPr/>
        </p:nvSpPr>
        <p:spPr>
          <a:xfrm>
            <a:off x="4786313" y="3248025"/>
            <a:ext cx="4572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43028" name="Text Box 17"/>
          <p:cNvSpPr txBox="1"/>
          <p:nvPr/>
        </p:nvSpPr>
        <p:spPr>
          <a:xfrm>
            <a:off x="6967538" y="3248025"/>
            <a:ext cx="4572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43029" name="Text Box 18"/>
          <p:cNvSpPr txBox="1"/>
          <p:nvPr/>
        </p:nvSpPr>
        <p:spPr>
          <a:xfrm>
            <a:off x="3867150" y="3924300"/>
            <a:ext cx="4572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cxnSp>
        <p:nvCxnSpPr>
          <p:cNvPr id="43030" name="AutoShape 19"/>
          <p:cNvCxnSpPr>
            <a:stCxn id="43019" idx="2"/>
            <a:endCxn id="43026" idx="0"/>
          </p:cNvCxnSpPr>
          <p:nvPr/>
        </p:nvCxnSpPr>
        <p:spPr>
          <a:xfrm flipH="1">
            <a:off x="4100513" y="2928938"/>
            <a:ext cx="438150" cy="319087"/>
          </a:xfrm>
          <a:prstGeom prst="straightConnector1">
            <a:avLst/>
          </a:prstGeom>
          <a:ln w="9525" cap="flat" cmpd="sng">
            <a:solidFill>
              <a:schemeClr val="tx1"/>
            </a:solidFill>
            <a:prstDash val="solid"/>
            <a:round/>
            <a:headEnd type="none" w="med" len="med"/>
            <a:tailEnd type="none" w="med" len="med"/>
          </a:ln>
        </p:spPr>
      </p:cxnSp>
      <p:cxnSp>
        <p:nvCxnSpPr>
          <p:cNvPr id="43031" name="AutoShape 20"/>
          <p:cNvCxnSpPr>
            <a:stCxn id="43019" idx="2"/>
            <a:endCxn id="43027" idx="0"/>
          </p:cNvCxnSpPr>
          <p:nvPr/>
        </p:nvCxnSpPr>
        <p:spPr>
          <a:xfrm>
            <a:off x="4538663" y="2928938"/>
            <a:ext cx="476250" cy="319087"/>
          </a:xfrm>
          <a:prstGeom prst="straightConnector1">
            <a:avLst/>
          </a:prstGeom>
          <a:ln w="9525" cap="flat" cmpd="sng">
            <a:solidFill>
              <a:schemeClr val="tx1"/>
            </a:solidFill>
            <a:prstDash val="solid"/>
            <a:round/>
            <a:headEnd type="none" w="med" len="med"/>
            <a:tailEnd type="none" w="med" len="med"/>
          </a:ln>
        </p:spPr>
      </p:cxnSp>
      <p:cxnSp>
        <p:nvCxnSpPr>
          <p:cNvPr id="43032" name="AutoShape 21"/>
          <p:cNvCxnSpPr>
            <a:stCxn id="43017" idx="2"/>
            <a:endCxn id="43028" idx="0"/>
          </p:cNvCxnSpPr>
          <p:nvPr/>
        </p:nvCxnSpPr>
        <p:spPr>
          <a:xfrm flipH="1">
            <a:off x="7196138" y="2928938"/>
            <a:ext cx="4762" cy="319087"/>
          </a:xfrm>
          <a:prstGeom prst="straightConnector1">
            <a:avLst/>
          </a:prstGeom>
          <a:ln w="9525" cap="flat" cmpd="sng">
            <a:solidFill>
              <a:schemeClr val="tx1"/>
            </a:solidFill>
            <a:prstDash val="solid"/>
            <a:round/>
            <a:headEnd type="none" w="med" len="med"/>
            <a:tailEnd type="none" w="med" len="med"/>
          </a:ln>
        </p:spPr>
      </p:cxnSp>
      <p:cxnSp>
        <p:nvCxnSpPr>
          <p:cNvPr id="43033" name="AutoShape 22"/>
          <p:cNvCxnSpPr>
            <a:stCxn id="43026" idx="2"/>
            <a:endCxn id="43029" idx="0"/>
          </p:cNvCxnSpPr>
          <p:nvPr/>
        </p:nvCxnSpPr>
        <p:spPr>
          <a:xfrm flipH="1">
            <a:off x="4095750" y="3705225"/>
            <a:ext cx="4763" cy="219075"/>
          </a:xfrm>
          <a:prstGeom prst="straightConnector1">
            <a:avLst/>
          </a:prstGeom>
          <a:ln w="9525" cap="flat" cmpd="sng">
            <a:solidFill>
              <a:schemeClr val="tx1"/>
            </a:solidFill>
            <a:prstDash val="solid"/>
            <a:round/>
            <a:headEnd type="none" w="med" len="med"/>
            <a:tailEnd type="none" w="med" len="med"/>
          </a:ln>
        </p:spPr>
      </p:cxnSp>
      <p:sp>
        <p:nvSpPr>
          <p:cNvPr id="43034" name="AutoShape 28"/>
          <p:cNvSpPr/>
          <p:nvPr/>
        </p:nvSpPr>
        <p:spPr>
          <a:xfrm rot="-5416023">
            <a:off x="2859088" y="5675313"/>
            <a:ext cx="533400" cy="304800"/>
          </a:xfrm>
          <a:prstGeom prst="homePlate">
            <a:avLst>
              <a:gd name="adj" fmla="val 43750"/>
            </a:avLst>
          </a:prstGeom>
          <a:solidFill>
            <a:schemeClr val="bg1"/>
          </a:solidFill>
          <a:ln w="9525" cap="flat" cmpd="sng">
            <a:solidFill>
              <a:schemeClr val="tx1"/>
            </a:solidFill>
            <a:prstDash val="solid"/>
            <a:miter/>
            <a:headEnd type="none" w="med" len="med"/>
            <a:tailEnd type="none" w="med" len="med"/>
          </a:ln>
        </p:spPr>
        <p:txBody>
          <a:bodyPr vert="eaVert" wrap="none" anchor="ctr" anchorCtr="0"/>
          <a:p>
            <a:pPr algn="r"/>
            <a:endParaRPr lang="zh-CN" altLang="zh-CN" dirty="0">
              <a:solidFill>
                <a:srgbClr val="FF0000"/>
              </a:solidFill>
              <a:latin typeface="Times New Roman" panose="02020603050405020304" pitchFamily="18" charset="0"/>
              <a:ea typeface="宋体" panose="02010600030101010101" pitchFamily="2" charset="-122"/>
            </a:endParaRPr>
          </a:p>
        </p:txBody>
      </p:sp>
      <p:sp>
        <p:nvSpPr>
          <p:cNvPr id="43035" name="AutoShape 29"/>
          <p:cNvSpPr/>
          <p:nvPr/>
        </p:nvSpPr>
        <p:spPr>
          <a:xfrm rot="-5416023">
            <a:off x="3316288" y="5675313"/>
            <a:ext cx="533400" cy="304800"/>
          </a:xfrm>
          <a:prstGeom prst="homePlate">
            <a:avLst>
              <a:gd name="adj" fmla="val 43750"/>
            </a:avLst>
          </a:prstGeom>
          <a:solidFill>
            <a:schemeClr val="bg1"/>
          </a:solidFill>
          <a:ln w="9525" cap="flat" cmpd="sng">
            <a:solidFill>
              <a:schemeClr val="tx1"/>
            </a:solidFill>
            <a:prstDash val="solid"/>
            <a:miter/>
            <a:headEnd type="none" w="med" len="med"/>
            <a:tailEnd type="none" w="med" len="med"/>
          </a:ln>
        </p:spPr>
        <p:txBody>
          <a:bodyPr vert="eaVert" wrap="none" anchor="ctr" anchorCtr="0"/>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43036" name="AutoShape 30"/>
          <p:cNvSpPr/>
          <p:nvPr/>
        </p:nvSpPr>
        <p:spPr>
          <a:xfrm rot="-5416023">
            <a:off x="3390900" y="5295900"/>
            <a:ext cx="1295400" cy="304800"/>
          </a:xfrm>
          <a:prstGeom prst="homePlate">
            <a:avLst>
              <a:gd name="adj" fmla="val 106250"/>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endParaRPr lang="en-US" altLang="zh-CN" sz="3200" dirty="0">
              <a:solidFill>
                <a:srgbClr val="FF0000"/>
              </a:solidFill>
              <a:latin typeface="Times New Roman" panose="02020603050405020304" pitchFamily="18" charset="0"/>
              <a:ea typeface="宋体" panose="02010600030101010101" pitchFamily="2" charset="-122"/>
            </a:endParaRPr>
          </a:p>
          <a:p>
            <a:pPr algn="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43037" name="AutoShape 31"/>
          <p:cNvSpPr/>
          <p:nvPr/>
        </p:nvSpPr>
        <p:spPr>
          <a:xfrm rot="-5416023">
            <a:off x="3848100" y="5295900"/>
            <a:ext cx="1295400" cy="304800"/>
          </a:xfrm>
          <a:prstGeom prst="homePlate">
            <a:avLst>
              <a:gd name="adj" fmla="val 106250"/>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A</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43038" name="AutoShape 32"/>
          <p:cNvSpPr/>
          <p:nvPr/>
        </p:nvSpPr>
        <p:spPr>
          <a:xfrm rot="-5416023">
            <a:off x="4305300" y="5295900"/>
            <a:ext cx="1295400" cy="304800"/>
          </a:xfrm>
          <a:prstGeom prst="homePlate">
            <a:avLst>
              <a:gd name="adj" fmla="val 106250"/>
            </a:avLst>
          </a:prstGeom>
          <a:solidFill>
            <a:srgbClr val="99FFCC"/>
          </a:solidFill>
          <a:ln w="9525" cap="flat" cmpd="sng">
            <a:solidFill>
              <a:schemeClr val="tx1"/>
            </a:solidFill>
            <a:prstDash val="solid"/>
            <a:miter/>
            <a:headEnd type="none" w="med" len="med"/>
            <a:tailEnd type="none" w="med" len="med"/>
          </a:ln>
        </p:spPr>
        <p:txBody>
          <a:bodyPr vert="eaVert" wrap="none" anchor="ctr" anchorCtr="0"/>
          <a:p>
            <a:pPr algn="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A</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43039" name="AutoShape 33"/>
          <p:cNvSpPr/>
          <p:nvPr/>
        </p:nvSpPr>
        <p:spPr>
          <a:xfrm rot="-5416023">
            <a:off x="4762500" y="5295900"/>
            <a:ext cx="1295400" cy="304800"/>
          </a:xfrm>
          <a:prstGeom prst="homePlate">
            <a:avLst>
              <a:gd name="adj" fmla="val 106250"/>
            </a:avLst>
          </a:prstGeom>
          <a:solidFill>
            <a:srgbClr val="99FFCC"/>
          </a:solidFill>
          <a:ln w="9525" cap="flat" cmpd="sng">
            <a:solidFill>
              <a:schemeClr val="tx1"/>
            </a:solidFill>
            <a:prstDash val="solid"/>
            <a:miter/>
            <a:headEnd type="none" w="med" len="med"/>
            <a:tailEnd type="none" w="med" len="med"/>
          </a:ln>
        </p:spPr>
        <p:txBody>
          <a:bodyPr vert="eaVert" wrap="none" anchor="ctr" anchorCtr="0"/>
          <a:p>
            <a:pPr algn="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A</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43040" name="AutoShape 34"/>
          <p:cNvSpPr/>
          <p:nvPr/>
        </p:nvSpPr>
        <p:spPr>
          <a:xfrm rot="-5416023">
            <a:off x="5295900" y="5295900"/>
            <a:ext cx="1295400" cy="304800"/>
          </a:xfrm>
          <a:prstGeom prst="homePlate">
            <a:avLst>
              <a:gd name="adj" fmla="val 106250"/>
            </a:avLst>
          </a:prstGeom>
          <a:solidFill>
            <a:schemeClr val="bg1"/>
          </a:solidFill>
          <a:ln w="9525" cap="flat" cmpd="sng">
            <a:solidFill>
              <a:schemeClr val="tx1"/>
            </a:solidFill>
            <a:prstDash val="solid"/>
            <a:miter/>
            <a:headEnd type="none" w="med" len="med"/>
            <a:tailEnd type="none" w="med" len="med"/>
          </a:ln>
        </p:spPr>
        <p:txBody>
          <a:bodyPr vert="eaVert" wrap="none" anchor="ctr" anchorCtr="0"/>
          <a:p>
            <a:pPr algn="r"/>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A</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43041" name="AutoShape 35"/>
          <p:cNvSpPr/>
          <p:nvPr/>
        </p:nvSpPr>
        <p:spPr>
          <a:xfrm rot="-5416023">
            <a:off x="5483225" y="4949825"/>
            <a:ext cx="1981200" cy="307975"/>
          </a:xfrm>
          <a:prstGeom prst="homePlate">
            <a:avLst>
              <a:gd name="adj" fmla="val 160586"/>
            </a:avLst>
          </a:prstGeom>
          <a:solidFill>
            <a:srgbClr val="99FF99"/>
          </a:solidFill>
          <a:ln w="9525" cap="flat" cmpd="sng">
            <a:solidFill>
              <a:schemeClr val="tx1"/>
            </a:solidFill>
            <a:prstDash val="solid"/>
            <a:miter/>
            <a:headEnd type="none" w="med" len="med"/>
            <a:tailEnd type="none" w="med" len="med"/>
          </a:ln>
        </p:spPr>
        <p:txBody>
          <a:bodyPr vert="eaVert" wrap="none" anchor="ctr" anchorCtr="0"/>
          <a:p>
            <a:pPr algn="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A</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43042" name="AutoShape 36"/>
          <p:cNvSpPr/>
          <p:nvPr/>
        </p:nvSpPr>
        <p:spPr>
          <a:xfrm rot="-5416023">
            <a:off x="6094413" y="4951413"/>
            <a:ext cx="1981200" cy="304800"/>
          </a:xfrm>
          <a:prstGeom prst="homePlate">
            <a:avLst>
              <a:gd name="adj" fmla="val 162259"/>
            </a:avLst>
          </a:prstGeom>
          <a:solidFill>
            <a:srgbClr val="99FF99"/>
          </a:solidFill>
          <a:ln w="9525" cap="flat" cmpd="sng">
            <a:solidFill>
              <a:schemeClr val="tx1"/>
            </a:solidFill>
            <a:prstDash val="solid"/>
            <a:miter/>
            <a:headEnd type="none" w="med" len="med"/>
            <a:tailEnd type="none" w="med" len="med"/>
          </a:ln>
        </p:spPr>
        <p:txBody>
          <a:bodyPr vert="eaVert" wrap="none" anchor="ctr" anchorCtr="0"/>
          <a:p>
            <a:pPr algn="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B</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A</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43043" name="AutoShape 37"/>
          <p:cNvSpPr/>
          <p:nvPr/>
        </p:nvSpPr>
        <p:spPr>
          <a:xfrm rot="-5416023">
            <a:off x="6664325" y="4760913"/>
            <a:ext cx="2360613" cy="306387"/>
          </a:xfrm>
          <a:prstGeom prst="homePlate">
            <a:avLst>
              <a:gd name="adj" fmla="val 192331"/>
            </a:avLst>
          </a:prstGeom>
          <a:solidFill>
            <a:srgbClr val="FF99CC"/>
          </a:solidFill>
          <a:ln w="9525" cap="flat" cmpd="sng">
            <a:solidFill>
              <a:schemeClr val="tx1"/>
            </a:solidFill>
            <a:prstDash val="solid"/>
            <a:miter/>
            <a:headEnd type="none" w="med" len="med"/>
            <a:tailEnd type="none" w="med" len="med"/>
          </a:ln>
        </p:spPr>
        <p:txBody>
          <a:bodyPr vert="eaVert" wrap="none" anchor="ctr" anchorCtr="0"/>
          <a:p>
            <a:pPr algn="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rgbClr val="FF0000"/>
                </a:solidFill>
                <a:latin typeface="Times New Roman" panose="02020603050405020304" pitchFamily="18" charset="0"/>
                <a:ea typeface="宋体" panose="02010600030101010101" pitchFamily="2" charset="-122"/>
              </a:rPr>
              <a:t>e</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B</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A</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43044" name="AutoShape 38"/>
          <p:cNvSpPr/>
          <p:nvPr/>
        </p:nvSpPr>
        <p:spPr>
          <a:xfrm rot="-5416023">
            <a:off x="8189913" y="5672138"/>
            <a:ext cx="531812" cy="304800"/>
          </a:xfrm>
          <a:prstGeom prst="homePlate">
            <a:avLst>
              <a:gd name="adj" fmla="val 43555"/>
            </a:avLst>
          </a:prstGeom>
          <a:solidFill>
            <a:srgbClr val="FF99CC"/>
          </a:solidFill>
          <a:ln w="9525" cap="flat" cmpd="sng">
            <a:solidFill>
              <a:schemeClr val="tx1"/>
            </a:solidFill>
            <a:prstDash val="solid"/>
            <a:miter/>
            <a:headEnd type="none" w="med" len="med"/>
            <a:tailEnd type="none" w="med" len="med"/>
          </a:ln>
        </p:spPr>
        <p:txBody>
          <a:bodyPr vert="eaVert" wrap="none" anchor="ctr" anchorCtr="0"/>
          <a:p>
            <a:pPr algn="r"/>
            <a:r>
              <a:rPr lang="en-US" altLang="zh-CN" sz="2800" dirty="0">
                <a:solidFill>
                  <a:srgbClr val="FF0000"/>
                </a:solidFill>
                <a:latin typeface="Times New Roman" panose="02020603050405020304" pitchFamily="18" charset="0"/>
                <a:ea typeface="宋体" panose="02010600030101010101" pitchFamily="2" charset="-122"/>
              </a:rPr>
              <a:t> </a:t>
            </a:r>
            <a:r>
              <a:rPr lang="en-US" altLang="zh-CN" sz="2800" dirty="0">
                <a:solidFill>
                  <a:schemeClr val="tx2"/>
                </a:solidFill>
                <a:latin typeface="Times New Roman" panose="02020603050405020304" pitchFamily="18" charset="0"/>
                <a:ea typeface="宋体" panose="02010600030101010101" pitchFamily="2" charset="-122"/>
              </a:rPr>
              <a:t>S</a:t>
            </a:r>
            <a:endParaRPr lang="en-US" altLang="zh-CN" dirty="0">
              <a:solidFill>
                <a:schemeClr val="tx2"/>
              </a:solidFill>
              <a:latin typeface="Times New Roman" panose="02020603050405020304" pitchFamily="18" charset="0"/>
              <a:ea typeface="宋体" panose="02010600030101010101" pitchFamily="2" charset="-122"/>
            </a:endParaRPr>
          </a:p>
        </p:txBody>
      </p:sp>
      <p:sp>
        <p:nvSpPr>
          <p:cNvPr id="43045" name="AutoShape 43"/>
          <p:cNvSpPr/>
          <p:nvPr/>
        </p:nvSpPr>
        <p:spPr>
          <a:xfrm>
            <a:off x="4114800" y="4419600"/>
            <a:ext cx="304800" cy="304800"/>
          </a:xfrm>
          <a:prstGeom prst="upDownArrow">
            <a:avLst>
              <a:gd name="adj1" fmla="val 50000"/>
              <a:gd name="adj2" fmla="val 20000"/>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endParaRPr lang="zh-CN" altLang="en-US" dirty="0">
              <a:latin typeface="Times New Roman" panose="02020603050405020304" pitchFamily="18" charset="0"/>
              <a:ea typeface="宋体" panose="02010600030101010101" pitchFamily="2" charset="-122"/>
            </a:endParaRPr>
          </a:p>
        </p:txBody>
      </p:sp>
      <p:sp>
        <p:nvSpPr>
          <p:cNvPr id="43046" name="AutoShape 44"/>
          <p:cNvSpPr/>
          <p:nvPr/>
        </p:nvSpPr>
        <p:spPr>
          <a:xfrm>
            <a:off x="5029200" y="3657600"/>
            <a:ext cx="304800" cy="1066800"/>
          </a:xfrm>
          <a:prstGeom prst="upDownArrow">
            <a:avLst>
              <a:gd name="adj1" fmla="val 50000"/>
              <a:gd name="adj2" fmla="val 70000"/>
            </a:avLst>
          </a:prstGeom>
          <a:solidFill>
            <a:srgbClr val="99FFCC"/>
          </a:solidFill>
          <a:ln w="9525" cap="flat" cmpd="sng">
            <a:solidFill>
              <a:schemeClr val="tx1"/>
            </a:solidFill>
            <a:prstDash val="solid"/>
            <a:miter/>
            <a:headEnd type="none" w="med" len="med"/>
            <a:tailEnd type="none" w="med" len="med"/>
          </a:ln>
        </p:spPr>
        <p:txBody>
          <a:bodyPr vert="eaVert" wrap="none" anchor="ctr" anchorCtr="0"/>
          <a:p>
            <a:endParaRPr lang="zh-CN" altLang="en-US" dirty="0">
              <a:latin typeface="Times New Roman" panose="02020603050405020304" pitchFamily="18" charset="0"/>
              <a:ea typeface="宋体" panose="02010600030101010101" pitchFamily="2" charset="-122"/>
            </a:endParaRPr>
          </a:p>
        </p:txBody>
      </p:sp>
      <p:sp>
        <p:nvSpPr>
          <p:cNvPr id="43047" name="AutoShape 45"/>
          <p:cNvSpPr/>
          <p:nvPr/>
        </p:nvSpPr>
        <p:spPr>
          <a:xfrm>
            <a:off x="6705600" y="3733800"/>
            <a:ext cx="304800" cy="609600"/>
          </a:xfrm>
          <a:prstGeom prst="upDownArrow">
            <a:avLst>
              <a:gd name="adj1" fmla="val 50000"/>
              <a:gd name="adj2" fmla="val 40000"/>
            </a:avLst>
          </a:prstGeom>
          <a:solidFill>
            <a:srgbClr val="99FF99"/>
          </a:solidFill>
          <a:ln w="9525" cap="flat" cmpd="sng">
            <a:solidFill>
              <a:schemeClr val="tx1"/>
            </a:solidFill>
            <a:prstDash val="solid"/>
            <a:miter/>
            <a:headEnd type="none" w="med" len="med"/>
            <a:tailEnd type="none" w="med" len="med"/>
          </a:ln>
        </p:spPr>
        <p:txBody>
          <a:bodyPr vert="eaVert" wrap="none" anchor="ctr" anchorCtr="0"/>
          <a:p>
            <a:endParaRPr lang="zh-CN" altLang="en-US" dirty="0">
              <a:latin typeface="Times New Roman" panose="02020603050405020304" pitchFamily="18" charset="0"/>
              <a:ea typeface="宋体" panose="02010600030101010101" pitchFamily="2" charset="-122"/>
            </a:endParaRPr>
          </a:p>
        </p:txBody>
      </p:sp>
      <p:sp>
        <p:nvSpPr>
          <p:cNvPr id="2" name="矩形 1"/>
          <p:cNvSpPr/>
          <p:nvPr/>
        </p:nvSpPr>
        <p:spPr>
          <a:xfrm>
            <a:off x="381000" y="6207125"/>
            <a:ext cx="8382000" cy="461963"/>
          </a:xfrm>
          <a:prstGeom prst="rect">
            <a:avLst/>
          </a:prstGeom>
          <a:noFill/>
          <a:ln w="9525">
            <a:noFill/>
          </a:ln>
        </p:spPr>
        <p:txBody>
          <a:bodyPr anchor="t" anchorCtr="0">
            <a:spAutoFit/>
          </a:bodyPr>
          <a:p>
            <a:pPr>
              <a:spcBef>
                <a:spcPct val="30000"/>
              </a:spcBef>
            </a:pPr>
            <a:r>
              <a:rPr lang="zh-CN" altLang="en-US" dirty="0">
                <a:solidFill>
                  <a:srgbClr val="FF0000"/>
                </a:solidFill>
                <a:latin typeface="Times New Roman" panose="02020603050405020304" pitchFamily="18" charset="0"/>
                <a:ea typeface="宋体" panose="02010600030101010101" pitchFamily="2" charset="-122"/>
              </a:rPr>
              <a:t>句柄变化过程 </a:t>
            </a:r>
            <a:r>
              <a:rPr lang="en-US" altLang="zh-CN" dirty="0">
                <a:solidFill>
                  <a:srgbClr val="FF0000"/>
                </a:solidFill>
                <a:latin typeface="Times New Roman" panose="02020603050405020304" pitchFamily="18" charset="0"/>
                <a:ea typeface="宋体" panose="02010600030101010101" pitchFamily="2" charset="-122"/>
              </a:rPr>
              <a:t>= </a:t>
            </a:r>
            <a:r>
              <a:rPr lang="zh-CN" altLang="en-US" dirty="0">
                <a:solidFill>
                  <a:srgbClr val="FF0000"/>
                </a:solidFill>
                <a:latin typeface="Times New Roman" panose="02020603050405020304" pitchFamily="18" charset="0"/>
                <a:ea typeface="宋体" panose="02010600030101010101" pitchFamily="2" charset="-122"/>
              </a:rPr>
              <a:t>符号栈变化过程 </a:t>
            </a:r>
            <a:r>
              <a:rPr lang="en-US" altLang="zh-CN" dirty="0">
                <a:solidFill>
                  <a:srgbClr val="FF0000"/>
                </a:solidFill>
                <a:latin typeface="Times New Roman" panose="02020603050405020304" pitchFamily="18" charset="0"/>
                <a:ea typeface="宋体" panose="02010600030101010101" pitchFamily="2" charset="-122"/>
              </a:rPr>
              <a:t>= </a:t>
            </a:r>
            <a:r>
              <a:rPr lang="zh-CN" altLang="en-US" dirty="0">
                <a:solidFill>
                  <a:srgbClr val="FF0000"/>
                </a:solidFill>
                <a:latin typeface="Times New Roman" panose="02020603050405020304" pitchFamily="18" charset="0"/>
                <a:ea typeface="宋体" panose="02010600030101010101" pitchFamily="2" charset="-122"/>
              </a:rPr>
              <a:t>语法树构造过程</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Rectangle 2"/>
          <p:cNvSpPr>
            <a:spLocks noGrp="1"/>
          </p:cNvSpPr>
          <p:nvPr>
            <p:ph type="title"/>
          </p:nvPr>
        </p:nvSpPr>
        <p:spPr/>
        <p:txBody>
          <a:bodyPr vert="horz" wrap="square" lIns="91440" tIns="45720" rIns="91440" bIns="45720" anchor="ctr" anchorCtr="0"/>
          <a:p>
            <a:pPr eaLnBrk="1" hangingPunct="1"/>
            <a:r>
              <a:rPr lang="en-US" altLang="zh-CN" sz="4000" u="sng" dirty="0">
                <a:solidFill>
                  <a:srgbClr val="FF0000"/>
                </a:solidFill>
              </a:rPr>
              <a:t>5.1.2 </a:t>
            </a:r>
            <a:r>
              <a:rPr lang="zh-CN" altLang="en-US" sz="4000" u="sng" dirty="0">
                <a:solidFill>
                  <a:srgbClr val="FF0000"/>
                </a:solidFill>
              </a:rPr>
              <a:t>规范规约简述（</a:t>
            </a:r>
            <a:r>
              <a:rPr lang="en-US" altLang="zh-CN" sz="4000" u="sng" dirty="0">
                <a:solidFill>
                  <a:srgbClr val="FF0000"/>
                </a:solidFill>
              </a:rPr>
              <a:t>8</a:t>
            </a:r>
            <a:r>
              <a:rPr lang="zh-CN" altLang="en-US" sz="4000" u="sng" dirty="0">
                <a:solidFill>
                  <a:srgbClr val="FF0000"/>
                </a:solidFill>
              </a:rPr>
              <a:t>）</a:t>
            </a:r>
            <a:endParaRPr lang="zh-CN" altLang="en-US" sz="4000" u="sng" dirty="0">
              <a:solidFill>
                <a:srgbClr val="FF0000"/>
              </a:solidFill>
            </a:endParaRPr>
          </a:p>
        </p:txBody>
      </p:sp>
      <p:sp>
        <p:nvSpPr>
          <p:cNvPr id="45058" name="Rectangle 3"/>
          <p:cNvSpPr>
            <a:spLocks noGrp="1"/>
          </p:cNvSpPr>
          <p:nvPr>
            <p:ph type="body" sz="half" idx="1"/>
          </p:nvPr>
        </p:nvSpPr>
        <p:spPr>
          <a:xfrm>
            <a:off x="685800" y="1981200"/>
            <a:ext cx="3352800" cy="4114800"/>
          </a:xfrm>
          <a:ln>
            <a:solidFill>
              <a:srgbClr val="FF66CC"/>
            </a:solidFill>
            <a:miter/>
          </a:ln>
        </p:spPr>
        <p:txBody>
          <a:bodyPr vert="horz" wrap="square" lIns="91440" tIns="45720" rIns="91440" bIns="45720" anchor="t" anchorCtr="0"/>
          <a:p>
            <a:pPr eaLnBrk="1" hangingPunct="1">
              <a:buClrTx/>
              <a:buSzTx/>
              <a:buFontTx/>
            </a:pPr>
            <a:r>
              <a:rPr lang="zh-CN" altLang="en-US" sz="4000" dirty="0">
                <a:solidFill>
                  <a:srgbClr val="D60093"/>
                </a:solidFill>
              </a:rPr>
              <a:t>规范规约的中心问题：</a:t>
            </a:r>
            <a:endParaRPr lang="zh-CN" altLang="en-US" sz="4000" dirty="0">
              <a:solidFill>
                <a:srgbClr val="D60093"/>
              </a:solidFill>
            </a:endParaRPr>
          </a:p>
          <a:p>
            <a:pPr eaLnBrk="1" hangingPunct="1">
              <a:buClrTx/>
              <a:buSzTx/>
              <a:buFontTx/>
              <a:buNone/>
            </a:pPr>
            <a:endParaRPr lang="zh-CN" altLang="en-US" sz="4000" dirty="0"/>
          </a:p>
          <a:p>
            <a:pPr eaLnBrk="1" hangingPunct="1">
              <a:buClrTx/>
              <a:buSzTx/>
              <a:buFontTx/>
              <a:buNone/>
            </a:pPr>
            <a:r>
              <a:rPr lang="zh-CN" altLang="en-US" sz="4000" dirty="0"/>
              <a:t>    </a:t>
            </a:r>
            <a:r>
              <a:rPr lang="zh-CN" altLang="en-US" sz="4000" dirty="0">
                <a:solidFill>
                  <a:schemeClr val="accent2"/>
                </a:solidFill>
              </a:rPr>
              <a:t>如何寻找或确定一个句型的句柄？</a:t>
            </a:r>
            <a:endParaRPr lang="zh-CN" altLang="en-US" sz="4000" dirty="0">
              <a:solidFill>
                <a:schemeClr val="accent2"/>
              </a:solidFill>
            </a:endParaRPr>
          </a:p>
        </p:txBody>
      </p:sp>
      <p:pic>
        <p:nvPicPr>
          <p:cNvPr id="45059" name="Picture 5" descr="D:\Program Files\Common Files\Microsoft Shared\Clipart\cagcat50\BD00028_.WMF"/>
          <p:cNvPicPr>
            <a:picLocks noGrp="1" noChangeAspect="1"/>
          </p:cNvPicPr>
          <p:nvPr>
            <p:ph type="clipArt" sz="half" idx="2"/>
          </p:nvPr>
        </p:nvPicPr>
        <p:blipFill>
          <a:blip r:embed="rId1"/>
          <a:stretch>
            <a:fillRect/>
          </a:stretch>
        </p:blipFill>
        <p:spPr>
          <a:xfrm>
            <a:off x="4648200" y="1981200"/>
            <a:ext cx="3810000" cy="3922713"/>
          </a:xfrm>
          <a:ln>
            <a:solidFill>
              <a:schemeClr val="bg1"/>
            </a:solidFill>
            <a:miter/>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2"/>
          <p:cNvSpPr>
            <a:spLocks noGrp="1"/>
          </p:cNvSpPr>
          <p:nvPr>
            <p:ph type="title"/>
          </p:nvPr>
        </p:nvSpPr>
        <p:spPr>
          <a:xfrm>
            <a:off x="762000" y="609600"/>
            <a:ext cx="7696200" cy="838200"/>
          </a:xfrm>
        </p:spPr>
        <p:txBody>
          <a:bodyPr vert="horz" wrap="square" lIns="91440" tIns="45720" rIns="91440" bIns="45720" anchor="ctr" anchorCtr="0"/>
          <a:p>
            <a:pPr eaLnBrk="1" hangingPunct="1"/>
            <a:r>
              <a:rPr lang="en-US" altLang="zh-CN" sz="3200" u="sng" dirty="0">
                <a:solidFill>
                  <a:srgbClr val="FF0000"/>
                </a:solidFill>
              </a:rPr>
              <a:t>5.1.3 </a:t>
            </a:r>
            <a:r>
              <a:rPr lang="zh-CN" altLang="en-US" sz="3200" u="sng" dirty="0">
                <a:solidFill>
                  <a:srgbClr val="FF0000"/>
                </a:solidFill>
              </a:rPr>
              <a:t>符号栈的使用和语法树的表示（</a:t>
            </a:r>
            <a:r>
              <a:rPr lang="en-US" altLang="zh-CN" sz="3200" u="sng" dirty="0">
                <a:solidFill>
                  <a:srgbClr val="FF0000"/>
                </a:solidFill>
              </a:rPr>
              <a:t>1</a:t>
            </a:r>
            <a:r>
              <a:rPr lang="zh-CN" altLang="en-US" sz="3200" u="sng" dirty="0">
                <a:solidFill>
                  <a:srgbClr val="FF0000"/>
                </a:solidFill>
              </a:rPr>
              <a:t>）</a:t>
            </a:r>
            <a:endParaRPr lang="zh-CN" altLang="en-US" sz="3200" u="sng" dirty="0">
              <a:solidFill>
                <a:srgbClr val="FF0000"/>
              </a:solidFill>
            </a:endParaRPr>
          </a:p>
        </p:txBody>
      </p:sp>
      <p:sp>
        <p:nvSpPr>
          <p:cNvPr id="46082" name="Rectangle 4"/>
          <p:cNvSpPr>
            <a:spLocks noGrp="1"/>
          </p:cNvSpPr>
          <p:nvPr>
            <p:ph idx="1"/>
          </p:nvPr>
        </p:nvSpPr>
        <p:spPr>
          <a:xfrm>
            <a:off x="533400" y="1981200"/>
            <a:ext cx="2133600" cy="4114800"/>
          </a:xfrm>
          <a:ln>
            <a:solidFill>
              <a:srgbClr val="3366FF"/>
            </a:solidFill>
            <a:miter/>
          </a:ln>
        </p:spPr>
        <p:txBody>
          <a:bodyPr vert="horz" wrap="square" lIns="91440" tIns="45720" rIns="91440" bIns="45720" anchor="t" anchorCtr="0"/>
          <a:p>
            <a:pPr eaLnBrk="1" hangingPunct="1">
              <a:lnSpc>
                <a:spcPct val="90000"/>
              </a:lnSpc>
              <a:buNone/>
            </a:pPr>
            <a:r>
              <a:rPr lang="zh-CN" altLang="en-US" sz="2800" dirty="0">
                <a:solidFill>
                  <a:srgbClr val="990033"/>
                </a:solidFill>
              </a:rPr>
              <a:t>文法：</a:t>
            </a:r>
            <a:endParaRPr lang="zh-CN" altLang="en-US" sz="2800" dirty="0">
              <a:solidFill>
                <a:srgbClr val="990033"/>
              </a:solidFill>
            </a:endParaRPr>
          </a:p>
          <a:p>
            <a:pPr eaLnBrk="1" hangingPunct="1">
              <a:lnSpc>
                <a:spcPct val="90000"/>
              </a:lnSpc>
              <a:buNone/>
            </a:pPr>
            <a:r>
              <a:rPr lang="zh-CN" altLang="en-US" sz="2800" dirty="0">
                <a:solidFill>
                  <a:srgbClr val="990033"/>
                </a:solidFill>
              </a:rPr>
              <a:t> </a:t>
            </a:r>
            <a:r>
              <a:rPr lang="en-US" altLang="zh-CN" sz="2800" dirty="0">
                <a:solidFill>
                  <a:schemeClr val="tx2"/>
                </a:solidFill>
              </a:rPr>
              <a:t>S </a:t>
            </a:r>
            <a:r>
              <a:rPr lang="en-US" altLang="zh-CN" sz="2800" dirty="0">
                <a:solidFill>
                  <a:srgbClr val="0066FF"/>
                </a:solidFill>
              </a:rPr>
              <a:t>→</a:t>
            </a:r>
            <a:r>
              <a:rPr lang="en-US" altLang="zh-CN" sz="2800" dirty="0">
                <a:solidFill>
                  <a:schemeClr val="tx2"/>
                </a:solidFill>
              </a:rPr>
              <a:t> aAcBe</a:t>
            </a:r>
            <a:endParaRPr lang="en-US" altLang="zh-CN" sz="2800" dirty="0">
              <a:solidFill>
                <a:schemeClr val="tx2"/>
              </a:solidFill>
            </a:endParaRPr>
          </a:p>
          <a:p>
            <a:pPr eaLnBrk="1" hangingPunct="1">
              <a:lnSpc>
                <a:spcPct val="90000"/>
              </a:lnSpc>
              <a:buNone/>
            </a:pPr>
            <a:r>
              <a:rPr lang="en-US" altLang="zh-CN" sz="2800" dirty="0">
                <a:solidFill>
                  <a:schemeClr val="tx2"/>
                </a:solidFill>
              </a:rPr>
              <a:t> A</a:t>
            </a:r>
            <a:r>
              <a:rPr lang="en-US" altLang="zh-CN" sz="2800" dirty="0">
                <a:solidFill>
                  <a:srgbClr val="0066FF"/>
                </a:solidFill>
              </a:rPr>
              <a:t>→</a:t>
            </a:r>
            <a:r>
              <a:rPr lang="en-US" altLang="zh-CN" sz="2800" dirty="0">
                <a:solidFill>
                  <a:schemeClr val="tx2"/>
                </a:solidFill>
              </a:rPr>
              <a:t> b</a:t>
            </a:r>
            <a:endParaRPr lang="en-US" altLang="zh-CN" sz="2800" dirty="0">
              <a:solidFill>
                <a:schemeClr val="tx2"/>
              </a:solidFill>
            </a:endParaRPr>
          </a:p>
          <a:p>
            <a:pPr eaLnBrk="1" hangingPunct="1">
              <a:lnSpc>
                <a:spcPct val="90000"/>
              </a:lnSpc>
              <a:buNone/>
            </a:pPr>
            <a:r>
              <a:rPr lang="en-US" altLang="zh-CN" sz="2800" dirty="0">
                <a:solidFill>
                  <a:schemeClr val="tx2"/>
                </a:solidFill>
              </a:rPr>
              <a:t> A</a:t>
            </a:r>
            <a:r>
              <a:rPr lang="en-US" altLang="zh-CN" sz="2800" dirty="0">
                <a:solidFill>
                  <a:srgbClr val="0066FF"/>
                </a:solidFill>
              </a:rPr>
              <a:t>→</a:t>
            </a:r>
            <a:r>
              <a:rPr lang="en-US" altLang="zh-CN" sz="2800" dirty="0">
                <a:solidFill>
                  <a:schemeClr val="tx2"/>
                </a:solidFill>
              </a:rPr>
              <a:t> Ab</a:t>
            </a:r>
            <a:endParaRPr lang="en-US" altLang="zh-CN" sz="2800" dirty="0">
              <a:solidFill>
                <a:schemeClr val="tx2"/>
              </a:solidFill>
            </a:endParaRPr>
          </a:p>
          <a:p>
            <a:pPr eaLnBrk="1" hangingPunct="1">
              <a:lnSpc>
                <a:spcPct val="90000"/>
              </a:lnSpc>
              <a:buNone/>
            </a:pPr>
            <a:r>
              <a:rPr lang="en-US" altLang="zh-CN" sz="2800" dirty="0">
                <a:solidFill>
                  <a:schemeClr val="tx2"/>
                </a:solidFill>
              </a:rPr>
              <a:t> B</a:t>
            </a:r>
            <a:r>
              <a:rPr lang="en-US" altLang="zh-CN" sz="2800" dirty="0">
                <a:solidFill>
                  <a:srgbClr val="0066FF"/>
                </a:solidFill>
              </a:rPr>
              <a:t>→</a:t>
            </a:r>
            <a:r>
              <a:rPr lang="en-US" altLang="zh-CN" sz="2800" dirty="0">
                <a:solidFill>
                  <a:schemeClr val="tx2"/>
                </a:solidFill>
              </a:rPr>
              <a:t> d</a:t>
            </a:r>
            <a:endParaRPr lang="en-US" altLang="zh-CN" sz="2800" dirty="0">
              <a:solidFill>
                <a:schemeClr val="tx2"/>
              </a:solidFill>
            </a:endParaRPr>
          </a:p>
          <a:p>
            <a:pPr eaLnBrk="1" hangingPunct="1">
              <a:lnSpc>
                <a:spcPct val="90000"/>
              </a:lnSpc>
              <a:buNone/>
            </a:pPr>
            <a:endParaRPr lang="en-US" altLang="zh-CN" sz="2800" dirty="0">
              <a:solidFill>
                <a:schemeClr val="tx2"/>
              </a:solidFill>
            </a:endParaRPr>
          </a:p>
          <a:p>
            <a:pPr eaLnBrk="1" hangingPunct="1">
              <a:lnSpc>
                <a:spcPct val="90000"/>
              </a:lnSpc>
              <a:buNone/>
            </a:pPr>
            <a:r>
              <a:rPr lang="zh-CN" altLang="en-US" sz="2800" dirty="0">
                <a:solidFill>
                  <a:srgbClr val="990033"/>
                </a:solidFill>
              </a:rPr>
              <a:t>输入串：</a:t>
            </a:r>
            <a:endParaRPr lang="zh-CN" altLang="en-US" sz="2800" dirty="0">
              <a:solidFill>
                <a:srgbClr val="990033"/>
              </a:solidFill>
            </a:endParaRPr>
          </a:p>
          <a:p>
            <a:pPr eaLnBrk="1" hangingPunct="1">
              <a:lnSpc>
                <a:spcPct val="90000"/>
              </a:lnSpc>
              <a:buNone/>
            </a:pPr>
            <a:r>
              <a:rPr lang="zh-CN" altLang="en-US" sz="2000" dirty="0">
                <a:solidFill>
                  <a:schemeClr val="tx2"/>
                </a:solidFill>
              </a:rPr>
              <a:t> </a:t>
            </a:r>
            <a:r>
              <a:rPr lang="en-US" altLang="zh-CN" sz="2800" dirty="0">
                <a:solidFill>
                  <a:srgbClr val="FF0000"/>
                </a:solidFill>
              </a:rPr>
              <a:t>abbcde</a:t>
            </a:r>
            <a:endParaRPr lang="en-US" altLang="zh-CN" sz="2800" dirty="0">
              <a:solidFill>
                <a:srgbClr val="FF0000"/>
              </a:solidFill>
            </a:endParaRPr>
          </a:p>
        </p:txBody>
      </p:sp>
      <p:sp>
        <p:nvSpPr>
          <p:cNvPr id="46083" name="Text Box 5"/>
          <p:cNvSpPr txBox="1"/>
          <p:nvPr/>
        </p:nvSpPr>
        <p:spPr>
          <a:xfrm>
            <a:off x="5284788" y="1443038"/>
            <a:ext cx="430212" cy="457200"/>
          </a:xfrm>
          <a:prstGeom prst="rect">
            <a:avLst/>
          </a:prstGeom>
          <a:noFill/>
          <a:ln w="9525">
            <a:noFill/>
          </a:ln>
        </p:spPr>
        <p:txBody>
          <a:bodyPr anchor="t" anchorCtr="0">
            <a:spAutoFit/>
          </a:bodyPr>
          <a:p>
            <a:r>
              <a:rPr lang="en-US" altLang="zh-CN" dirty="0">
                <a:latin typeface="Times New Roman" panose="02020603050405020304" pitchFamily="18" charset="0"/>
                <a:ea typeface="宋体" panose="02010600030101010101" pitchFamily="2" charset="-122"/>
              </a:rPr>
              <a:t>S</a:t>
            </a:r>
            <a:endParaRPr lang="en-US" altLang="zh-CN" dirty="0">
              <a:latin typeface="Times New Roman" panose="02020603050405020304" pitchFamily="18" charset="0"/>
              <a:ea typeface="宋体" panose="02010600030101010101" pitchFamily="2" charset="-122"/>
            </a:endParaRPr>
          </a:p>
        </p:txBody>
      </p:sp>
      <p:sp>
        <p:nvSpPr>
          <p:cNvPr id="46084" name="Text Box 6"/>
          <p:cNvSpPr txBox="1"/>
          <p:nvPr/>
        </p:nvSpPr>
        <p:spPr>
          <a:xfrm>
            <a:off x="8048625" y="2471738"/>
            <a:ext cx="381000" cy="457200"/>
          </a:xfrm>
          <a:prstGeom prst="rect">
            <a:avLst/>
          </a:prstGeom>
          <a:noFill/>
          <a:ln w="9525">
            <a:noFill/>
          </a:ln>
        </p:spPr>
        <p:txBody>
          <a:bodyPr anchor="t" anchorCtr="0">
            <a:spAutoFit/>
          </a:bodyPr>
          <a:p>
            <a:r>
              <a:rPr lang="en-US" altLang="zh-CN" dirty="0">
                <a:solidFill>
                  <a:srgbClr val="FF0000"/>
                </a:solidFill>
                <a:latin typeface="Times New Roman" panose="02020603050405020304" pitchFamily="18" charset="0"/>
                <a:ea typeface="宋体" panose="02010600030101010101" pitchFamily="2" charset="-122"/>
              </a:rPr>
              <a:t>e</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46085" name="Text Box 7"/>
          <p:cNvSpPr txBox="1"/>
          <p:nvPr/>
        </p:nvSpPr>
        <p:spPr>
          <a:xfrm>
            <a:off x="6858000" y="2471738"/>
            <a:ext cx="381000" cy="457200"/>
          </a:xfrm>
          <a:prstGeom prst="rect">
            <a:avLst/>
          </a:prstGeom>
          <a:noFill/>
          <a:ln w="9525">
            <a:noFill/>
          </a:ln>
        </p:spPr>
        <p:txBody>
          <a:bodyPr anchor="t" anchorCtr="0">
            <a:spAutoFit/>
          </a:bodyPr>
          <a:p>
            <a:r>
              <a:rPr lang="en-US" altLang="zh-CN" dirty="0">
                <a:latin typeface="Times New Roman" panose="02020603050405020304" pitchFamily="18" charset="0"/>
                <a:ea typeface="宋体" panose="02010600030101010101" pitchFamily="2" charset="-122"/>
              </a:rPr>
              <a:t>B</a:t>
            </a:r>
            <a:endParaRPr lang="en-US" altLang="zh-CN" dirty="0">
              <a:latin typeface="Times New Roman" panose="02020603050405020304" pitchFamily="18" charset="0"/>
              <a:ea typeface="宋体" panose="02010600030101010101" pitchFamily="2" charset="-122"/>
            </a:endParaRPr>
          </a:p>
        </p:txBody>
      </p:sp>
      <p:sp>
        <p:nvSpPr>
          <p:cNvPr id="46086" name="Text Box 8"/>
          <p:cNvSpPr txBox="1"/>
          <p:nvPr/>
        </p:nvSpPr>
        <p:spPr>
          <a:xfrm>
            <a:off x="5638800" y="2471738"/>
            <a:ext cx="304800" cy="457200"/>
          </a:xfrm>
          <a:prstGeom prst="rect">
            <a:avLst/>
          </a:prstGeom>
          <a:noFill/>
          <a:ln w="9525">
            <a:noFill/>
          </a:ln>
        </p:spPr>
        <p:txBody>
          <a:bodyPr anchor="t" anchorCtr="0">
            <a:spAutoFit/>
          </a:bodyPr>
          <a:p>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46087" name="Text Box 9"/>
          <p:cNvSpPr txBox="1"/>
          <p:nvPr/>
        </p:nvSpPr>
        <p:spPr>
          <a:xfrm>
            <a:off x="4195763" y="2471738"/>
            <a:ext cx="381000" cy="457200"/>
          </a:xfrm>
          <a:prstGeom prst="rect">
            <a:avLst/>
          </a:prstGeom>
          <a:noFill/>
          <a:ln w="9525">
            <a:noFill/>
          </a:ln>
        </p:spPr>
        <p:txBody>
          <a:bodyPr anchor="t" anchorCtr="0">
            <a:spAutoFit/>
          </a:bodyPr>
          <a:p>
            <a:r>
              <a:rPr lang="en-US" altLang="zh-CN" dirty="0">
                <a:latin typeface="Times New Roman" panose="02020603050405020304" pitchFamily="18" charset="0"/>
                <a:ea typeface="宋体" panose="02010600030101010101" pitchFamily="2" charset="-122"/>
              </a:rPr>
              <a:t>A</a:t>
            </a:r>
            <a:endParaRPr lang="en-US" altLang="zh-CN" dirty="0">
              <a:latin typeface="Times New Roman" panose="02020603050405020304" pitchFamily="18" charset="0"/>
              <a:ea typeface="宋体" panose="02010600030101010101" pitchFamily="2" charset="-122"/>
            </a:endParaRPr>
          </a:p>
        </p:txBody>
      </p:sp>
      <p:sp>
        <p:nvSpPr>
          <p:cNvPr id="46088" name="Text Box 10"/>
          <p:cNvSpPr txBox="1"/>
          <p:nvPr/>
        </p:nvSpPr>
        <p:spPr>
          <a:xfrm>
            <a:off x="2871788" y="2471738"/>
            <a:ext cx="304800" cy="457200"/>
          </a:xfrm>
          <a:prstGeom prst="rect">
            <a:avLst/>
          </a:prstGeom>
          <a:noFill/>
          <a:ln w="9525">
            <a:noFill/>
          </a:ln>
        </p:spPr>
        <p:txBody>
          <a:bodyPr anchor="t" anchorCtr="0">
            <a:spAutoFit/>
          </a:bodyPr>
          <a:p>
            <a:r>
              <a:rPr lang="en-US" altLang="zh-CN" dirty="0">
                <a:solidFill>
                  <a:srgbClr val="FF0000"/>
                </a:solidFill>
                <a:latin typeface="Times New Roman" panose="02020603050405020304" pitchFamily="18" charset="0"/>
                <a:ea typeface="宋体" panose="02010600030101010101" pitchFamily="2" charset="-122"/>
              </a:rPr>
              <a:t>a</a:t>
            </a:r>
            <a:endParaRPr lang="en-US" altLang="zh-CN" dirty="0">
              <a:solidFill>
                <a:srgbClr val="FF0000"/>
              </a:solidFill>
              <a:latin typeface="Times New Roman" panose="02020603050405020304" pitchFamily="18" charset="0"/>
              <a:ea typeface="宋体" panose="02010600030101010101" pitchFamily="2" charset="-122"/>
            </a:endParaRPr>
          </a:p>
        </p:txBody>
      </p:sp>
      <p:cxnSp>
        <p:nvCxnSpPr>
          <p:cNvPr id="46089" name="AutoShape 11"/>
          <p:cNvCxnSpPr>
            <a:stCxn id="46083" idx="2"/>
            <a:endCxn id="46088" idx="0"/>
          </p:cNvCxnSpPr>
          <p:nvPr/>
        </p:nvCxnSpPr>
        <p:spPr>
          <a:xfrm flipH="1">
            <a:off x="3024188" y="1900238"/>
            <a:ext cx="2476500" cy="571500"/>
          </a:xfrm>
          <a:prstGeom prst="straightConnector1">
            <a:avLst/>
          </a:prstGeom>
          <a:ln w="9525" cap="flat" cmpd="sng">
            <a:solidFill>
              <a:schemeClr val="tx1"/>
            </a:solidFill>
            <a:prstDash val="solid"/>
            <a:round/>
            <a:headEnd type="none" w="med" len="med"/>
            <a:tailEnd type="none" w="med" len="med"/>
          </a:ln>
        </p:spPr>
      </p:cxnSp>
      <p:cxnSp>
        <p:nvCxnSpPr>
          <p:cNvPr id="46090" name="AutoShape 12"/>
          <p:cNvCxnSpPr>
            <a:stCxn id="46083" idx="2"/>
            <a:endCxn id="46087" idx="0"/>
          </p:cNvCxnSpPr>
          <p:nvPr/>
        </p:nvCxnSpPr>
        <p:spPr>
          <a:xfrm flipH="1">
            <a:off x="4386263" y="1900238"/>
            <a:ext cx="1114425" cy="571500"/>
          </a:xfrm>
          <a:prstGeom prst="straightConnector1">
            <a:avLst/>
          </a:prstGeom>
          <a:ln w="9525" cap="flat" cmpd="sng">
            <a:solidFill>
              <a:schemeClr val="tx1"/>
            </a:solidFill>
            <a:prstDash val="solid"/>
            <a:round/>
            <a:headEnd type="none" w="med" len="med"/>
            <a:tailEnd type="none" w="med" len="med"/>
          </a:ln>
        </p:spPr>
      </p:cxnSp>
      <p:cxnSp>
        <p:nvCxnSpPr>
          <p:cNvPr id="46091" name="AutoShape 13"/>
          <p:cNvCxnSpPr>
            <a:stCxn id="46083" idx="2"/>
            <a:endCxn id="46086" idx="0"/>
          </p:cNvCxnSpPr>
          <p:nvPr/>
        </p:nvCxnSpPr>
        <p:spPr>
          <a:xfrm>
            <a:off x="5500688" y="1900238"/>
            <a:ext cx="290512" cy="571500"/>
          </a:xfrm>
          <a:prstGeom prst="straightConnector1">
            <a:avLst/>
          </a:prstGeom>
          <a:ln w="9525" cap="flat" cmpd="sng">
            <a:solidFill>
              <a:schemeClr val="tx1"/>
            </a:solidFill>
            <a:prstDash val="solid"/>
            <a:round/>
            <a:headEnd type="none" w="med" len="med"/>
            <a:tailEnd type="none" w="med" len="med"/>
          </a:ln>
        </p:spPr>
      </p:cxnSp>
      <p:cxnSp>
        <p:nvCxnSpPr>
          <p:cNvPr id="46092" name="AutoShape 14"/>
          <p:cNvCxnSpPr>
            <a:stCxn id="46083" idx="2"/>
            <a:endCxn id="46085" idx="0"/>
          </p:cNvCxnSpPr>
          <p:nvPr/>
        </p:nvCxnSpPr>
        <p:spPr>
          <a:xfrm>
            <a:off x="5500688" y="1900238"/>
            <a:ext cx="1547812" cy="571500"/>
          </a:xfrm>
          <a:prstGeom prst="straightConnector1">
            <a:avLst/>
          </a:prstGeom>
          <a:ln w="9525" cap="flat" cmpd="sng">
            <a:solidFill>
              <a:schemeClr val="tx1"/>
            </a:solidFill>
            <a:prstDash val="solid"/>
            <a:round/>
            <a:headEnd type="none" w="med" len="med"/>
            <a:tailEnd type="none" w="med" len="med"/>
          </a:ln>
        </p:spPr>
      </p:cxnSp>
      <p:cxnSp>
        <p:nvCxnSpPr>
          <p:cNvPr id="46093" name="AutoShape 15"/>
          <p:cNvCxnSpPr>
            <a:stCxn id="46083" idx="2"/>
            <a:endCxn id="46084" idx="0"/>
          </p:cNvCxnSpPr>
          <p:nvPr/>
        </p:nvCxnSpPr>
        <p:spPr>
          <a:xfrm>
            <a:off x="5500688" y="1900238"/>
            <a:ext cx="2738437" cy="571500"/>
          </a:xfrm>
          <a:prstGeom prst="straightConnector1">
            <a:avLst/>
          </a:prstGeom>
          <a:ln w="9525" cap="flat" cmpd="sng">
            <a:solidFill>
              <a:schemeClr val="tx1"/>
            </a:solidFill>
            <a:prstDash val="solid"/>
            <a:round/>
            <a:headEnd type="none" w="med" len="med"/>
            <a:tailEnd type="none" w="med" len="med"/>
          </a:ln>
        </p:spPr>
      </p:cxnSp>
      <p:sp>
        <p:nvSpPr>
          <p:cNvPr id="46094" name="Text Box 16"/>
          <p:cNvSpPr txBox="1"/>
          <p:nvPr/>
        </p:nvSpPr>
        <p:spPr>
          <a:xfrm>
            <a:off x="3719513" y="3248025"/>
            <a:ext cx="4572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A</a:t>
            </a:r>
            <a:endParaRPr lang="en-US" altLang="zh-CN" dirty="0">
              <a:latin typeface="Times New Roman" panose="02020603050405020304" pitchFamily="18" charset="0"/>
              <a:ea typeface="宋体" panose="02010600030101010101" pitchFamily="2" charset="-122"/>
            </a:endParaRPr>
          </a:p>
        </p:txBody>
      </p:sp>
      <p:sp>
        <p:nvSpPr>
          <p:cNvPr id="46095" name="Text Box 17"/>
          <p:cNvSpPr txBox="1"/>
          <p:nvPr/>
        </p:nvSpPr>
        <p:spPr>
          <a:xfrm>
            <a:off x="4633913" y="3248025"/>
            <a:ext cx="4572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46096" name="Text Box 18"/>
          <p:cNvSpPr txBox="1"/>
          <p:nvPr/>
        </p:nvSpPr>
        <p:spPr>
          <a:xfrm>
            <a:off x="6815138" y="3248025"/>
            <a:ext cx="4572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46097" name="Text Box 19"/>
          <p:cNvSpPr txBox="1"/>
          <p:nvPr/>
        </p:nvSpPr>
        <p:spPr>
          <a:xfrm>
            <a:off x="3714750" y="3924300"/>
            <a:ext cx="4572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cxnSp>
        <p:nvCxnSpPr>
          <p:cNvPr id="46098" name="AutoShape 20"/>
          <p:cNvCxnSpPr>
            <a:stCxn id="46087" idx="2"/>
            <a:endCxn id="46094" idx="0"/>
          </p:cNvCxnSpPr>
          <p:nvPr/>
        </p:nvCxnSpPr>
        <p:spPr>
          <a:xfrm flipH="1">
            <a:off x="3948113" y="2928938"/>
            <a:ext cx="438150" cy="319087"/>
          </a:xfrm>
          <a:prstGeom prst="straightConnector1">
            <a:avLst/>
          </a:prstGeom>
          <a:ln w="9525" cap="flat" cmpd="sng">
            <a:solidFill>
              <a:schemeClr val="tx1"/>
            </a:solidFill>
            <a:prstDash val="solid"/>
            <a:round/>
            <a:headEnd type="none" w="med" len="med"/>
            <a:tailEnd type="none" w="med" len="med"/>
          </a:ln>
        </p:spPr>
      </p:cxnSp>
      <p:cxnSp>
        <p:nvCxnSpPr>
          <p:cNvPr id="46099" name="AutoShape 21"/>
          <p:cNvCxnSpPr>
            <a:stCxn id="46087" idx="2"/>
            <a:endCxn id="46095" idx="0"/>
          </p:cNvCxnSpPr>
          <p:nvPr/>
        </p:nvCxnSpPr>
        <p:spPr>
          <a:xfrm>
            <a:off x="4386263" y="2928938"/>
            <a:ext cx="476250" cy="319087"/>
          </a:xfrm>
          <a:prstGeom prst="straightConnector1">
            <a:avLst/>
          </a:prstGeom>
          <a:ln w="9525" cap="flat" cmpd="sng">
            <a:solidFill>
              <a:schemeClr val="tx1"/>
            </a:solidFill>
            <a:prstDash val="solid"/>
            <a:round/>
            <a:headEnd type="none" w="med" len="med"/>
            <a:tailEnd type="none" w="med" len="med"/>
          </a:ln>
        </p:spPr>
      </p:cxnSp>
      <p:cxnSp>
        <p:nvCxnSpPr>
          <p:cNvPr id="46100" name="AutoShape 22"/>
          <p:cNvCxnSpPr>
            <a:stCxn id="46085" idx="2"/>
            <a:endCxn id="46096" idx="0"/>
          </p:cNvCxnSpPr>
          <p:nvPr/>
        </p:nvCxnSpPr>
        <p:spPr>
          <a:xfrm flipH="1">
            <a:off x="7043738" y="2928938"/>
            <a:ext cx="4762" cy="319087"/>
          </a:xfrm>
          <a:prstGeom prst="straightConnector1">
            <a:avLst/>
          </a:prstGeom>
          <a:ln w="9525" cap="flat" cmpd="sng">
            <a:solidFill>
              <a:schemeClr val="tx1"/>
            </a:solidFill>
            <a:prstDash val="solid"/>
            <a:round/>
            <a:headEnd type="none" w="med" len="med"/>
            <a:tailEnd type="none" w="med" len="med"/>
          </a:ln>
        </p:spPr>
      </p:cxnSp>
      <p:cxnSp>
        <p:nvCxnSpPr>
          <p:cNvPr id="46101" name="AutoShape 23"/>
          <p:cNvCxnSpPr>
            <a:stCxn id="46094" idx="2"/>
            <a:endCxn id="46097" idx="0"/>
          </p:cNvCxnSpPr>
          <p:nvPr/>
        </p:nvCxnSpPr>
        <p:spPr>
          <a:xfrm flipH="1">
            <a:off x="3943350" y="3705225"/>
            <a:ext cx="4763" cy="219075"/>
          </a:xfrm>
          <a:prstGeom prst="straightConnector1">
            <a:avLst/>
          </a:prstGeom>
          <a:ln w="9525" cap="flat" cmpd="sng">
            <a:solidFill>
              <a:schemeClr val="tx1"/>
            </a:solidFill>
            <a:prstDash val="solid"/>
            <a:round/>
            <a:headEnd type="none" w="med" len="med"/>
            <a:tailEnd type="none" w="med" len="med"/>
          </a:ln>
        </p:spPr>
      </p:cxnSp>
      <p:cxnSp>
        <p:nvCxnSpPr>
          <p:cNvPr id="46102" name="AutoShape 24"/>
          <p:cNvCxnSpPr>
            <a:stCxn id="46088" idx="2"/>
            <a:endCxn id="46097" idx="1"/>
          </p:cNvCxnSpPr>
          <p:nvPr/>
        </p:nvCxnSpPr>
        <p:spPr>
          <a:xfrm rot="-5400000" flipH="1">
            <a:off x="2757488" y="3195638"/>
            <a:ext cx="1223962" cy="690562"/>
          </a:xfrm>
          <a:prstGeom prst="curvedConnector2">
            <a:avLst/>
          </a:prstGeom>
          <a:ln w="9525" cap="flat" cmpd="sng">
            <a:solidFill>
              <a:srgbClr val="3366FF"/>
            </a:solidFill>
            <a:prstDash val="dash"/>
            <a:round/>
            <a:headEnd type="none" w="med" len="med"/>
            <a:tailEnd type="none" w="med" len="med"/>
          </a:ln>
        </p:spPr>
      </p:cxnSp>
      <p:cxnSp>
        <p:nvCxnSpPr>
          <p:cNvPr id="46103" name="AutoShape 25"/>
          <p:cNvCxnSpPr>
            <a:stCxn id="46097" idx="2"/>
            <a:endCxn id="46095" idx="1"/>
          </p:cNvCxnSpPr>
          <p:nvPr/>
        </p:nvCxnSpPr>
        <p:spPr>
          <a:xfrm rot="5400000" flipH="1" flipV="1">
            <a:off x="3822700" y="3570288"/>
            <a:ext cx="904875" cy="690562"/>
          </a:xfrm>
          <a:prstGeom prst="curvedConnector4">
            <a:avLst>
              <a:gd name="adj1" fmla="val -25264"/>
              <a:gd name="adj2" fmla="val 66667"/>
            </a:avLst>
          </a:prstGeom>
          <a:ln w="9525" cap="flat" cmpd="sng">
            <a:solidFill>
              <a:srgbClr val="3366FF"/>
            </a:solidFill>
            <a:prstDash val="dash"/>
            <a:round/>
            <a:headEnd type="none" w="med" len="med"/>
            <a:tailEnd type="none" w="med" len="med"/>
          </a:ln>
        </p:spPr>
      </p:cxnSp>
      <p:cxnSp>
        <p:nvCxnSpPr>
          <p:cNvPr id="46104" name="AutoShape 26"/>
          <p:cNvCxnSpPr>
            <a:stCxn id="46095" idx="2"/>
            <a:endCxn id="46086" idx="1"/>
          </p:cNvCxnSpPr>
          <p:nvPr/>
        </p:nvCxnSpPr>
        <p:spPr>
          <a:xfrm rot="5400000" flipH="1" flipV="1">
            <a:off x="4748213" y="2814638"/>
            <a:ext cx="1004887" cy="776287"/>
          </a:xfrm>
          <a:prstGeom prst="curvedConnector4">
            <a:avLst>
              <a:gd name="adj1" fmla="val -22750"/>
              <a:gd name="adj2" fmla="val 64824"/>
            </a:avLst>
          </a:prstGeom>
          <a:ln w="9525" cap="flat" cmpd="sng">
            <a:solidFill>
              <a:srgbClr val="3366FF"/>
            </a:solidFill>
            <a:prstDash val="dash"/>
            <a:round/>
            <a:headEnd type="none" w="med" len="med"/>
            <a:tailEnd type="none" w="med" len="med"/>
          </a:ln>
        </p:spPr>
      </p:cxnSp>
      <p:cxnSp>
        <p:nvCxnSpPr>
          <p:cNvPr id="46105" name="AutoShape 27"/>
          <p:cNvCxnSpPr>
            <a:stCxn id="46086" idx="2"/>
            <a:endCxn id="46096" idx="1"/>
          </p:cNvCxnSpPr>
          <p:nvPr/>
        </p:nvCxnSpPr>
        <p:spPr>
          <a:xfrm rot="-5400000" flipH="1">
            <a:off x="6029325" y="2690813"/>
            <a:ext cx="547688" cy="1023937"/>
          </a:xfrm>
          <a:prstGeom prst="curvedConnector2">
            <a:avLst/>
          </a:prstGeom>
          <a:ln w="9525" cap="flat" cmpd="sng">
            <a:solidFill>
              <a:srgbClr val="3366FF"/>
            </a:solidFill>
            <a:prstDash val="dash"/>
            <a:round/>
            <a:headEnd type="none" w="med" len="med"/>
            <a:tailEnd type="none" w="med" len="med"/>
          </a:ln>
        </p:spPr>
      </p:cxnSp>
      <p:cxnSp>
        <p:nvCxnSpPr>
          <p:cNvPr id="46106" name="AutoShape 28"/>
          <p:cNvCxnSpPr>
            <a:stCxn id="46096" idx="2"/>
            <a:endCxn id="46084" idx="1"/>
          </p:cNvCxnSpPr>
          <p:nvPr/>
        </p:nvCxnSpPr>
        <p:spPr>
          <a:xfrm rot="5400000" flipH="1" flipV="1">
            <a:off x="7043738" y="2700338"/>
            <a:ext cx="1004887" cy="1004887"/>
          </a:xfrm>
          <a:prstGeom prst="curvedConnector4">
            <a:avLst>
              <a:gd name="adj1" fmla="val -22750"/>
              <a:gd name="adj2" fmla="val 61454"/>
            </a:avLst>
          </a:prstGeom>
          <a:ln w="9525" cap="flat" cmpd="sng">
            <a:solidFill>
              <a:srgbClr val="3366FF"/>
            </a:solidFill>
            <a:prstDash val="dash"/>
            <a:round/>
            <a:headEnd type="none" w="med" len="med"/>
            <a:tailEnd type="none" w="med" len="med"/>
          </a:ln>
        </p:spPr>
      </p:cxnSp>
      <p:sp>
        <p:nvSpPr>
          <p:cNvPr id="46107" name="AutoShape 29"/>
          <p:cNvSpPr/>
          <p:nvPr/>
        </p:nvSpPr>
        <p:spPr>
          <a:xfrm rot="-5416023">
            <a:off x="2706688" y="5675313"/>
            <a:ext cx="533400" cy="304800"/>
          </a:xfrm>
          <a:prstGeom prst="homePlate">
            <a:avLst>
              <a:gd name="adj" fmla="val 43750"/>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endParaRPr lang="zh-CN" altLang="zh-CN" dirty="0">
              <a:solidFill>
                <a:srgbClr val="FF0000"/>
              </a:solidFill>
              <a:latin typeface="Times New Roman" panose="02020603050405020304" pitchFamily="18" charset="0"/>
              <a:ea typeface="宋体" panose="02010600030101010101" pitchFamily="2" charset="-122"/>
            </a:endParaRPr>
          </a:p>
        </p:txBody>
      </p:sp>
      <p:sp>
        <p:nvSpPr>
          <p:cNvPr id="46108" name="AutoShape 30"/>
          <p:cNvSpPr/>
          <p:nvPr/>
        </p:nvSpPr>
        <p:spPr>
          <a:xfrm rot="-5416023">
            <a:off x="3163888" y="5675313"/>
            <a:ext cx="533400" cy="304800"/>
          </a:xfrm>
          <a:prstGeom prst="homePlate">
            <a:avLst>
              <a:gd name="adj" fmla="val 43750"/>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46109" name="AutoShape 31"/>
          <p:cNvSpPr/>
          <p:nvPr/>
        </p:nvSpPr>
        <p:spPr>
          <a:xfrm rot="-5416023">
            <a:off x="3238500" y="5295900"/>
            <a:ext cx="1295400" cy="304800"/>
          </a:xfrm>
          <a:prstGeom prst="homePlate">
            <a:avLst>
              <a:gd name="adj" fmla="val 106250"/>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endParaRPr lang="en-US" altLang="zh-CN" sz="3200" dirty="0">
              <a:solidFill>
                <a:srgbClr val="FF0000"/>
              </a:solidFill>
              <a:latin typeface="Times New Roman" panose="02020603050405020304" pitchFamily="18" charset="0"/>
              <a:ea typeface="宋体" panose="02010600030101010101" pitchFamily="2" charset="-122"/>
            </a:endParaRPr>
          </a:p>
          <a:p>
            <a:pPr algn="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46110" name="AutoShape 32"/>
          <p:cNvSpPr/>
          <p:nvPr/>
        </p:nvSpPr>
        <p:spPr>
          <a:xfrm rot="-5416023">
            <a:off x="3695700" y="5295900"/>
            <a:ext cx="1295400" cy="304800"/>
          </a:xfrm>
          <a:prstGeom prst="homePlate">
            <a:avLst>
              <a:gd name="adj" fmla="val 106250"/>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A</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46111" name="AutoShape 33"/>
          <p:cNvSpPr/>
          <p:nvPr/>
        </p:nvSpPr>
        <p:spPr>
          <a:xfrm rot="-5416023">
            <a:off x="4152900" y="5295900"/>
            <a:ext cx="1295400" cy="304800"/>
          </a:xfrm>
          <a:prstGeom prst="homePlate">
            <a:avLst>
              <a:gd name="adj" fmla="val 106250"/>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A</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46112" name="AutoShape 34"/>
          <p:cNvSpPr/>
          <p:nvPr/>
        </p:nvSpPr>
        <p:spPr>
          <a:xfrm rot="-5416023">
            <a:off x="4610100" y="5295900"/>
            <a:ext cx="1295400" cy="304800"/>
          </a:xfrm>
          <a:prstGeom prst="homePlate">
            <a:avLst>
              <a:gd name="adj" fmla="val 106250"/>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A</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46113" name="AutoShape 35"/>
          <p:cNvSpPr/>
          <p:nvPr/>
        </p:nvSpPr>
        <p:spPr>
          <a:xfrm rot="-5416023">
            <a:off x="5143500" y="5295900"/>
            <a:ext cx="1295400" cy="304800"/>
          </a:xfrm>
          <a:prstGeom prst="homePlate">
            <a:avLst>
              <a:gd name="adj" fmla="val 106250"/>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A</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46114" name="AutoShape 36"/>
          <p:cNvSpPr/>
          <p:nvPr/>
        </p:nvSpPr>
        <p:spPr>
          <a:xfrm rot="-5416023">
            <a:off x="5330825" y="4949825"/>
            <a:ext cx="1981200" cy="307975"/>
          </a:xfrm>
          <a:prstGeom prst="homePlate">
            <a:avLst>
              <a:gd name="adj" fmla="val 160586"/>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A</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46115" name="AutoShape 37"/>
          <p:cNvSpPr/>
          <p:nvPr/>
        </p:nvSpPr>
        <p:spPr>
          <a:xfrm rot="-5416023">
            <a:off x="5942013" y="4951413"/>
            <a:ext cx="1981200" cy="304800"/>
          </a:xfrm>
          <a:prstGeom prst="homePlate">
            <a:avLst>
              <a:gd name="adj" fmla="val 162259"/>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B</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A</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46116" name="AutoShape 38"/>
          <p:cNvSpPr/>
          <p:nvPr/>
        </p:nvSpPr>
        <p:spPr>
          <a:xfrm rot="-5416023">
            <a:off x="6472238" y="4721225"/>
            <a:ext cx="2438400" cy="306388"/>
          </a:xfrm>
          <a:prstGeom prst="homePlate">
            <a:avLst>
              <a:gd name="adj" fmla="val 198668"/>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rgbClr val="FF0000"/>
                </a:solidFill>
                <a:latin typeface="Times New Roman" panose="02020603050405020304" pitchFamily="18" charset="0"/>
                <a:ea typeface="宋体" panose="02010600030101010101" pitchFamily="2" charset="-122"/>
              </a:rPr>
              <a:t>e</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B</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A</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46117" name="AutoShape 39"/>
          <p:cNvSpPr/>
          <p:nvPr/>
        </p:nvSpPr>
        <p:spPr>
          <a:xfrm rot="-5416023">
            <a:off x="8037513" y="5672138"/>
            <a:ext cx="531812" cy="304800"/>
          </a:xfrm>
          <a:prstGeom prst="homePlate">
            <a:avLst>
              <a:gd name="adj" fmla="val 43555"/>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r>
              <a:rPr lang="en-US" altLang="zh-CN" sz="2800" dirty="0">
                <a:solidFill>
                  <a:srgbClr val="FF0000"/>
                </a:solidFill>
                <a:latin typeface="Times New Roman" panose="02020603050405020304" pitchFamily="18" charset="0"/>
                <a:ea typeface="宋体" panose="02010600030101010101" pitchFamily="2" charset="-122"/>
              </a:rPr>
              <a:t> </a:t>
            </a:r>
            <a:r>
              <a:rPr lang="en-US" altLang="zh-CN" sz="2800" dirty="0">
                <a:solidFill>
                  <a:schemeClr val="tx2"/>
                </a:solidFill>
                <a:latin typeface="Times New Roman" panose="02020603050405020304" pitchFamily="18" charset="0"/>
                <a:ea typeface="宋体" panose="02010600030101010101" pitchFamily="2" charset="-122"/>
              </a:rPr>
              <a:t>S</a:t>
            </a:r>
            <a:endParaRPr lang="en-US" altLang="zh-CN" dirty="0">
              <a:solidFill>
                <a:schemeClr val="tx2"/>
              </a:solidFill>
              <a:latin typeface="Times New Roman" panose="02020603050405020304" pitchFamily="18" charset="0"/>
              <a:ea typeface="宋体" panose="02010600030101010101"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Rectangle 2"/>
          <p:cNvSpPr>
            <a:spLocks noGrp="1"/>
          </p:cNvSpPr>
          <p:nvPr>
            <p:ph type="title"/>
          </p:nvPr>
        </p:nvSpPr>
        <p:spPr>
          <a:xfrm>
            <a:off x="685800" y="95250"/>
            <a:ext cx="7772400" cy="790575"/>
          </a:xfrm>
        </p:spPr>
        <p:txBody>
          <a:bodyPr vert="horz" wrap="square" lIns="91440" tIns="45720" rIns="91440" bIns="45720" anchor="ctr" anchorCtr="0"/>
          <a:p>
            <a:pPr eaLnBrk="1" hangingPunct="1"/>
            <a:r>
              <a:rPr lang="en-US" altLang="zh-CN" sz="2400" u="sng" dirty="0">
                <a:solidFill>
                  <a:srgbClr val="FF0000"/>
                </a:solidFill>
              </a:rPr>
              <a:t>5.1.3 </a:t>
            </a:r>
            <a:r>
              <a:rPr lang="zh-CN" altLang="en-US" sz="2400" u="sng" dirty="0">
                <a:solidFill>
                  <a:srgbClr val="FF0000"/>
                </a:solidFill>
              </a:rPr>
              <a:t>符号栈的使用和语法树的表示（</a:t>
            </a:r>
            <a:r>
              <a:rPr lang="en-US" altLang="zh-CN" sz="2400" u="sng" dirty="0">
                <a:solidFill>
                  <a:srgbClr val="FF0000"/>
                </a:solidFill>
              </a:rPr>
              <a:t>2</a:t>
            </a:r>
            <a:r>
              <a:rPr lang="zh-CN" altLang="en-US" sz="2400" u="sng" dirty="0">
                <a:solidFill>
                  <a:srgbClr val="FF0000"/>
                </a:solidFill>
              </a:rPr>
              <a:t>）</a:t>
            </a:r>
            <a:br>
              <a:rPr lang="zh-CN" altLang="en-US" sz="2400" u="sng" dirty="0">
                <a:solidFill>
                  <a:srgbClr val="FF0000"/>
                </a:solidFill>
              </a:rPr>
            </a:br>
            <a:r>
              <a:rPr lang="zh-CN" altLang="en-US" sz="2400" u="sng" dirty="0">
                <a:solidFill>
                  <a:srgbClr val="FF0000"/>
                </a:solidFill>
              </a:rPr>
              <a:t> </a:t>
            </a:r>
            <a:r>
              <a:rPr lang="en-US" altLang="zh-CN" sz="2400" dirty="0">
                <a:solidFill>
                  <a:schemeClr val="accent2"/>
                </a:solidFill>
              </a:rPr>
              <a:t>E</a:t>
            </a:r>
            <a:r>
              <a:rPr lang="en-US" altLang="zh-CN" sz="2400" dirty="0">
                <a:solidFill>
                  <a:schemeClr val="accent2"/>
                </a:solidFill>
                <a:latin typeface="宋体" panose="02010600030101010101" pitchFamily="2" charset="-122"/>
              </a:rPr>
              <a:t>→</a:t>
            </a:r>
            <a:r>
              <a:rPr lang="en-US" altLang="zh-CN" sz="2400" dirty="0">
                <a:solidFill>
                  <a:schemeClr val="accent2"/>
                </a:solidFill>
              </a:rPr>
              <a:t>T | E+T          T</a:t>
            </a:r>
            <a:r>
              <a:rPr lang="en-US" altLang="zh-CN" sz="2400" dirty="0">
                <a:solidFill>
                  <a:schemeClr val="accent2"/>
                </a:solidFill>
                <a:latin typeface="宋体" panose="02010600030101010101" pitchFamily="2" charset="-122"/>
              </a:rPr>
              <a:t>→</a:t>
            </a:r>
            <a:r>
              <a:rPr lang="en-US" altLang="zh-CN" sz="2400" dirty="0">
                <a:solidFill>
                  <a:schemeClr val="accent2"/>
                </a:solidFill>
              </a:rPr>
              <a:t>F | T*F          F</a:t>
            </a:r>
            <a:r>
              <a:rPr lang="en-US" altLang="zh-CN" sz="2400" dirty="0">
                <a:solidFill>
                  <a:schemeClr val="accent2"/>
                </a:solidFill>
                <a:latin typeface="宋体" panose="02010600030101010101" pitchFamily="2" charset="-122"/>
              </a:rPr>
              <a:t>→</a:t>
            </a:r>
            <a:r>
              <a:rPr lang="en-US" altLang="zh-CN" sz="2400" dirty="0">
                <a:solidFill>
                  <a:schemeClr val="accent2"/>
                </a:solidFill>
              </a:rPr>
              <a:t>(E) | i</a:t>
            </a:r>
            <a:r>
              <a:rPr lang="en-US" altLang="zh-CN" sz="3200" dirty="0">
                <a:solidFill>
                  <a:schemeClr val="accent2"/>
                </a:solidFill>
              </a:rPr>
              <a:t> </a:t>
            </a:r>
            <a:endParaRPr lang="en-US" altLang="zh-CN" sz="3200" dirty="0">
              <a:solidFill>
                <a:schemeClr val="accent2"/>
              </a:solidFill>
            </a:endParaRPr>
          </a:p>
        </p:txBody>
      </p:sp>
      <p:sp>
        <p:nvSpPr>
          <p:cNvPr id="47106" name="Rectangle 3"/>
          <p:cNvSpPr>
            <a:spLocks noGrp="1"/>
          </p:cNvSpPr>
          <p:nvPr>
            <p:ph idx="1"/>
          </p:nvPr>
        </p:nvSpPr>
        <p:spPr>
          <a:xfrm>
            <a:off x="176213" y="1143000"/>
            <a:ext cx="4395787" cy="5410200"/>
          </a:xfrm>
          <a:ln>
            <a:solidFill>
              <a:srgbClr val="3366FF"/>
            </a:solidFill>
            <a:miter/>
          </a:ln>
        </p:spPr>
        <p:txBody>
          <a:bodyPr vert="horz" wrap="square" lIns="91440" tIns="45720" rIns="91440" bIns="45720" anchor="t" anchorCtr="0"/>
          <a:p>
            <a:pPr marL="533400" indent="-533400" eaLnBrk="1" hangingPunct="1">
              <a:lnSpc>
                <a:spcPct val="90000"/>
              </a:lnSpc>
              <a:buNone/>
            </a:pPr>
            <a:r>
              <a:rPr lang="zh-CN" altLang="en-US" sz="2000" u="sng" dirty="0">
                <a:solidFill>
                  <a:schemeClr val="accent2"/>
                </a:solidFill>
              </a:rPr>
              <a:t>步骤</a:t>
            </a:r>
            <a:r>
              <a:rPr lang="zh-CN" altLang="en-US" sz="2000" dirty="0">
                <a:solidFill>
                  <a:schemeClr val="accent2"/>
                </a:solidFill>
              </a:rPr>
              <a:t>   </a:t>
            </a:r>
            <a:r>
              <a:rPr lang="zh-CN" altLang="en-US" sz="2000" u="sng" dirty="0">
                <a:solidFill>
                  <a:schemeClr val="accent2"/>
                </a:solidFill>
              </a:rPr>
              <a:t>符号栈</a:t>
            </a:r>
            <a:r>
              <a:rPr lang="zh-CN" altLang="en-US" sz="2000" dirty="0">
                <a:solidFill>
                  <a:schemeClr val="accent2"/>
                </a:solidFill>
              </a:rPr>
              <a:t>         </a:t>
            </a:r>
            <a:r>
              <a:rPr lang="zh-CN" altLang="en-US" sz="2000" u="sng" dirty="0">
                <a:solidFill>
                  <a:schemeClr val="accent2"/>
                </a:solidFill>
              </a:rPr>
              <a:t>输入串</a:t>
            </a:r>
            <a:r>
              <a:rPr lang="zh-CN" altLang="en-US" sz="2000" dirty="0">
                <a:solidFill>
                  <a:schemeClr val="accent2"/>
                </a:solidFill>
              </a:rPr>
              <a:t>          </a:t>
            </a:r>
            <a:r>
              <a:rPr lang="zh-CN" altLang="en-US" sz="2000" u="sng" dirty="0">
                <a:solidFill>
                  <a:schemeClr val="accent2"/>
                </a:solidFill>
              </a:rPr>
              <a:t>动作</a:t>
            </a:r>
            <a:endParaRPr lang="zh-CN" altLang="en-US" sz="2000" u="sng" dirty="0">
              <a:solidFill>
                <a:schemeClr val="accent2"/>
              </a:solidFill>
            </a:endParaRPr>
          </a:p>
          <a:p>
            <a:pPr marL="533400" indent="-533400" eaLnBrk="1" hangingPunct="1">
              <a:lnSpc>
                <a:spcPct val="90000"/>
              </a:lnSpc>
              <a:buNone/>
            </a:pPr>
            <a:r>
              <a:rPr lang="en-US" altLang="zh-CN" sz="2000" dirty="0">
                <a:solidFill>
                  <a:srgbClr val="990033"/>
                </a:solidFill>
              </a:rPr>
              <a:t>0         </a:t>
            </a:r>
            <a:r>
              <a:rPr lang="zh-CN" altLang="en-US" sz="2000" dirty="0">
                <a:solidFill>
                  <a:srgbClr val="990033"/>
                </a:solidFill>
              </a:rPr>
              <a:t>＃                 </a:t>
            </a:r>
            <a:r>
              <a:rPr lang="en-US" altLang="zh-CN" sz="2000" dirty="0">
                <a:solidFill>
                  <a:srgbClr val="990033"/>
                </a:solidFill>
              </a:rPr>
              <a:t>i1*i2+i3#       </a:t>
            </a:r>
            <a:r>
              <a:rPr lang="zh-CN" altLang="en-US" sz="2000" dirty="0">
                <a:solidFill>
                  <a:schemeClr val="accent2"/>
                </a:solidFill>
              </a:rPr>
              <a:t>预备</a:t>
            </a:r>
            <a:endParaRPr lang="zh-CN" altLang="en-US" sz="2000" dirty="0">
              <a:solidFill>
                <a:schemeClr val="accent2"/>
              </a:solidFill>
            </a:endParaRPr>
          </a:p>
          <a:p>
            <a:pPr marL="533400" indent="-533400" eaLnBrk="1" hangingPunct="1">
              <a:lnSpc>
                <a:spcPct val="90000"/>
              </a:lnSpc>
              <a:buNone/>
            </a:pPr>
            <a:r>
              <a:rPr lang="en-US" altLang="zh-CN" sz="2000" dirty="0">
                <a:solidFill>
                  <a:srgbClr val="990033"/>
                </a:solidFill>
              </a:rPr>
              <a:t>1         </a:t>
            </a:r>
            <a:r>
              <a:rPr lang="zh-CN" altLang="en-US" sz="2000" dirty="0">
                <a:solidFill>
                  <a:srgbClr val="990033"/>
                </a:solidFill>
              </a:rPr>
              <a:t>＃</a:t>
            </a:r>
            <a:r>
              <a:rPr lang="en-US" altLang="zh-CN" sz="2000" dirty="0">
                <a:solidFill>
                  <a:srgbClr val="990033"/>
                </a:solidFill>
              </a:rPr>
              <a:t>i1                 *i2+i3#       </a:t>
            </a:r>
            <a:r>
              <a:rPr lang="zh-CN" altLang="en-US" sz="2000" dirty="0">
                <a:solidFill>
                  <a:srgbClr val="D60093"/>
                </a:solidFill>
              </a:rPr>
              <a:t>进栈</a:t>
            </a:r>
            <a:endParaRPr lang="zh-CN" altLang="en-US" sz="2000" dirty="0">
              <a:solidFill>
                <a:srgbClr val="D60093"/>
              </a:solidFill>
            </a:endParaRPr>
          </a:p>
          <a:p>
            <a:pPr marL="533400" indent="-533400" eaLnBrk="1" hangingPunct="1">
              <a:lnSpc>
                <a:spcPct val="90000"/>
              </a:lnSpc>
              <a:buAutoNum type="arabicPlain" startAt="2"/>
            </a:pPr>
            <a:r>
              <a:rPr lang="zh-CN" altLang="en-US" sz="2000" dirty="0">
                <a:solidFill>
                  <a:srgbClr val="990033"/>
                </a:solidFill>
              </a:rPr>
              <a:t>  ＃</a:t>
            </a:r>
            <a:r>
              <a:rPr lang="en-US" altLang="zh-CN" sz="2000" dirty="0">
                <a:solidFill>
                  <a:srgbClr val="990033"/>
                </a:solidFill>
              </a:rPr>
              <a:t>F                  *i2+i3#       </a:t>
            </a:r>
            <a:r>
              <a:rPr lang="zh-CN" altLang="en-US" sz="2000" dirty="0">
                <a:solidFill>
                  <a:srgbClr val="FF0000"/>
                </a:solidFill>
              </a:rPr>
              <a:t>规约</a:t>
            </a:r>
            <a:endParaRPr lang="zh-CN" altLang="en-US" sz="2000" dirty="0">
              <a:solidFill>
                <a:srgbClr val="FF0000"/>
              </a:solidFill>
            </a:endParaRPr>
          </a:p>
          <a:p>
            <a:pPr marL="533400" indent="-533400" eaLnBrk="1" hangingPunct="1">
              <a:lnSpc>
                <a:spcPct val="90000"/>
              </a:lnSpc>
              <a:buNone/>
            </a:pPr>
            <a:r>
              <a:rPr lang="en-US" altLang="zh-CN" sz="2000" dirty="0">
                <a:solidFill>
                  <a:srgbClr val="990033"/>
                </a:solidFill>
              </a:rPr>
              <a:t>3         </a:t>
            </a:r>
            <a:r>
              <a:rPr lang="zh-CN" altLang="en-US" sz="2000" dirty="0">
                <a:solidFill>
                  <a:srgbClr val="990033"/>
                </a:solidFill>
              </a:rPr>
              <a:t>＃</a:t>
            </a:r>
            <a:r>
              <a:rPr lang="en-US" altLang="zh-CN" sz="2000" dirty="0">
                <a:solidFill>
                  <a:srgbClr val="990033"/>
                </a:solidFill>
              </a:rPr>
              <a:t>T                  *i2+i3#      </a:t>
            </a:r>
            <a:r>
              <a:rPr lang="zh-CN" altLang="en-US" sz="2000" dirty="0">
                <a:solidFill>
                  <a:srgbClr val="FF0000"/>
                </a:solidFill>
              </a:rPr>
              <a:t>规约</a:t>
            </a:r>
            <a:endParaRPr lang="zh-CN" altLang="en-US" sz="2000" dirty="0">
              <a:solidFill>
                <a:srgbClr val="FF0000"/>
              </a:solidFill>
            </a:endParaRPr>
          </a:p>
          <a:p>
            <a:pPr marL="533400" indent="-533400" eaLnBrk="1" hangingPunct="1">
              <a:lnSpc>
                <a:spcPct val="90000"/>
              </a:lnSpc>
              <a:buNone/>
            </a:pPr>
            <a:r>
              <a:rPr lang="en-US" altLang="zh-CN" sz="2000" dirty="0">
                <a:solidFill>
                  <a:srgbClr val="990033"/>
                </a:solidFill>
              </a:rPr>
              <a:t>4         </a:t>
            </a:r>
            <a:r>
              <a:rPr lang="zh-CN" altLang="en-US" sz="2000" dirty="0">
                <a:solidFill>
                  <a:srgbClr val="990033"/>
                </a:solidFill>
              </a:rPr>
              <a:t>＃</a:t>
            </a:r>
            <a:r>
              <a:rPr lang="en-US" altLang="zh-CN" sz="2000" dirty="0">
                <a:solidFill>
                  <a:srgbClr val="990033"/>
                </a:solidFill>
              </a:rPr>
              <a:t>T*                  i2+i3#      </a:t>
            </a:r>
            <a:r>
              <a:rPr lang="zh-CN" altLang="en-US" sz="2000" dirty="0">
                <a:solidFill>
                  <a:srgbClr val="D60093"/>
                </a:solidFill>
              </a:rPr>
              <a:t>进栈</a:t>
            </a:r>
            <a:endParaRPr lang="zh-CN" altLang="en-US" sz="2000" dirty="0">
              <a:solidFill>
                <a:srgbClr val="D60093"/>
              </a:solidFill>
            </a:endParaRPr>
          </a:p>
          <a:p>
            <a:pPr marL="533400" indent="-533400" eaLnBrk="1" hangingPunct="1">
              <a:lnSpc>
                <a:spcPct val="90000"/>
              </a:lnSpc>
              <a:buNone/>
            </a:pPr>
            <a:r>
              <a:rPr lang="en-US" altLang="zh-CN" sz="2000" dirty="0">
                <a:solidFill>
                  <a:srgbClr val="990033"/>
                </a:solidFill>
              </a:rPr>
              <a:t>5         </a:t>
            </a:r>
            <a:r>
              <a:rPr lang="zh-CN" altLang="en-US" sz="2000" dirty="0">
                <a:solidFill>
                  <a:srgbClr val="990033"/>
                </a:solidFill>
              </a:rPr>
              <a:t>＃</a:t>
            </a:r>
            <a:r>
              <a:rPr lang="en-US" altLang="zh-CN" sz="2000" dirty="0">
                <a:solidFill>
                  <a:srgbClr val="990033"/>
                </a:solidFill>
              </a:rPr>
              <a:t>T*i2                 +i3#       </a:t>
            </a:r>
            <a:r>
              <a:rPr lang="zh-CN" altLang="en-US" sz="2000" dirty="0">
                <a:solidFill>
                  <a:srgbClr val="D60093"/>
                </a:solidFill>
              </a:rPr>
              <a:t>进栈</a:t>
            </a:r>
            <a:endParaRPr lang="zh-CN" altLang="en-US" sz="2000" dirty="0">
              <a:solidFill>
                <a:srgbClr val="D60093"/>
              </a:solidFill>
            </a:endParaRPr>
          </a:p>
          <a:p>
            <a:pPr marL="533400" indent="-533400" eaLnBrk="1" hangingPunct="1">
              <a:lnSpc>
                <a:spcPct val="90000"/>
              </a:lnSpc>
              <a:buNone/>
            </a:pPr>
            <a:r>
              <a:rPr lang="en-US" altLang="zh-CN" sz="2000" dirty="0">
                <a:solidFill>
                  <a:srgbClr val="990033"/>
                </a:solidFill>
              </a:rPr>
              <a:t>6         </a:t>
            </a:r>
            <a:r>
              <a:rPr lang="zh-CN" altLang="en-US" sz="2000" dirty="0">
                <a:solidFill>
                  <a:srgbClr val="990033"/>
                </a:solidFill>
              </a:rPr>
              <a:t>＃</a:t>
            </a:r>
            <a:r>
              <a:rPr lang="en-US" altLang="zh-CN" sz="2000" dirty="0">
                <a:solidFill>
                  <a:srgbClr val="990033"/>
                </a:solidFill>
              </a:rPr>
              <a:t>T*F                 +i3#        </a:t>
            </a:r>
            <a:r>
              <a:rPr lang="zh-CN" altLang="en-US" sz="2000" dirty="0">
                <a:solidFill>
                  <a:srgbClr val="FF0000"/>
                </a:solidFill>
              </a:rPr>
              <a:t>规约</a:t>
            </a:r>
            <a:endParaRPr lang="zh-CN" altLang="en-US" sz="2000" dirty="0">
              <a:solidFill>
                <a:srgbClr val="990033"/>
              </a:solidFill>
            </a:endParaRPr>
          </a:p>
          <a:p>
            <a:pPr marL="533400" indent="-533400" eaLnBrk="1" hangingPunct="1">
              <a:lnSpc>
                <a:spcPct val="90000"/>
              </a:lnSpc>
              <a:buNone/>
            </a:pPr>
            <a:r>
              <a:rPr lang="en-US" altLang="zh-CN" sz="2000" dirty="0">
                <a:solidFill>
                  <a:srgbClr val="990033"/>
                </a:solidFill>
              </a:rPr>
              <a:t>7         </a:t>
            </a:r>
            <a:r>
              <a:rPr lang="zh-CN" altLang="en-US" sz="2000" dirty="0">
                <a:solidFill>
                  <a:srgbClr val="990033"/>
                </a:solidFill>
              </a:rPr>
              <a:t>＃</a:t>
            </a:r>
            <a:r>
              <a:rPr lang="en-US" altLang="zh-CN" sz="2000" dirty="0">
                <a:solidFill>
                  <a:srgbClr val="990033"/>
                </a:solidFill>
              </a:rPr>
              <a:t>T                     +i3#        </a:t>
            </a:r>
            <a:r>
              <a:rPr lang="zh-CN" altLang="en-US" sz="2000" dirty="0">
                <a:solidFill>
                  <a:srgbClr val="FF0000"/>
                </a:solidFill>
              </a:rPr>
              <a:t>规约</a:t>
            </a:r>
            <a:endParaRPr lang="zh-CN" altLang="en-US" sz="2000" dirty="0">
              <a:solidFill>
                <a:srgbClr val="990033"/>
              </a:solidFill>
            </a:endParaRPr>
          </a:p>
          <a:p>
            <a:pPr marL="533400" indent="-533400" eaLnBrk="1" hangingPunct="1">
              <a:lnSpc>
                <a:spcPct val="90000"/>
              </a:lnSpc>
              <a:buNone/>
            </a:pPr>
            <a:r>
              <a:rPr lang="en-US" altLang="zh-CN" sz="2000" dirty="0">
                <a:solidFill>
                  <a:srgbClr val="990033"/>
                </a:solidFill>
              </a:rPr>
              <a:t>8         </a:t>
            </a:r>
            <a:r>
              <a:rPr lang="zh-CN" altLang="en-US" sz="2000" dirty="0">
                <a:solidFill>
                  <a:srgbClr val="990033"/>
                </a:solidFill>
              </a:rPr>
              <a:t>＃</a:t>
            </a:r>
            <a:r>
              <a:rPr lang="en-US" altLang="zh-CN" sz="2000" dirty="0">
                <a:solidFill>
                  <a:srgbClr val="990033"/>
                </a:solidFill>
              </a:rPr>
              <a:t>E                     +i3#        </a:t>
            </a:r>
            <a:r>
              <a:rPr lang="zh-CN" altLang="en-US" sz="2000" dirty="0">
                <a:solidFill>
                  <a:srgbClr val="FF0000"/>
                </a:solidFill>
              </a:rPr>
              <a:t>规约</a:t>
            </a:r>
            <a:endParaRPr lang="zh-CN" altLang="en-US" sz="2000" dirty="0">
              <a:solidFill>
                <a:srgbClr val="990033"/>
              </a:solidFill>
            </a:endParaRPr>
          </a:p>
          <a:p>
            <a:pPr marL="533400" indent="-533400" eaLnBrk="1" hangingPunct="1">
              <a:lnSpc>
                <a:spcPct val="90000"/>
              </a:lnSpc>
              <a:buNone/>
            </a:pPr>
            <a:r>
              <a:rPr lang="en-US" altLang="zh-CN" sz="2000" dirty="0">
                <a:solidFill>
                  <a:srgbClr val="990033"/>
                </a:solidFill>
              </a:rPr>
              <a:t>9         </a:t>
            </a:r>
            <a:r>
              <a:rPr lang="zh-CN" altLang="en-US" sz="2000" dirty="0">
                <a:solidFill>
                  <a:srgbClr val="990033"/>
                </a:solidFill>
              </a:rPr>
              <a:t>＃</a:t>
            </a:r>
            <a:r>
              <a:rPr lang="en-US" altLang="zh-CN" sz="2000" dirty="0">
                <a:solidFill>
                  <a:srgbClr val="990033"/>
                </a:solidFill>
              </a:rPr>
              <a:t>E+                     i3#        </a:t>
            </a:r>
            <a:r>
              <a:rPr lang="zh-CN" altLang="en-US" sz="2000" dirty="0">
                <a:solidFill>
                  <a:srgbClr val="D60093"/>
                </a:solidFill>
              </a:rPr>
              <a:t>进栈</a:t>
            </a:r>
            <a:endParaRPr lang="zh-CN" altLang="en-US" sz="2000" dirty="0">
              <a:solidFill>
                <a:srgbClr val="D60093"/>
              </a:solidFill>
            </a:endParaRPr>
          </a:p>
          <a:p>
            <a:pPr marL="533400" indent="-533400" eaLnBrk="1" hangingPunct="1">
              <a:lnSpc>
                <a:spcPct val="90000"/>
              </a:lnSpc>
              <a:buNone/>
            </a:pPr>
            <a:r>
              <a:rPr lang="en-US" altLang="zh-CN" sz="2000" dirty="0">
                <a:solidFill>
                  <a:srgbClr val="990033"/>
                </a:solidFill>
              </a:rPr>
              <a:t>10       </a:t>
            </a:r>
            <a:r>
              <a:rPr lang="zh-CN" altLang="en-US" sz="2000" dirty="0">
                <a:solidFill>
                  <a:srgbClr val="990033"/>
                </a:solidFill>
              </a:rPr>
              <a:t>＃</a:t>
            </a:r>
            <a:r>
              <a:rPr lang="en-US" altLang="zh-CN" sz="2000" dirty="0">
                <a:solidFill>
                  <a:srgbClr val="990033"/>
                </a:solidFill>
              </a:rPr>
              <a:t>E+ i3                    #        </a:t>
            </a:r>
            <a:r>
              <a:rPr lang="zh-CN" altLang="en-US" sz="2000" dirty="0">
                <a:solidFill>
                  <a:srgbClr val="D60093"/>
                </a:solidFill>
              </a:rPr>
              <a:t>进栈</a:t>
            </a:r>
            <a:endParaRPr lang="zh-CN" altLang="en-US" sz="2000" dirty="0">
              <a:solidFill>
                <a:srgbClr val="990033"/>
              </a:solidFill>
            </a:endParaRPr>
          </a:p>
          <a:p>
            <a:pPr marL="533400" indent="-533400" eaLnBrk="1" hangingPunct="1">
              <a:lnSpc>
                <a:spcPct val="90000"/>
              </a:lnSpc>
              <a:buNone/>
            </a:pPr>
            <a:r>
              <a:rPr lang="en-US" altLang="zh-CN" sz="2000" dirty="0">
                <a:solidFill>
                  <a:srgbClr val="990033"/>
                </a:solidFill>
              </a:rPr>
              <a:t>11       </a:t>
            </a:r>
            <a:r>
              <a:rPr lang="zh-CN" altLang="en-US" sz="2000" dirty="0">
                <a:solidFill>
                  <a:srgbClr val="990033"/>
                </a:solidFill>
              </a:rPr>
              <a:t>＃</a:t>
            </a:r>
            <a:r>
              <a:rPr lang="en-US" altLang="zh-CN" sz="2000" dirty="0">
                <a:solidFill>
                  <a:srgbClr val="990033"/>
                </a:solidFill>
              </a:rPr>
              <a:t>E+ F                     #        </a:t>
            </a:r>
            <a:r>
              <a:rPr lang="zh-CN" altLang="en-US" sz="2000" dirty="0">
                <a:solidFill>
                  <a:srgbClr val="FF0000"/>
                </a:solidFill>
              </a:rPr>
              <a:t>规约</a:t>
            </a:r>
            <a:endParaRPr lang="zh-CN" altLang="en-US" sz="2000" dirty="0">
              <a:solidFill>
                <a:srgbClr val="990033"/>
              </a:solidFill>
            </a:endParaRPr>
          </a:p>
          <a:p>
            <a:pPr marL="533400" indent="-533400" eaLnBrk="1" hangingPunct="1">
              <a:lnSpc>
                <a:spcPct val="90000"/>
              </a:lnSpc>
              <a:buNone/>
            </a:pPr>
            <a:r>
              <a:rPr lang="en-US" altLang="zh-CN" sz="2000" dirty="0">
                <a:solidFill>
                  <a:srgbClr val="990033"/>
                </a:solidFill>
              </a:rPr>
              <a:t>12       </a:t>
            </a:r>
            <a:r>
              <a:rPr lang="zh-CN" altLang="en-US" sz="2000" dirty="0">
                <a:solidFill>
                  <a:srgbClr val="990033"/>
                </a:solidFill>
              </a:rPr>
              <a:t>＃</a:t>
            </a:r>
            <a:r>
              <a:rPr lang="en-US" altLang="zh-CN" sz="2000" dirty="0">
                <a:solidFill>
                  <a:srgbClr val="990033"/>
                </a:solidFill>
              </a:rPr>
              <a:t>E+ T                     #        </a:t>
            </a:r>
            <a:r>
              <a:rPr lang="zh-CN" altLang="en-US" sz="2000" dirty="0">
                <a:solidFill>
                  <a:srgbClr val="FF0000"/>
                </a:solidFill>
              </a:rPr>
              <a:t>规约</a:t>
            </a:r>
            <a:endParaRPr lang="zh-CN" altLang="en-US" sz="2000" dirty="0">
              <a:solidFill>
                <a:srgbClr val="990033"/>
              </a:solidFill>
            </a:endParaRPr>
          </a:p>
          <a:p>
            <a:pPr marL="533400" indent="-533400" eaLnBrk="1" hangingPunct="1">
              <a:lnSpc>
                <a:spcPct val="90000"/>
              </a:lnSpc>
              <a:buNone/>
            </a:pPr>
            <a:r>
              <a:rPr lang="en-US" altLang="zh-CN" sz="2000" dirty="0">
                <a:solidFill>
                  <a:srgbClr val="990033"/>
                </a:solidFill>
              </a:rPr>
              <a:t>13       </a:t>
            </a:r>
            <a:r>
              <a:rPr lang="zh-CN" altLang="en-US" sz="2000" dirty="0">
                <a:solidFill>
                  <a:srgbClr val="990033"/>
                </a:solidFill>
              </a:rPr>
              <a:t>＃</a:t>
            </a:r>
            <a:r>
              <a:rPr lang="en-US" altLang="zh-CN" sz="2000" dirty="0">
                <a:solidFill>
                  <a:srgbClr val="990033"/>
                </a:solidFill>
              </a:rPr>
              <a:t>E                           #        </a:t>
            </a:r>
            <a:r>
              <a:rPr lang="zh-CN" altLang="en-US" sz="2000" dirty="0">
                <a:solidFill>
                  <a:srgbClr val="FF0000"/>
                </a:solidFill>
              </a:rPr>
              <a:t>规约</a:t>
            </a:r>
            <a:endParaRPr lang="zh-CN" altLang="en-US" sz="2000" dirty="0">
              <a:solidFill>
                <a:srgbClr val="990033"/>
              </a:solidFill>
            </a:endParaRPr>
          </a:p>
          <a:p>
            <a:pPr marL="533400" indent="-533400" eaLnBrk="1" hangingPunct="1">
              <a:lnSpc>
                <a:spcPct val="90000"/>
              </a:lnSpc>
              <a:buNone/>
            </a:pPr>
            <a:r>
              <a:rPr lang="en-US" altLang="zh-CN" sz="2000" dirty="0">
                <a:solidFill>
                  <a:srgbClr val="990033"/>
                </a:solidFill>
              </a:rPr>
              <a:t>14       </a:t>
            </a:r>
            <a:r>
              <a:rPr lang="zh-CN" altLang="en-US" sz="2000" dirty="0">
                <a:solidFill>
                  <a:srgbClr val="990033"/>
                </a:solidFill>
              </a:rPr>
              <a:t>＃</a:t>
            </a:r>
            <a:r>
              <a:rPr lang="en-US" altLang="zh-CN" sz="2000" dirty="0">
                <a:solidFill>
                  <a:srgbClr val="990033"/>
                </a:solidFill>
              </a:rPr>
              <a:t>E                           #        </a:t>
            </a:r>
            <a:r>
              <a:rPr lang="zh-CN" altLang="en-US" sz="2000" dirty="0">
                <a:solidFill>
                  <a:schemeClr val="accent2"/>
                </a:solidFill>
              </a:rPr>
              <a:t>接受</a:t>
            </a:r>
            <a:endParaRPr lang="zh-CN" altLang="en-US" sz="2000" dirty="0">
              <a:solidFill>
                <a:schemeClr val="accent2"/>
              </a:solidFill>
            </a:endParaRPr>
          </a:p>
        </p:txBody>
      </p:sp>
      <p:sp>
        <p:nvSpPr>
          <p:cNvPr id="47107" name="Text Box 48"/>
          <p:cNvSpPr txBox="1"/>
          <p:nvPr/>
        </p:nvSpPr>
        <p:spPr>
          <a:xfrm>
            <a:off x="6934200" y="1066800"/>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E</a:t>
            </a:r>
            <a:endParaRPr lang="en-US" altLang="zh-CN" dirty="0">
              <a:latin typeface="Times New Roman" panose="02020603050405020304" pitchFamily="18" charset="0"/>
              <a:ea typeface="宋体" panose="02010600030101010101" pitchFamily="2" charset="-122"/>
            </a:endParaRPr>
          </a:p>
        </p:txBody>
      </p:sp>
      <p:sp>
        <p:nvSpPr>
          <p:cNvPr id="47108" name="Text Box 49"/>
          <p:cNvSpPr txBox="1"/>
          <p:nvPr/>
        </p:nvSpPr>
        <p:spPr>
          <a:xfrm>
            <a:off x="7924800" y="1828800"/>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T</a:t>
            </a:r>
            <a:endParaRPr lang="en-US" altLang="zh-CN" dirty="0">
              <a:latin typeface="Times New Roman" panose="02020603050405020304" pitchFamily="18" charset="0"/>
              <a:ea typeface="宋体" panose="02010600030101010101" pitchFamily="2" charset="-122"/>
            </a:endParaRPr>
          </a:p>
        </p:txBody>
      </p:sp>
      <p:sp>
        <p:nvSpPr>
          <p:cNvPr id="47109" name="Text Box 50"/>
          <p:cNvSpPr txBox="1"/>
          <p:nvPr/>
        </p:nvSpPr>
        <p:spPr>
          <a:xfrm>
            <a:off x="6934200" y="1843088"/>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47110" name="Text Box 51"/>
          <p:cNvSpPr txBox="1"/>
          <p:nvPr/>
        </p:nvSpPr>
        <p:spPr>
          <a:xfrm>
            <a:off x="6096000" y="1828800"/>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E</a:t>
            </a:r>
            <a:endParaRPr lang="en-US" altLang="zh-CN" dirty="0">
              <a:latin typeface="Times New Roman" panose="02020603050405020304" pitchFamily="18" charset="0"/>
              <a:ea typeface="宋体" panose="02010600030101010101" pitchFamily="2" charset="-122"/>
            </a:endParaRPr>
          </a:p>
        </p:txBody>
      </p:sp>
      <p:sp>
        <p:nvSpPr>
          <p:cNvPr id="47111" name="Text Box 52"/>
          <p:cNvSpPr txBox="1"/>
          <p:nvPr/>
        </p:nvSpPr>
        <p:spPr>
          <a:xfrm>
            <a:off x="5334000" y="3733800"/>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T</a:t>
            </a:r>
            <a:endParaRPr lang="en-US" altLang="zh-CN" dirty="0">
              <a:latin typeface="Times New Roman" panose="02020603050405020304" pitchFamily="18" charset="0"/>
              <a:ea typeface="宋体" panose="02010600030101010101" pitchFamily="2" charset="-122"/>
            </a:endParaRPr>
          </a:p>
        </p:txBody>
      </p:sp>
      <p:sp>
        <p:nvSpPr>
          <p:cNvPr id="47112" name="Text Box 53"/>
          <p:cNvSpPr txBox="1"/>
          <p:nvPr/>
        </p:nvSpPr>
        <p:spPr>
          <a:xfrm>
            <a:off x="6096000" y="373380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47113" name="Text Box 54"/>
          <p:cNvSpPr txBox="1"/>
          <p:nvPr/>
        </p:nvSpPr>
        <p:spPr>
          <a:xfrm>
            <a:off x="6781800" y="3733800"/>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F</a:t>
            </a:r>
            <a:endParaRPr lang="en-US" altLang="zh-CN" dirty="0">
              <a:latin typeface="Times New Roman" panose="02020603050405020304" pitchFamily="18" charset="0"/>
              <a:ea typeface="宋体" panose="02010600030101010101" pitchFamily="2" charset="-122"/>
            </a:endParaRPr>
          </a:p>
        </p:txBody>
      </p:sp>
      <p:sp>
        <p:nvSpPr>
          <p:cNvPr id="47114" name="Text Box 55"/>
          <p:cNvSpPr txBox="1"/>
          <p:nvPr/>
        </p:nvSpPr>
        <p:spPr>
          <a:xfrm>
            <a:off x="5334000" y="4572000"/>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F</a:t>
            </a:r>
            <a:endParaRPr lang="en-US" altLang="zh-CN" dirty="0">
              <a:latin typeface="Times New Roman" panose="02020603050405020304" pitchFamily="18" charset="0"/>
              <a:ea typeface="宋体" panose="02010600030101010101" pitchFamily="2" charset="-122"/>
            </a:endParaRPr>
          </a:p>
        </p:txBody>
      </p:sp>
      <p:sp>
        <p:nvSpPr>
          <p:cNvPr id="47115" name="Text Box 56"/>
          <p:cNvSpPr txBox="1"/>
          <p:nvPr/>
        </p:nvSpPr>
        <p:spPr>
          <a:xfrm>
            <a:off x="5381625" y="5334000"/>
            <a:ext cx="3048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i </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47116" name="Text Box 57"/>
          <p:cNvSpPr txBox="1"/>
          <p:nvPr/>
        </p:nvSpPr>
        <p:spPr>
          <a:xfrm>
            <a:off x="6781800" y="462915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i</a:t>
            </a:r>
            <a:endParaRPr lang="en-US" altLang="zh-CN" dirty="0">
              <a:solidFill>
                <a:srgbClr val="FF0000"/>
              </a:solidFill>
              <a:latin typeface="Times New Roman" panose="02020603050405020304" pitchFamily="18" charset="0"/>
              <a:ea typeface="宋体" panose="02010600030101010101" pitchFamily="2" charset="-122"/>
            </a:endParaRPr>
          </a:p>
        </p:txBody>
      </p:sp>
      <p:cxnSp>
        <p:nvCxnSpPr>
          <p:cNvPr id="47117" name="AutoShape 58"/>
          <p:cNvCxnSpPr>
            <a:stCxn id="47107" idx="2"/>
            <a:endCxn id="47110" idx="0"/>
          </p:cNvCxnSpPr>
          <p:nvPr/>
        </p:nvCxnSpPr>
        <p:spPr>
          <a:xfrm flipH="1">
            <a:off x="6286500" y="1524000"/>
            <a:ext cx="838200" cy="304800"/>
          </a:xfrm>
          <a:prstGeom prst="straightConnector1">
            <a:avLst/>
          </a:prstGeom>
          <a:ln w="9525" cap="flat" cmpd="sng">
            <a:solidFill>
              <a:schemeClr val="tx1"/>
            </a:solidFill>
            <a:prstDash val="solid"/>
            <a:round/>
            <a:headEnd type="none" w="med" len="med"/>
            <a:tailEnd type="none" w="med" len="med"/>
          </a:ln>
        </p:spPr>
      </p:cxnSp>
      <p:cxnSp>
        <p:nvCxnSpPr>
          <p:cNvPr id="47118" name="AutoShape 59"/>
          <p:cNvCxnSpPr>
            <a:stCxn id="47107" idx="2"/>
            <a:endCxn id="47109" idx="0"/>
          </p:cNvCxnSpPr>
          <p:nvPr/>
        </p:nvCxnSpPr>
        <p:spPr>
          <a:xfrm>
            <a:off x="7124700" y="1524000"/>
            <a:ext cx="0" cy="319088"/>
          </a:xfrm>
          <a:prstGeom prst="straightConnector1">
            <a:avLst/>
          </a:prstGeom>
          <a:ln w="9525" cap="flat" cmpd="sng">
            <a:solidFill>
              <a:schemeClr val="tx1"/>
            </a:solidFill>
            <a:prstDash val="solid"/>
            <a:round/>
            <a:headEnd type="none" w="med" len="med"/>
            <a:tailEnd type="none" w="med" len="med"/>
          </a:ln>
        </p:spPr>
      </p:cxnSp>
      <p:cxnSp>
        <p:nvCxnSpPr>
          <p:cNvPr id="47119" name="AutoShape 60"/>
          <p:cNvCxnSpPr>
            <a:stCxn id="47107" idx="2"/>
            <a:endCxn id="47108" idx="0"/>
          </p:cNvCxnSpPr>
          <p:nvPr/>
        </p:nvCxnSpPr>
        <p:spPr>
          <a:xfrm>
            <a:off x="7124700" y="1524000"/>
            <a:ext cx="990600" cy="304800"/>
          </a:xfrm>
          <a:prstGeom prst="straightConnector1">
            <a:avLst/>
          </a:prstGeom>
          <a:ln w="9525" cap="flat" cmpd="sng">
            <a:solidFill>
              <a:schemeClr val="tx1"/>
            </a:solidFill>
            <a:prstDash val="solid"/>
            <a:round/>
            <a:headEnd type="none" w="med" len="med"/>
            <a:tailEnd type="none" w="med" len="med"/>
          </a:ln>
        </p:spPr>
      </p:cxnSp>
      <p:cxnSp>
        <p:nvCxnSpPr>
          <p:cNvPr id="47120" name="AutoShape 61"/>
          <p:cNvCxnSpPr>
            <a:stCxn id="47110" idx="2"/>
            <a:endCxn id="47148" idx="0"/>
          </p:cNvCxnSpPr>
          <p:nvPr/>
        </p:nvCxnSpPr>
        <p:spPr>
          <a:xfrm>
            <a:off x="6286500" y="2286000"/>
            <a:ext cx="4763" cy="381000"/>
          </a:xfrm>
          <a:prstGeom prst="straightConnector1">
            <a:avLst/>
          </a:prstGeom>
          <a:ln w="9525" cap="flat" cmpd="sng">
            <a:solidFill>
              <a:schemeClr val="tx1"/>
            </a:solidFill>
            <a:prstDash val="solid"/>
            <a:round/>
            <a:headEnd type="none" w="med" len="med"/>
            <a:tailEnd type="none" w="med" len="med"/>
          </a:ln>
        </p:spPr>
      </p:cxnSp>
      <p:cxnSp>
        <p:nvCxnSpPr>
          <p:cNvPr id="47121" name="AutoShape 62"/>
          <p:cNvCxnSpPr>
            <a:stCxn id="47148" idx="2"/>
            <a:endCxn id="47113" idx="0"/>
          </p:cNvCxnSpPr>
          <p:nvPr/>
        </p:nvCxnSpPr>
        <p:spPr>
          <a:xfrm>
            <a:off x="6291263" y="3124200"/>
            <a:ext cx="681037" cy="609600"/>
          </a:xfrm>
          <a:prstGeom prst="straightConnector1">
            <a:avLst/>
          </a:prstGeom>
          <a:ln w="9525" cap="flat" cmpd="sng">
            <a:solidFill>
              <a:schemeClr val="tx1"/>
            </a:solidFill>
            <a:prstDash val="solid"/>
            <a:round/>
            <a:headEnd type="none" w="med" len="med"/>
            <a:tailEnd type="none" w="med" len="med"/>
          </a:ln>
        </p:spPr>
      </p:cxnSp>
      <p:cxnSp>
        <p:nvCxnSpPr>
          <p:cNvPr id="47122" name="AutoShape 63"/>
          <p:cNvCxnSpPr>
            <a:stCxn id="47111" idx="2"/>
            <a:endCxn id="47114" idx="0"/>
          </p:cNvCxnSpPr>
          <p:nvPr/>
        </p:nvCxnSpPr>
        <p:spPr>
          <a:xfrm>
            <a:off x="5524500" y="4191000"/>
            <a:ext cx="0" cy="381000"/>
          </a:xfrm>
          <a:prstGeom prst="straightConnector1">
            <a:avLst/>
          </a:prstGeom>
          <a:ln w="9525" cap="flat" cmpd="sng">
            <a:solidFill>
              <a:schemeClr val="tx1"/>
            </a:solidFill>
            <a:prstDash val="solid"/>
            <a:round/>
            <a:headEnd type="none" w="med" len="med"/>
            <a:tailEnd type="none" w="med" len="med"/>
          </a:ln>
        </p:spPr>
      </p:cxnSp>
      <p:cxnSp>
        <p:nvCxnSpPr>
          <p:cNvPr id="47123" name="AutoShape 64"/>
          <p:cNvCxnSpPr>
            <a:stCxn id="47114" idx="2"/>
            <a:endCxn id="47115" idx="0"/>
          </p:cNvCxnSpPr>
          <p:nvPr/>
        </p:nvCxnSpPr>
        <p:spPr>
          <a:xfrm>
            <a:off x="5524500" y="5029200"/>
            <a:ext cx="9525" cy="304800"/>
          </a:xfrm>
          <a:prstGeom prst="straightConnector1">
            <a:avLst/>
          </a:prstGeom>
          <a:ln w="9525" cap="flat" cmpd="sng">
            <a:solidFill>
              <a:schemeClr val="tx1"/>
            </a:solidFill>
            <a:prstDash val="solid"/>
            <a:round/>
            <a:headEnd type="none" w="med" len="med"/>
            <a:tailEnd type="none" w="med" len="med"/>
          </a:ln>
        </p:spPr>
      </p:cxnSp>
      <p:cxnSp>
        <p:nvCxnSpPr>
          <p:cNvPr id="47124" name="AutoShape 65"/>
          <p:cNvCxnSpPr>
            <a:stCxn id="47113" idx="2"/>
            <a:endCxn id="47116" idx="0"/>
          </p:cNvCxnSpPr>
          <p:nvPr/>
        </p:nvCxnSpPr>
        <p:spPr>
          <a:xfrm>
            <a:off x="6972300" y="4191000"/>
            <a:ext cx="0" cy="438150"/>
          </a:xfrm>
          <a:prstGeom prst="straightConnector1">
            <a:avLst/>
          </a:prstGeom>
          <a:ln w="9525" cap="flat" cmpd="sng">
            <a:solidFill>
              <a:schemeClr val="tx1"/>
            </a:solidFill>
            <a:prstDash val="solid"/>
            <a:round/>
            <a:headEnd type="none" w="med" len="med"/>
            <a:tailEnd type="none" w="med" len="med"/>
          </a:ln>
        </p:spPr>
      </p:cxnSp>
      <p:sp>
        <p:nvSpPr>
          <p:cNvPr id="47125" name="Text Box 66"/>
          <p:cNvSpPr txBox="1"/>
          <p:nvPr/>
        </p:nvSpPr>
        <p:spPr>
          <a:xfrm>
            <a:off x="7924800" y="2671763"/>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F</a:t>
            </a:r>
            <a:endParaRPr lang="en-US" altLang="zh-CN" dirty="0">
              <a:latin typeface="Times New Roman" panose="02020603050405020304" pitchFamily="18" charset="0"/>
              <a:ea typeface="宋体" panose="02010600030101010101" pitchFamily="2" charset="-122"/>
            </a:endParaRPr>
          </a:p>
        </p:txBody>
      </p:sp>
      <p:sp>
        <p:nvSpPr>
          <p:cNvPr id="47126" name="Text Box 67"/>
          <p:cNvSpPr txBox="1"/>
          <p:nvPr/>
        </p:nvSpPr>
        <p:spPr>
          <a:xfrm>
            <a:off x="7924800" y="3433763"/>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i</a:t>
            </a:r>
            <a:endParaRPr lang="en-US" altLang="zh-CN" dirty="0">
              <a:solidFill>
                <a:srgbClr val="FF0000"/>
              </a:solidFill>
              <a:latin typeface="Times New Roman" panose="02020603050405020304" pitchFamily="18" charset="0"/>
              <a:ea typeface="宋体" panose="02010600030101010101" pitchFamily="2" charset="-122"/>
            </a:endParaRPr>
          </a:p>
        </p:txBody>
      </p:sp>
      <p:cxnSp>
        <p:nvCxnSpPr>
          <p:cNvPr id="47127" name="AutoShape 68"/>
          <p:cNvCxnSpPr>
            <a:stCxn id="47108" idx="2"/>
            <a:endCxn id="47125" idx="0"/>
          </p:cNvCxnSpPr>
          <p:nvPr/>
        </p:nvCxnSpPr>
        <p:spPr>
          <a:xfrm>
            <a:off x="8115300" y="2286000"/>
            <a:ext cx="0" cy="385763"/>
          </a:xfrm>
          <a:prstGeom prst="straightConnector1">
            <a:avLst/>
          </a:prstGeom>
          <a:ln w="9525" cap="flat" cmpd="sng">
            <a:solidFill>
              <a:schemeClr val="tx1"/>
            </a:solidFill>
            <a:prstDash val="solid"/>
            <a:round/>
            <a:headEnd type="none" w="med" len="med"/>
            <a:tailEnd type="none" w="med" len="med"/>
          </a:ln>
        </p:spPr>
      </p:cxnSp>
      <p:cxnSp>
        <p:nvCxnSpPr>
          <p:cNvPr id="47128" name="AutoShape 69"/>
          <p:cNvCxnSpPr>
            <a:stCxn id="47125" idx="2"/>
            <a:endCxn id="47126" idx="0"/>
          </p:cNvCxnSpPr>
          <p:nvPr/>
        </p:nvCxnSpPr>
        <p:spPr>
          <a:xfrm>
            <a:off x="8115300" y="3128963"/>
            <a:ext cx="0" cy="304800"/>
          </a:xfrm>
          <a:prstGeom prst="straightConnector1">
            <a:avLst/>
          </a:prstGeom>
          <a:ln w="9525" cap="flat" cmpd="sng">
            <a:solidFill>
              <a:schemeClr val="tx1"/>
            </a:solidFill>
            <a:prstDash val="solid"/>
            <a:round/>
            <a:headEnd type="none" w="med" len="med"/>
            <a:tailEnd type="none" w="med" len="med"/>
          </a:ln>
        </p:spPr>
      </p:cxnSp>
      <p:sp>
        <p:nvSpPr>
          <p:cNvPr id="47129" name="Text Box 70"/>
          <p:cNvSpPr txBox="1"/>
          <p:nvPr/>
        </p:nvSpPr>
        <p:spPr>
          <a:xfrm>
            <a:off x="5334000" y="5791200"/>
            <a:ext cx="457200" cy="457200"/>
          </a:xfrm>
          <a:prstGeom prst="rect">
            <a:avLst/>
          </a:prstGeom>
          <a:noFill/>
          <a:ln w="9525">
            <a:noFill/>
          </a:ln>
        </p:spPr>
        <p:txBody>
          <a:bodyPr anchor="t" anchorCtr="0">
            <a:spAutoFit/>
          </a:bodyPr>
          <a:p>
            <a:pPr>
              <a:spcBef>
                <a:spcPct val="50000"/>
              </a:spcBef>
            </a:pPr>
            <a:r>
              <a:rPr lang="en-US" altLang="zh-CN" dirty="0">
                <a:solidFill>
                  <a:schemeClr val="accent2"/>
                </a:solidFill>
                <a:latin typeface="Times New Roman" panose="02020603050405020304" pitchFamily="18" charset="0"/>
                <a:ea typeface="宋体" panose="02010600030101010101" pitchFamily="2" charset="-122"/>
              </a:rPr>
              <a:t>i1</a:t>
            </a:r>
            <a:endParaRPr lang="en-US" altLang="zh-CN" dirty="0">
              <a:solidFill>
                <a:schemeClr val="accent2"/>
              </a:solidFill>
              <a:latin typeface="Times New Roman" panose="02020603050405020304" pitchFamily="18" charset="0"/>
              <a:ea typeface="宋体" panose="02010600030101010101" pitchFamily="2" charset="-122"/>
            </a:endParaRPr>
          </a:p>
        </p:txBody>
      </p:sp>
      <p:sp>
        <p:nvSpPr>
          <p:cNvPr id="47130" name="Text Box 71"/>
          <p:cNvSpPr txBox="1"/>
          <p:nvPr/>
        </p:nvSpPr>
        <p:spPr>
          <a:xfrm>
            <a:off x="6781800" y="4953000"/>
            <a:ext cx="457200" cy="457200"/>
          </a:xfrm>
          <a:prstGeom prst="rect">
            <a:avLst/>
          </a:prstGeom>
          <a:noFill/>
          <a:ln w="9525">
            <a:noFill/>
          </a:ln>
        </p:spPr>
        <p:txBody>
          <a:bodyPr anchor="t" anchorCtr="0">
            <a:spAutoFit/>
          </a:bodyPr>
          <a:p>
            <a:pPr>
              <a:spcBef>
                <a:spcPct val="50000"/>
              </a:spcBef>
            </a:pPr>
            <a:r>
              <a:rPr lang="en-US" altLang="zh-CN" dirty="0">
                <a:solidFill>
                  <a:schemeClr val="accent2"/>
                </a:solidFill>
                <a:latin typeface="Times New Roman" panose="02020603050405020304" pitchFamily="18" charset="0"/>
                <a:ea typeface="宋体" panose="02010600030101010101" pitchFamily="2" charset="-122"/>
              </a:rPr>
              <a:t>i2</a:t>
            </a:r>
            <a:endParaRPr lang="en-US" altLang="zh-CN" dirty="0">
              <a:solidFill>
                <a:schemeClr val="accent2"/>
              </a:solidFill>
              <a:latin typeface="Times New Roman" panose="02020603050405020304" pitchFamily="18" charset="0"/>
              <a:ea typeface="宋体" panose="02010600030101010101" pitchFamily="2" charset="-122"/>
            </a:endParaRPr>
          </a:p>
        </p:txBody>
      </p:sp>
      <p:sp>
        <p:nvSpPr>
          <p:cNvPr id="47131" name="Text Box 72"/>
          <p:cNvSpPr txBox="1"/>
          <p:nvPr/>
        </p:nvSpPr>
        <p:spPr>
          <a:xfrm>
            <a:off x="7924800" y="3810000"/>
            <a:ext cx="457200" cy="457200"/>
          </a:xfrm>
          <a:prstGeom prst="rect">
            <a:avLst/>
          </a:prstGeom>
          <a:noFill/>
          <a:ln w="9525">
            <a:noFill/>
          </a:ln>
        </p:spPr>
        <p:txBody>
          <a:bodyPr anchor="t" anchorCtr="0">
            <a:spAutoFit/>
          </a:bodyPr>
          <a:p>
            <a:pPr>
              <a:spcBef>
                <a:spcPct val="50000"/>
              </a:spcBef>
            </a:pPr>
            <a:r>
              <a:rPr lang="en-US" altLang="zh-CN" dirty="0">
                <a:solidFill>
                  <a:schemeClr val="accent2"/>
                </a:solidFill>
                <a:latin typeface="Times New Roman" panose="02020603050405020304" pitchFamily="18" charset="0"/>
                <a:ea typeface="宋体" panose="02010600030101010101" pitchFamily="2" charset="-122"/>
              </a:rPr>
              <a:t>i3</a:t>
            </a:r>
            <a:endParaRPr lang="en-US" altLang="zh-CN" dirty="0">
              <a:solidFill>
                <a:schemeClr val="accent2"/>
              </a:solidFill>
              <a:latin typeface="Times New Roman" panose="02020603050405020304" pitchFamily="18" charset="0"/>
              <a:ea typeface="宋体" panose="02010600030101010101" pitchFamily="2" charset="-122"/>
            </a:endParaRPr>
          </a:p>
        </p:txBody>
      </p:sp>
      <p:sp>
        <p:nvSpPr>
          <p:cNvPr id="47132" name="Text Box 73"/>
          <p:cNvSpPr txBox="1"/>
          <p:nvPr/>
        </p:nvSpPr>
        <p:spPr>
          <a:xfrm>
            <a:off x="6096000" y="3962400"/>
            <a:ext cx="457200" cy="457200"/>
          </a:xfrm>
          <a:prstGeom prst="rect">
            <a:avLst/>
          </a:prstGeom>
          <a:noFill/>
          <a:ln w="9525">
            <a:noFill/>
          </a:ln>
        </p:spPr>
        <p:txBody>
          <a:bodyPr anchor="t" anchorCtr="0">
            <a:spAutoFit/>
          </a:bodyPr>
          <a:p>
            <a:pPr>
              <a:spcBef>
                <a:spcPct val="50000"/>
              </a:spcBef>
            </a:pPr>
            <a:r>
              <a:rPr lang="en-US" altLang="zh-CN" dirty="0">
                <a:solidFill>
                  <a:schemeClr val="accent2"/>
                </a:solidFill>
                <a:latin typeface="Times New Roman" panose="02020603050405020304" pitchFamily="18" charset="0"/>
                <a:ea typeface="宋体" panose="02010600030101010101" pitchFamily="2" charset="-122"/>
              </a:rPr>
              <a:t>*</a:t>
            </a:r>
            <a:endParaRPr lang="en-US" altLang="zh-CN" dirty="0">
              <a:solidFill>
                <a:schemeClr val="accent2"/>
              </a:solidFill>
              <a:latin typeface="Times New Roman" panose="02020603050405020304" pitchFamily="18" charset="0"/>
              <a:ea typeface="宋体" panose="02010600030101010101" pitchFamily="2" charset="-122"/>
            </a:endParaRPr>
          </a:p>
        </p:txBody>
      </p:sp>
      <p:sp>
        <p:nvSpPr>
          <p:cNvPr id="47133" name="Text Box 74"/>
          <p:cNvSpPr txBox="1"/>
          <p:nvPr/>
        </p:nvSpPr>
        <p:spPr>
          <a:xfrm>
            <a:off x="6934200" y="2133600"/>
            <a:ext cx="457200" cy="457200"/>
          </a:xfrm>
          <a:prstGeom prst="rect">
            <a:avLst/>
          </a:prstGeom>
          <a:noFill/>
          <a:ln w="9525">
            <a:noFill/>
          </a:ln>
        </p:spPr>
        <p:txBody>
          <a:bodyPr anchor="t" anchorCtr="0">
            <a:spAutoFit/>
          </a:bodyPr>
          <a:p>
            <a:pPr>
              <a:spcBef>
                <a:spcPct val="50000"/>
              </a:spcBef>
            </a:pPr>
            <a:r>
              <a:rPr lang="en-US" altLang="zh-CN" dirty="0">
                <a:solidFill>
                  <a:schemeClr val="accent2"/>
                </a:solidFill>
                <a:latin typeface="Times New Roman" panose="02020603050405020304" pitchFamily="18" charset="0"/>
                <a:ea typeface="宋体" panose="02010600030101010101" pitchFamily="2" charset="-122"/>
              </a:rPr>
              <a:t>+</a:t>
            </a:r>
            <a:endParaRPr lang="en-US" altLang="zh-CN" dirty="0">
              <a:solidFill>
                <a:schemeClr val="accent2"/>
              </a:solidFill>
              <a:latin typeface="Times New Roman" panose="02020603050405020304" pitchFamily="18" charset="0"/>
              <a:ea typeface="宋体" panose="02010600030101010101" pitchFamily="2" charset="-122"/>
            </a:endParaRPr>
          </a:p>
        </p:txBody>
      </p:sp>
      <p:sp>
        <p:nvSpPr>
          <p:cNvPr id="47134" name="Text Box 75"/>
          <p:cNvSpPr txBox="1"/>
          <p:nvPr/>
        </p:nvSpPr>
        <p:spPr>
          <a:xfrm>
            <a:off x="5334000" y="3733800"/>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T</a:t>
            </a:r>
            <a:endParaRPr lang="en-US" altLang="zh-CN" dirty="0">
              <a:latin typeface="Times New Roman" panose="02020603050405020304" pitchFamily="18" charset="0"/>
              <a:ea typeface="宋体" panose="02010600030101010101" pitchFamily="2" charset="-122"/>
            </a:endParaRPr>
          </a:p>
        </p:txBody>
      </p:sp>
      <p:sp>
        <p:nvSpPr>
          <p:cNvPr id="47135" name="Text Box 76"/>
          <p:cNvSpPr txBox="1"/>
          <p:nvPr/>
        </p:nvSpPr>
        <p:spPr>
          <a:xfrm>
            <a:off x="6096000" y="373380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47136" name="Text Box 77"/>
          <p:cNvSpPr txBox="1"/>
          <p:nvPr/>
        </p:nvSpPr>
        <p:spPr>
          <a:xfrm>
            <a:off x="6781800" y="3733800"/>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F</a:t>
            </a:r>
            <a:endParaRPr lang="en-US" altLang="zh-CN" dirty="0">
              <a:latin typeface="Times New Roman" panose="02020603050405020304" pitchFamily="18" charset="0"/>
              <a:ea typeface="宋体" panose="02010600030101010101" pitchFamily="2" charset="-122"/>
            </a:endParaRPr>
          </a:p>
        </p:txBody>
      </p:sp>
      <p:sp>
        <p:nvSpPr>
          <p:cNvPr id="47137" name="Text Box 78"/>
          <p:cNvSpPr txBox="1"/>
          <p:nvPr/>
        </p:nvSpPr>
        <p:spPr>
          <a:xfrm>
            <a:off x="5334000" y="4572000"/>
            <a:ext cx="3810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F</a:t>
            </a:r>
            <a:endParaRPr lang="en-US" altLang="zh-CN" dirty="0">
              <a:latin typeface="Times New Roman" panose="02020603050405020304" pitchFamily="18" charset="0"/>
              <a:ea typeface="宋体" panose="02010600030101010101" pitchFamily="2" charset="-122"/>
            </a:endParaRPr>
          </a:p>
        </p:txBody>
      </p:sp>
      <p:sp>
        <p:nvSpPr>
          <p:cNvPr id="47138" name="Text Box 79"/>
          <p:cNvSpPr txBox="1"/>
          <p:nvPr/>
        </p:nvSpPr>
        <p:spPr>
          <a:xfrm>
            <a:off x="5381625" y="5334000"/>
            <a:ext cx="3048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i </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47139" name="Text Box 80"/>
          <p:cNvSpPr txBox="1"/>
          <p:nvPr/>
        </p:nvSpPr>
        <p:spPr>
          <a:xfrm>
            <a:off x="6781800" y="4629150"/>
            <a:ext cx="3810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i</a:t>
            </a:r>
            <a:endParaRPr lang="en-US" altLang="zh-CN" dirty="0">
              <a:solidFill>
                <a:srgbClr val="FF0000"/>
              </a:solidFill>
              <a:latin typeface="Times New Roman" panose="02020603050405020304" pitchFamily="18" charset="0"/>
              <a:ea typeface="宋体" panose="02010600030101010101" pitchFamily="2" charset="-122"/>
            </a:endParaRPr>
          </a:p>
        </p:txBody>
      </p:sp>
      <p:cxnSp>
        <p:nvCxnSpPr>
          <p:cNvPr id="47140" name="AutoShape 81"/>
          <p:cNvCxnSpPr>
            <a:stCxn id="47148" idx="2"/>
            <a:endCxn id="47134" idx="0"/>
          </p:cNvCxnSpPr>
          <p:nvPr/>
        </p:nvCxnSpPr>
        <p:spPr>
          <a:xfrm flipH="1">
            <a:off x="5524500" y="3124200"/>
            <a:ext cx="766763" cy="609600"/>
          </a:xfrm>
          <a:prstGeom prst="straightConnector1">
            <a:avLst/>
          </a:prstGeom>
          <a:ln w="9525" cap="flat" cmpd="sng">
            <a:solidFill>
              <a:schemeClr val="tx1"/>
            </a:solidFill>
            <a:prstDash val="solid"/>
            <a:round/>
            <a:headEnd type="none" w="med" len="med"/>
            <a:tailEnd type="none" w="med" len="med"/>
          </a:ln>
        </p:spPr>
      </p:cxnSp>
      <p:cxnSp>
        <p:nvCxnSpPr>
          <p:cNvPr id="47141" name="AutoShape 82"/>
          <p:cNvCxnSpPr>
            <a:stCxn id="47148" idx="2"/>
            <a:endCxn id="47135" idx="0"/>
          </p:cNvCxnSpPr>
          <p:nvPr/>
        </p:nvCxnSpPr>
        <p:spPr>
          <a:xfrm flipH="1">
            <a:off x="6286500" y="3124200"/>
            <a:ext cx="4763" cy="609600"/>
          </a:xfrm>
          <a:prstGeom prst="straightConnector1">
            <a:avLst/>
          </a:prstGeom>
          <a:ln w="9525" cap="flat" cmpd="sng">
            <a:solidFill>
              <a:schemeClr val="tx1"/>
            </a:solidFill>
            <a:prstDash val="solid"/>
            <a:round/>
            <a:headEnd type="none" w="med" len="med"/>
            <a:tailEnd type="none" w="med" len="med"/>
          </a:ln>
        </p:spPr>
      </p:cxnSp>
      <p:cxnSp>
        <p:nvCxnSpPr>
          <p:cNvPr id="47142" name="AutoShape 83"/>
          <p:cNvCxnSpPr>
            <a:stCxn id="47134" idx="2"/>
            <a:endCxn id="47137" idx="0"/>
          </p:cNvCxnSpPr>
          <p:nvPr/>
        </p:nvCxnSpPr>
        <p:spPr>
          <a:xfrm>
            <a:off x="5524500" y="4191000"/>
            <a:ext cx="0" cy="381000"/>
          </a:xfrm>
          <a:prstGeom prst="straightConnector1">
            <a:avLst/>
          </a:prstGeom>
          <a:ln w="9525" cap="flat" cmpd="sng">
            <a:solidFill>
              <a:schemeClr val="tx1"/>
            </a:solidFill>
            <a:prstDash val="solid"/>
            <a:round/>
            <a:headEnd type="none" w="med" len="med"/>
            <a:tailEnd type="none" w="med" len="med"/>
          </a:ln>
        </p:spPr>
      </p:cxnSp>
      <p:cxnSp>
        <p:nvCxnSpPr>
          <p:cNvPr id="47143" name="AutoShape 84"/>
          <p:cNvCxnSpPr>
            <a:stCxn id="47137" idx="2"/>
            <a:endCxn id="47138" idx="0"/>
          </p:cNvCxnSpPr>
          <p:nvPr/>
        </p:nvCxnSpPr>
        <p:spPr>
          <a:xfrm>
            <a:off x="5524500" y="5029200"/>
            <a:ext cx="9525" cy="304800"/>
          </a:xfrm>
          <a:prstGeom prst="straightConnector1">
            <a:avLst/>
          </a:prstGeom>
          <a:ln w="9525" cap="flat" cmpd="sng">
            <a:solidFill>
              <a:schemeClr val="tx1"/>
            </a:solidFill>
            <a:prstDash val="solid"/>
            <a:round/>
            <a:headEnd type="none" w="med" len="med"/>
            <a:tailEnd type="none" w="med" len="med"/>
          </a:ln>
        </p:spPr>
      </p:cxnSp>
      <p:cxnSp>
        <p:nvCxnSpPr>
          <p:cNvPr id="47144" name="AutoShape 85"/>
          <p:cNvCxnSpPr>
            <a:stCxn id="47136" idx="2"/>
            <a:endCxn id="47139" idx="0"/>
          </p:cNvCxnSpPr>
          <p:nvPr/>
        </p:nvCxnSpPr>
        <p:spPr>
          <a:xfrm>
            <a:off x="6972300" y="4191000"/>
            <a:ext cx="0" cy="438150"/>
          </a:xfrm>
          <a:prstGeom prst="straightConnector1">
            <a:avLst/>
          </a:prstGeom>
          <a:ln w="9525" cap="flat" cmpd="sng">
            <a:solidFill>
              <a:schemeClr val="tx1"/>
            </a:solidFill>
            <a:prstDash val="solid"/>
            <a:round/>
            <a:headEnd type="none" w="med" len="med"/>
            <a:tailEnd type="none" w="med" len="med"/>
          </a:ln>
        </p:spPr>
      </p:cxnSp>
      <p:sp>
        <p:nvSpPr>
          <p:cNvPr id="47145" name="Text Box 86"/>
          <p:cNvSpPr txBox="1"/>
          <p:nvPr/>
        </p:nvSpPr>
        <p:spPr>
          <a:xfrm>
            <a:off x="6781800" y="4953000"/>
            <a:ext cx="457200" cy="457200"/>
          </a:xfrm>
          <a:prstGeom prst="rect">
            <a:avLst/>
          </a:prstGeom>
          <a:noFill/>
          <a:ln w="9525">
            <a:noFill/>
          </a:ln>
        </p:spPr>
        <p:txBody>
          <a:bodyPr anchor="t" anchorCtr="0">
            <a:spAutoFit/>
          </a:bodyPr>
          <a:p>
            <a:pPr>
              <a:spcBef>
                <a:spcPct val="50000"/>
              </a:spcBef>
            </a:pPr>
            <a:r>
              <a:rPr lang="en-US" altLang="zh-CN" dirty="0">
                <a:solidFill>
                  <a:schemeClr val="accent2"/>
                </a:solidFill>
                <a:latin typeface="Times New Roman" panose="02020603050405020304" pitchFamily="18" charset="0"/>
                <a:ea typeface="宋体" panose="02010600030101010101" pitchFamily="2" charset="-122"/>
              </a:rPr>
              <a:t>i2</a:t>
            </a:r>
            <a:endParaRPr lang="en-US" altLang="zh-CN" dirty="0">
              <a:solidFill>
                <a:schemeClr val="accent2"/>
              </a:solidFill>
              <a:latin typeface="Times New Roman" panose="02020603050405020304" pitchFamily="18" charset="0"/>
              <a:ea typeface="宋体" panose="02010600030101010101" pitchFamily="2" charset="-122"/>
            </a:endParaRPr>
          </a:p>
        </p:txBody>
      </p:sp>
      <p:sp>
        <p:nvSpPr>
          <p:cNvPr id="47146" name="Text Box 87"/>
          <p:cNvSpPr txBox="1"/>
          <p:nvPr/>
        </p:nvSpPr>
        <p:spPr>
          <a:xfrm>
            <a:off x="6096000" y="3962400"/>
            <a:ext cx="457200" cy="457200"/>
          </a:xfrm>
          <a:prstGeom prst="rect">
            <a:avLst/>
          </a:prstGeom>
          <a:noFill/>
          <a:ln w="9525">
            <a:noFill/>
          </a:ln>
        </p:spPr>
        <p:txBody>
          <a:bodyPr anchor="t" anchorCtr="0">
            <a:spAutoFit/>
          </a:bodyPr>
          <a:p>
            <a:pPr>
              <a:spcBef>
                <a:spcPct val="50000"/>
              </a:spcBef>
            </a:pPr>
            <a:r>
              <a:rPr lang="en-US" altLang="zh-CN" dirty="0">
                <a:solidFill>
                  <a:schemeClr val="accent2"/>
                </a:solidFill>
                <a:latin typeface="Times New Roman" panose="02020603050405020304" pitchFamily="18" charset="0"/>
                <a:ea typeface="宋体" panose="02010600030101010101" pitchFamily="2" charset="-122"/>
              </a:rPr>
              <a:t>*</a:t>
            </a:r>
            <a:endParaRPr lang="en-US" altLang="zh-CN" dirty="0">
              <a:solidFill>
                <a:schemeClr val="accent2"/>
              </a:solidFill>
              <a:latin typeface="Times New Roman" panose="02020603050405020304" pitchFamily="18" charset="0"/>
              <a:ea typeface="宋体" panose="02010600030101010101" pitchFamily="2" charset="-122"/>
            </a:endParaRPr>
          </a:p>
        </p:txBody>
      </p:sp>
      <p:sp>
        <p:nvSpPr>
          <p:cNvPr id="47147" name="Text Box 88"/>
          <p:cNvSpPr txBox="1"/>
          <p:nvPr/>
        </p:nvSpPr>
        <p:spPr>
          <a:xfrm>
            <a:off x="6934200" y="2133600"/>
            <a:ext cx="457200" cy="457200"/>
          </a:xfrm>
          <a:prstGeom prst="rect">
            <a:avLst/>
          </a:prstGeom>
          <a:noFill/>
          <a:ln w="9525">
            <a:noFill/>
          </a:ln>
        </p:spPr>
        <p:txBody>
          <a:bodyPr anchor="t" anchorCtr="0">
            <a:spAutoFit/>
          </a:bodyPr>
          <a:p>
            <a:pPr>
              <a:spcBef>
                <a:spcPct val="50000"/>
              </a:spcBef>
            </a:pPr>
            <a:r>
              <a:rPr lang="en-US" altLang="zh-CN" dirty="0">
                <a:solidFill>
                  <a:schemeClr val="accent2"/>
                </a:solidFill>
                <a:latin typeface="Times New Roman" panose="02020603050405020304" pitchFamily="18" charset="0"/>
                <a:ea typeface="宋体" panose="02010600030101010101" pitchFamily="2" charset="-122"/>
              </a:rPr>
              <a:t>+</a:t>
            </a:r>
            <a:endParaRPr lang="en-US" altLang="zh-CN" dirty="0">
              <a:solidFill>
                <a:schemeClr val="accent2"/>
              </a:solidFill>
              <a:latin typeface="Times New Roman" panose="02020603050405020304" pitchFamily="18" charset="0"/>
              <a:ea typeface="宋体" panose="02010600030101010101" pitchFamily="2" charset="-122"/>
            </a:endParaRPr>
          </a:p>
        </p:txBody>
      </p:sp>
      <p:sp>
        <p:nvSpPr>
          <p:cNvPr id="47148" name="Text Box 89"/>
          <p:cNvSpPr txBox="1"/>
          <p:nvPr/>
        </p:nvSpPr>
        <p:spPr>
          <a:xfrm>
            <a:off x="6062663" y="2667000"/>
            <a:ext cx="4572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T</a:t>
            </a:r>
            <a:endParaRPr lang="en-US" altLang="zh-CN" dirty="0">
              <a:latin typeface="Times New Roman" panose="02020603050405020304" pitchFamily="18" charset="0"/>
              <a:ea typeface="宋体" panose="02010600030101010101" pitchFamily="2" charset="-122"/>
            </a:endParaRPr>
          </a:p>
        </p:txBody>
      </p:sp>
      <p:sp>
        <p:nvSpPr>
          <p:cNvPr id="2" name="矩形 1"/>
          <p:cNvSpPr/>
          <p:nvPr/>
        </p:nvSpPr>
        <p:spPr>
          <a:xfrm>
            <a:off x="4643438" y="6248400"/>
            <a:ext cx="4572000" cy="646113"/>
          </a:xfrm>
          <a:prstGeom prst="rect">
            <a:avLst/>
          </a:prstGeom>
          <a:noFill/>
          <a:ln w="9525">
            <a:noFill/>
          </a:ln>
        </p:spPr>
        <p:txBody>
          <a:bodyPr anchor="t" anchorCtr="0">
            <a:spAutoFit/>
          </a:bodyPr>
          <a:p>
            <a:r>
              <a:rPr lang="zh-CN" altLang="en-US" sz="1800" dirty="0">
                <a:solidFill>
                  <a:srgbClr val="FF0000"/>
                </a:solidFill>
                <a:latin typeface="Times New Roman" panose="02020603050405020304" pitchFamily="18" charset="0"/>
                <a:ea typeface="宋体" panose="02010600030101010101" pitchFamily="2" charset="-122"/>
              </a:rPr>
              <a:t>规约替换可以连续多次，直到栈顶不再呈现可规约串为止</a:t>
            </a:r>
            <a:endParaRPr lang="zh-CN" altLang="en-US" sz="1800"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Rectangle 2"/>
          <p:cNvSpPr>
            <a:spLocks noGrp="1"/>
          </p:cNvSpPr>
          <p:nvPr>
            <p:ph type="title"/>
          </p:nvPr>
        </p:nvSpPr>
        <p:spPr>
          <a:xfrm>
            <a:off x="685800" y="609600"/>
            <a:ext cx="7772400" cy="838200"/>
          </a:xfrm>
        </p:spPr>
        <p:txBody>
          <a:bodyPr vert="horz" wrap="square" lIns="91440" tIns="45720" rIns="91440" bIns="45720" anchor="ctr" anchorCtr="0"/>
          <a:p>
            <a:pPr eaLnBrk="1" hangingPunct="1"/>
            <a:r>
              <a:rPr lang="en-US" altLang="zh-CN" sz="3200" u="sng" dirty="0">
                <a:solidFill>
                  <a:srgbClr val="FF0000"/>
                </a:solidFill>
              </a:rPr>
              <a:t>5.1.3 </a:t>
            </a:r>
            <a:r>
              <a:rPr lang="zh-CN" altLang="en-US" sz="3200" u="sng" dirty="0">
                <a:solidFill>
                  <a:srgbClr val="FF0000"/>
                </a:solidFill>
              </a:rPr>
              <a:t>符号栈的使用和语法树的表示（</a:t>
            </a:r>
            <a:r>
              <a:rPr lang="en-US" altLang="zh-CN" sz="3200" u="sng" dirty="0">
                <a:solidFill>
                  <a:srgbClr val="FF0000"/>
                </a:solidFill>
              </a:rPr>
              <a:t>3</a:t>
            </a:r>
            <a:r>
              <a:rPr lang="zh-CN" altLang="en-US" sz="3200" u="sng" dirty="0">
                <a:solidFill>
                  <a:srgbClr val="FF0000"/>
                </a:solidFill>
              </a:rPr>
              <a:t>）</a:t>
            </a:r>
            <a:endParaRPr lang="zh-CN" altLang="en-US" sz="3200" u="sng" dirty="0">
              <a:solidFill>
                <a:srgbClr val="FF0000"/>
              </a:solidFill>
            </a:endParaRPr>
          </a:p>
        </p:txBody>
      </p:sp>
      <p:sp>
        <p:nvSpPr>
          <p:cNvPr id="49154" name="Rectangle 3"/>
          <p:cNvSpPr>
            <a:spLocks noGrp="1"/>
          </p:cNvSpPr>
          <p:nvPr>
            <p:ph idx="1"/>
          </p:nvPr>
        </p:nvSpPr>
        <p:spPr>
          <a:xfrm>
            <a:off x="685800" y="1371600"/>
            <a:ext cx="7772400" cy="4724400"/>
          </a:xfrm>
          <a:ln>
            <a:solidFill>
              <a:schemeClr val="accent2"/>
            </a:solidFill>
            <a:miter/>
          </a:ln>
        </p:spPr>
        <p:txBody>
          <a:bodyPr vert="horz" wrap="square" lIns="91440" tIns="45720" rIns="91440" bIns="45720" anchor="t" anchorCtr="0"/>
          <a:p>
            <a:pPr eaLnBrk="1" hangingPunct="1"/>
            <a:r>
              <a:rPr lang="zh-CN" altLang="en-US" dirty="0"/>
              <a:t>符号栈的操作：</a:t>
            </a:r>
            <a:endParaRPr lang="zh-CN" altLang="en-US" dirty="0"/>
          </a:p>
          <a:p>
            <a:pPr eaLnBrk="1" hangingPunct="1">
              <a:buNone/>
            </a:pPr>
            <a:r>
              <a:rPr lang="zh-CN" altLang="en-US" dirty="0"/>
              <a:t>   </a:t>
            </a:r>
            <a:r>
              <a:rPr lang="zh-CN" altLang="en-US" dirty="0">
                <a:solidFill>
                  <a:schemeClr val="accent2"/>
                </a:solidFill>
              </a:rPr>
              <a:t>移进、规约、接受、出错</a:t>
            </a:r>
            <a:endParaRPr lang="zh-CN" altLang="en-US" dirty="0">
              <a:solidFill>
                <a:schemeClr val="accent2"/>
              </a:solidFill>
            </a:endParaRPr>
          </a:p>
          <a:p>
            <a:pPr eaLnBrk="1" hangingPunct="1"/>
            <a:r>
              <a:rPr lang="zh-CN" altLang="en-US" dirty="0"/>
              <a:t>规范规约的最左性</a:t>
            </a:r>
            <a:endParaRPr lang="zh-CN" altLang="en-US" dirty="0"/>
          </a:p>
          <a:p>
            <a:pPr eaLnBrk="1" hangingPunct="1">
              <a:buNone/>
            </a:pPr>
            <a:r>
              <a:rPr lang="zh-CN" altLang="en-US" dirty="0"/>
              <a:t>    </a:t>
            </a:r>
            <a:r>
              <a:rPr lang="zh-CN" altLang="en-US" dirty="0">
                <a:solidFill>
                  <a:schemeClr val="accent2"/>
                </a:solidFill>
              </a:rPr>
              <a:t>最右推导的逆过程；</a:t>
            </a:r>
            <a:endParaRPr lang="zh-CN" altLang="en-US" dirty="0">
              <a:solidFill>
                <a:schemeClr val="accent2"/>
              </a:solidFill>
            </a:endParaRPr>
          </a:p>
          <a:p>
            <a:pPr eaLnBrk="1" hangingPunct="1">
              <a:buNone/>
            </a:pPr>
            <a:r>
              <a:rPr lang="zh-CN" altLang="en-US" dirty="0">
                <a:solidFill>
                  <a:schemeClr val="accent2"/>
                </a:solidFill>
              </a:rPr>
              <a:t>    可规约串均在栈顶。</a:t>
            </a:r>
            <a:endParaRPr lang="zh-CN" altLang="en-US" dirty="0">
              <a:solidFill>
                <a:schemeClr val="accent2"/>
              </a:solidFill>
            </a:endParaRPr>
          </a:p>
          <a:p>
            <a:pPr eaLnBrk="1" hangingPunct="1"/>
            <a:r>
              <a:rPr lang="zh-CN" altLang="en-US" dirty="0"/>
              <a:t>移进－规约法与语法树的构建</a:t>
            </a:r>
            <a:endParaRPr lang="zh-CN" altLang="en-US" dirty="0"/>
          </a:p>
          <a:p>
            <a:pPr eaLnBrk="1" hangingPunct="1">
              <a:buNone/>
            </a:pPr>
            <a:r>
              <a:rPr lang="zh-CN" altLang="en-US" dirty="0"/>
              <a:t>    </a:t>
            </a:r>
            <a:r>
              <a:rPr lang="zh-CN" altLang="en-US" dirty="0">
                <a:solidFill>
                  <a:schemeClr val="accent2"/>
                </a:solidFill>
              </a:rPr>
              <a:t>移进：</a:t>
            </a:r>
            <a:r>
              <a:rPr lang="zh-CN" altLang="en-US" dirty="0">
                <a:solidFill>
                  <a:srgbClr val="990033"/>
                </a:solidFill>
              </a:rPr>
              <a:t>构造子树叶结点</a:t>
            </a:r>
            <a:endParaRPr lang="zh-CN" altLang="en-US" dirty="0">
              <a:solidFill>
                <a:srgbClr val="990033"/>
              </a:solidFill>
            </a:endParaRPr>
          </a:p>
          <a:p>
            <a:pPr eaLnBrk="1" hangingPunct="1">
              <a:buNone/>
            </a:pPr>
            <a:r>
              <a:rPr lang="zh-CN" altLang="en-US" dirty="0">
                <a:solidFill>
                  <a:schemeClr val="accent2"/>
                </a:solidFill>
              </a:rPr>
              <a:t>    规约：</a:t>
            </a:r>
            <a:r>
              <a:rPr lang="zh-CN" altLang="en-US" dirty="0">
                <a:solidFill>
                  <a:srgbClr val="990033"/>
                </a:solidFill>
              </a:rPr>
              <a:t>构造推导树的短语子树</a:t>
            </a:r>
            <a:endParaRPr lang="zh-CN" altLang="en-US" dirty="0">
              <a:solidFill>
                <a:srgbClr val="990033"/>
              </a:solidFill>
            </a:endParaRPr>
          </a:p>
        </p:txBody>
      </p:sp>
      <p:sp>
        <p:nvSpPr>
          <p:cNvPr id="2" name="矩形 1"/>
          <p:cNvSpPr/>
          <p:nvPr/>
        </p:nvSpPr>
        <p:spPr>
          <a:xfrm>
            <a:off x="539750" y="6197600"/>
            <a:ext cx="8353425" cy="400050"/>
          </a:xfrm>
          <a:prstGeom prst="rect">
            <a:avLst/>
          </a:prstGeom>
          <a:noFill/>
          <a:ln w="9525">
            <a:noFill/>
          </a:ln>
        </p:spPr>
        <p:txBody>
          <a:bodyPr anchor="t" anchorCtr="0">
            <a:spAutoFit/>
          </a:bodyPr>
          <a:p>
            <a:r>
              <a:rPr lang="zh-CN" altLang="en-US" sz="2000" dirty="0">
                <a:solidFill>
                  <a:srgbClr val="FF0000"/>
                </a:solidFill>
                <a:latin typeface="Times New Roman" panose="02020603050405020304" pitchFamily="18" charset="0"/>
                <a:ea typeface="宋体" panose="02010600030101010101" pitchFamily="2" charset="-122"/>
              </a:rPr>
              <a:t>数据结构：儿子个数、指向孩子节点的</a:t>
            </a:r>
            <a:r>
              <a:rPr lang="en-US" altLang="zh-CN" sz="2000" dirty="0">
                <a:solidFill>
                  <a:srgbClr val="FF0000"/>
                </a:solidFill>
                <a:latin typeface="Times New Roman" panose="02020603050405020304" pitchFamily="18" charset="0"/>
                <a:ea typeface="宋体" panose="02010600030101010101" pitchFamily="2" charset="-122"/>
              </a:rPr>
              <a:t>n</a:t>
            </a:r>
            <a:r>
              <a:rPr lang="zh-CN" altLang="en-US" sz="2000" dirty="0">
                <a:solidFill>
                  <a:srgbClr val="FF0000"/>
                </a:solidFill>
                <a:latin typeface="Times New Roman" panose="02020603050405020304" pitchFamily="18" charset="0"/>
                <a:ea typeface="宋体" panose="02010600030101010101" pitchFamily="2" charset="-122"/>
              </a:rPr>
              <a:t>个指示器的值、</a:t>
            </a:r>
            <a:r>
              <a:rPr lang="en-US" altLang="zh-CN" sz="2000" dirty="0">
                <a:solidFill>
                  <a:srgbClr val="FF0000"/>
                </a:solidFill>
                <a:latin typeface="Times New Roman" panose="02020603050405020304" pitchFamily="18" charset="0"/>
                <a:ea typeface="宋体" panose="02010600030101010101" pitchFamily="2" charset="-122"/>
              </a:rPr>
              <a:t>A</a:t>
            </a:r>
            <a:r>
              <a:rPr lang="zh-CN" altLang="en-US" sz="2000" dirty="0">
                <a:solidFill>
                  <a:srgbClr val="FF0000"/>
                </a:solidFill>
                <a:latin typeface="Times New Roman" panose="02020603050405020304" pitchFamily="18" charset="0"/>
                <a:ea typeface="宋体" panose="02010600030101010101" pitchFamily="2" charset="-122"/>
              </a:rPr>
              <a:t>自身的信息</a:t>
            </a:r>
            <a:endParaRPr lang="zh-CN" altLang="en-US" sz="2000"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1"/>
          <p:cNvSpPr>
            <a:spLocks noGrp="1"/>
          </p:cNvSpPr>
          <p:nvPr>
            <p:ph type="title"/>
          </p:nvPr>
        </p:nvSpPr>
        <p:spPr/>
        <p:txBody>
          <a:bodyPr vert="horz" wrap="square" lIns="91440" tIns="45720" rIns="91440" bIns="45720" anchor="ctr" anchorCtr="0"/>
          <a:p>
            <a:r>
              <a:rPr lang="zh-CN" altLang="en-US" dirty="0"/>
              <a:t>作业</a:t>
            </a:r>
            <a:endParaRPr lang="zh-CN" altLang="en-US" dirty="0"/>
          </a:p>
        </p:txBody>
      </p:sp>
      <p:sp>
        <p:nvSpPr>
          <p:cNvPr id="51202" name="内容占位符 2"/>
          <p:cNvSpPr>
            <a:spLocks noGrp="1"/>
          </p:cNvSpPr>
          <p:nvPr>
            <p:ph idx="1"/>
          </p:nvPr>
        </p:nvSpPr>
        <p:spPr/>
        <p:txBody>
          <a:bodyPr vert="horz" wrap="square" lIns="91440" tIns="45720" rIns="91440" bIns="45720" anchor="t" anchorCtr="0"/>
          <a:p>
            <a:r>
              <a:rPr lang="en-US" altLang="zh-CN" dirty="0"/>
              <a:t>P 133, 1, 2</a:t>
            </a:r>
            <a:endParaRPr lang="zh-CN" altLang="en-US" dirty="0"/>
          </a:p>
        </p:txBody>
      </p:sp>
      <p:sp>
        <p:nvSpPr>
          <p:cNvPr id="4" name="矩形 3"/>
          <p:cNvSpPr/>
          <p:nvPr/>
        </p:nvSpPr>
        <p:spPr>
          <a:xfrm>
            <a:off x="381000" y="3284538"/>
            <a:ext cx="8382000" cy="461962"/>
          </a:xfrm>
          <a:prstGeom prst="rect">
            <a:avLst/>
          </a:prstGeom>
          <a:noFill/>
          <a:ln w="9525">
            <a:noFill/>
          </a:ln>
        </p:spPr>
        <p:txBody>
          <a:bodyPr anchor="t" anchorCtr="0">
            <a:spAutoFit/>
          </a:bodyPr>
          <a:p>
            <a:pPr>
              <a:spcBef>
                <a:spcPct val="30000"/>
              </a:spcBef>
            </a:pPr>
            <a:r>
              <a:rPr lang="zh-CN" altLang="en-US" dirty="0">
                <a:solidFill>
                  <a:srgbClr val="FF0000"/>
                </a:solidFill>
                <a:latin typeface="Times New Roman" panose="02020603050405020304" pitchFamily="18" charset="0"/>
                <a:ea typeface="宋体" panose="02010600030101010101" pitchFamily="2" charset="-122"/>
              </a:rPr>
              <a:t>句柄变化过程 </a:t>
            </a:r>
            <a:r>
              <a:rPr lang="en-US" altLang="zh-CN" dirty="0">
                <a:solidFill>
                  <a:srgbClr val="FF0000"/>
                </a:solidFill>
                <a:latin typeface="Times New Roman" panose="02020603050405020304" pitchFamily="18" charset="0"/>
                <a:ea typeface="宋体" panose="02010600030101010101" pitchFamily="2" charset="-122"/>
              </a:rPr>
              <a:t>= </a:t>
            </a:r>
            <a:r>
              <a:rPr lang="zh-CN" altLang="en-US" dirty="0">
                <a:solidFill>
                  <a:srgbClr val="FF0000"/>
                </a:solidFill>
                <a:latin typeface="Times New Roman" panose="02020603050405020304" pitchFamily="18" charset="0"/>
                <a:ea typeface="宋体" panose="02010600030101010101" pitchFamily="2" charset="-122"/>
              </a:rPr>
              <a:t>符号栈变化过程 </a:t>
            </a:r>
            <a:r>
              <a:rPr lang="en-US" altLang="zh-CN" dirty="0">
                <a:solidFill>
                  <a:srgbClr val="FF0000"/>
                </a:solidFill>
                <a:latin typeface="Times New Roman" panose="02020603050405020304" pitchFamily="18" charset="0"/>
                <a:ea typeface="宋体" panose="02010600030101010101" pitchFamily="2" charset="-122"/>
              </a:rPr>
              <a:t>= </a:t>
            </a:r>
            <a:r>
              <a:rPr lang="zh-CN" altLang="en-US" dirty="0">
                <a:solidFill>
                  <a:srgbClr val="FF0000"/>
                </a:solidFill>
                <a:latin typeface="Times New Roman" panose="02020603050405020304" pitchFamily="18" charset="0"/>
                <a:ea typeface="宋体" panose="02010600030101010101" pitchFamily="2" charset="-122"/>
              </a:rPr>
              <a:t>语法树构造过程</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1"/>
          <p:cNvSpPr>
            <a:spLocks noGrp="1"/>
          </p:cNvSpPr>
          <p:nvPr>
            <p:ph type="title"/>
          </p:nvPr>
        </p:nvSpPr>
        <p:spPr/>
        <p:txBody>
          <a:bodyPr vert="horz" wrap="square" lIns="91440" tIns="45720" rIns="91440" bIns="45720" anchor="ctr" anchorCtr="0"/>
          <a:p>
            <a:r>
              <a:rPr lang="zh-CN" altLang="en-US" dirty="0"/>
              <a:t>知识回顾</a:t>
            </a:r>
            <a:endParaRPr lang="zh-CN" altLang="en-US" dirty="0"/>
          </a:p>
        </p:txBody>
      </p:sp>
      <p:sp>
        <p:nvSpPr>
          <p:cNvPr id="52226" name="内容占位符 2"/>
          <p:cNvSpPr>
            <a:spLocks noGrp="1"/>
          </p:cNvSpPr>
          <p:nvPr>
            <p:ph idx="1"/>
          </p:nvPr>
        </p:nvSpPr>
        <p:spPr/>
        <p:txBody>
          <a:bodyPr vert="horz" wrap="square" lIns="91440" tIns="45720" rIns="91440" bIns="45720" anchor="t" anchorCtr="0"/>
          <a:p>
            <a:r>
              <a:rPr lang="zh-CN" altLang="en-US" dirty="0"/>
              <a:t>自下而上语法分析的原理：</a:t>
            </a:r>
            <a:r>
              <a:rPr lang="zh-CN" altLang="en-US" dirty="0">
                <a:solidFill>
                  <a:srgbClr val="FF0000"/>
                </a:solidFill>
              </a:rPr>
              <a:t>移进</a:t>
            </a:r>
            <a:r>
              <a:rPr lang="en-US" altLang="zh-CN" dirty="0">
                <a:solidFill>
                  <a:srgbClr val="FF0000"/>
                </a:solidFill>
              </a:rPr>
              <a:t>-</a:t>
            </a:r>
            <a:r>
              <a:rPr lang="zh-CN" altLang="en-US" dirty="0">
                <a:solidFill>
                  <a:srgbClr val="FF0000"/>
                </a:solidFill>
              </a:rPr>
              <a:t>规约分析</a:t>
            </a:r>
            <a:endParaRPr lang="en-US" altLang="zh-CN" dirty="0">
              <a:solidFill>
                <a:srgbClr val="FF0000"/>
              </a:solidFill>
            </a:endParaRPr>
          </a:p>
          <a:p>
            <a:r>
              <a:rPr lang="zh-CN" altLang="en-US" dirty="0"/>
              <a:t>寻找可规约串：</a:t>
            </a:r>
            <a:r>
              <a:rPr lang="zh-CN" altLang="en-US" dirty="0">
                <a:solidFill>
                  <a:srgbClr val="FF0000"/>
                </a:solidFill>
              </a:rPr>
              <a:t>句柄</a:t>
            </a:r>
            <a:r>
              <a:rPr lang="en-US" altLang="zh-CN" dirty="0">
                <a:solidFill>
                  <a:srgbClr val="FF0000"/>
                </a:solidFill>
              </a:rPr>
              <a:t>(</a:t>
            </a:r>
            <a:r>
              <a:rPr lang="zh-CN" altLang="en-US" dirty="0">
                <a:solidFill>
                  <a:srgbClr val="FF0000"/>
                </a:solidFill>
              </a:rPr>
              <a:t>最左直接短语</a:t>
            </a:r>
            <a:r>
              <a:rPr lang="en-US" altLang="zh-CN" dirty="0">
                <a:solidFill>
                  <a:srgbClr val="FF0000"/>
                </a:solidFill>
              </a:rPr>
              <a:t>)</a:t>
            </a:r>
            <a:endParaRPr lang="en-US" altLang="zh-CN" dirty="0">
              <a:solidFill>
                <a:srgbClr val="FF0000"/>
              </a:solidFill>
            </a:endParaRPr>
          </a:p>
          <a:p>
            <a:pPr lvl="1"/>
            <a:r>
              <a:rPr lang="zh-CN" altLang="en-US" dirty="0"/>
              <a:t>句柄是当前可以规约的串（出现在栈顶），其他短语和直接短语是将来可以规约的串</a:t>
            </a:r>
            <a:endParaRPr lang="zh-CN" altLang="en-US" dirty="0"/>
          </a:p>
          <a:p>
            <a:pPr lvl="1"/>
            <a:r>
              <a:rPr lang="zh-CN" altLang="en-US" dirty="0"/>
              <a:t>句柄是针对句型的，句型变化，句柄变化</a:t>
            </a:r>
            <a:endParaRPr lang="en-US" altLang="zh-CN" dirty="0"/>
          </a:p>
          <a:p>
            <a:r>
              <a:rPr lang="zh-CN" altLang="en-US" dirty="0"/>
              <a:t>句柄变化过程 </a:t>
            </a:r>
            <a:r>
              <a:rPr lang="en-US" altLang="zh-CN" dirty="0"/>
              <a:t>= </a:t>
            </a:r>
            <a:r>
              <a:rPr lang="zh-CN" altLang="en-US" dirty="0"/>
              <a:t>符号栈变化过程 </a:t>
            </a:r>
            <a:r>
              <a:rPr lang="en-US" altLang="zh-CN" dirty="0"/>
              <a:t>= </a:t>
            </a:r>
            <a:r>
              <a:rPr lang="zh-CN" altLang="en-US" dirty="0"/>
              <a:t>语法树构造过程</a:t>
            </a:r>
            <a:endParaRPr lang="zh-CN" altLang="en-US" dirty="0"/>
          </a:p>
          <a:p>
            <a:endParaRPr lang="zh-CN" altLang="en-US" dirty="0"/>
          </a:p>
        </p:txBody>
      </p:sp>
      <p:sp>
        <p:nvSpPr>
          <p:cNvPr id="52227" name="文本框 4"/>
          <p:cNvSpPr txBox="1"/>
          <p:nvPr/>
        </p:nvSpPr>
        <p:spPr>
          <a:xfrm>
            <a:off x="395288" y="4024313"/>
            <a:ext cx="1008062" cy="461962"/>
          </a:xfrm>
          <a:prstGeom prst="rect">
            <a:avLst/>
          </a:prstGeom>
          <a:noFill/>
          <a:ln w="9525">
            <a:noFill/>
          </a:ln>
        </p:spPr>
        <p:txBody>
          <a:bodyPr anchor="t" anchorCtr="0">
            <a:spAutoFit/>
          </a:bodyPr>
          <a:p>
            <a:pPr eaLnBrk="0" hangingPunct="0"/>
            <a:r>
              <a:rPr lang="zh-CN" altLang="en-US" b="1" dirty="0">
                <a:solidFill>
                  <a:schemeClr val="accent2"/>
                </a:solidFill>
                <a:latin typeface="Times New Roman" panose="02020603050405020304" pitchFamily="18" charset="0"/>
                <a:ea typeface="宋体" panose="02010600030101010101" pitchFamily="2" charset="-122"/>
              </a:rPr>
              <a:t>考点</a:t>
            </a:r>
            <a:endParaRPr lang="zh-CN" altLang="en-US" b="1" dirty="0">
              <a:solidFill>
                <a:schemeClr val="accent2"/>
              </a:solidFill>
              <a:latin typeface="Times New Roman" panose="02020603050405020304" pitchFamily="18" charset="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内容占位符 2"/>
          <p:cNvSpPr>
            <a:spLocks noGrp="1"/>
          </p:cNvSpPr>
          <p:nvPr>
            <p:ph idx="1"/>
          </p:nvPr>
        </p:nvSpPr>
        <p:spPr/>
        <p:txBody>
          <a:bodyPr vert="horz" wrap="square" lIns="91440" tIns="45720" rIns="91440" bIns="45720" anchor="t" anchorCtr="0"/>
          <a:p>
            <a:pPr algn="just" eaLnBrk="1" hangingPunct="1">
              <a:spcBef>
                <a:spcPct val="50000"/>
              </a:spcBef>
            </a:pPr>
            <a:r>
              <a:rPr lang="zh-CN" altLang="en-US" sz="2800" dirty="0">
                <a:solidFill>
                  <a:srgbClr val="FF0000"/>
                </a:solidFill>
              </a:rPr>
              <a:t>自底向上分析方法</a:t>
            </a:r>
            <a:r>
              <a:rPr lang="zh-CN" altLang="en-US" sz="2800" dirty="0"/>
              <a:t>，也称</a:t>
            </a:r>
            <a:r>
              <a:rPr lang="zh-CN" altLang="en-US" sz="2800" dirty="0">
                <a:solidFill>
                  <a:srgbClr val="FF0000"/>
                </a:solidFill>
              </a:rPr>
              <a:t>移进</a:t>
            </a:r>
            <a:r>
              <a:rPr lang="en-US" altLang="zh-CN" sz="2800" dirty="0">
                <a:solidFill>
                  <a:srgbClr val="FF0000"/>
                </a:solidFill>
              </a:rPr>
              <a:t>-</a:t>
            </a:r>
            <a:r>
              <a:rPr lang="zh-CN" altLang="en-US" sz="2800" dirty="0">
                <a:solidFill>
                  <a:srgbClr val="FF0000"/>
                </a:solidFill>
              </a:rPr>
              <a:t>归约分析法</a:t>
            </a:r>
            <a:endParaRPr lang="zh-CN" altLang="en-US" sz="2800" dirty="0">
              <a:solidFill>
                <a:srgbClr val="FF0000"/>
              </a:solidFill>
            </a:endParaRPr>
          </a:p>
          <a:p>
            <a:pPr algn="just" eaLnBrk="1" hangingPunct="1">
              <a:spcBef>
                <a:spcPct val="50000"/>
              </a:spcBef>
            </a:pPr>
            <a:r>
              <a:rPr lang="zh-CN" altLang="en-US" sz="2800" dirty="0"/>
              <a:t>实现思想</a:t>
            </a:r>
            <a:r>
              <a:rPr lang="zh-CN" altLang="en-US" sz="2800" dirty="0">
                <a:solidFill>
                  <a:srgbClr val="FF0000"/>
                </a:solidFill>
              </a:rPr>
              <a:t>（是推导的逆过程）：</a:t>
            </a:r>
            <a:endParaRPr lang="zh-CN" altLang="en-US" sz="2800" dirty="0"/>
          </a:p>
          <a:p>
            <a:pPr algn="just" eaLnBrk="1" hangingPunct="1">
              <a:spcBef>
                <a:spcPct val="50000"/>
              </a:spcBef>
            </a:pPr>
            <a:r>
              <a:rPr lang="zh-CN" altLang="en-US" sz="2800" dirty="0"/>
              <a:t>对输入符号串自左向右进行扫描，并将输入符逐个移入一个后进先出栈中，边移入边分析，一旦栈顶符号串形成某个句型的</a:t>
            </a:r>
            <a:r>
              <a:rPr lang="zh-CN" altLang="en-US" sz="2800" dirty="0">
                <a:solidFill>
                  <a:srgbClr val="FF0000"/>
                </a:solidFill>
              </a:rPr>
              <a:t>可归约串</a:t>
            </a:r>
            <a:r>
              <a:rPr lang="zh-CN" altLang="en-US" sz="2800" dirty="0"/>
              <a:t>时，就用该产生式的左部非终结符代替相应右部的文法符号串，称为归约。重复这一过程，直到归约到栈中只剩下文法的开始符号时，则分析成功。</a:t>
            </a:r>
            <a:endParaRPr lang="zh-CN" altLang="en-US" sz="2800" dirty="0"/>
          </a:p>
          <a:p>
            <a:pPr eaLnBrk="1" hangingPunct="1"/>
            <a:endParaRPr lang="zh-CN" altLang="en-US" dirty="0"/>
          </a:p>
        </p:txBody>
      </p:sp>
      <p:sp>
        <p:nvSpPr>
          <p:cNvPr id="8194" name="Rectangle 2"/>
          <p:cNvSpPr txBox="1"/>
          <p:nvPr/>
        </p:nvSpPr>
        <p:spPr>
          <a:xfrm>
            <a:off x="838200" y="762000"/>
            <a:ext cx="7772400" cy="1143000"/>
          </a:xfrm>
          <a:prstGeom prst="rect">
            <a:avLst/>
          </a:prstGeom>
          <a:noFill/>
          <a:ln w="9525">
            <a:noFill/>
          </a:ln>
        </p:spPr>
        <p:txBody>
          <a:bodyPr anchor="ctr" anchorCtr="0"/>
          <a:p>
            <a:pPr algn="ctr"/>
            <a:r>
              <a:rPr lang="en-US" altLang="zh-CN" sz="4000" u="sng" dirty="0">
                <a:solidFill>
                  <a:srgbClr val="FF0000"/>
                </a:solidFill>
                <a:latin typeface="Times New Roman" panose="02020603050405020304" pitchFamily="18" charset="0"/>
                <a:ea typeface="宋体" panose="02010600030101010101" pitchFamily="2" charset="-122"/>
              </a:rPr>
              <a:t>5.1</a:t>
            </a:r>
            <a:r>
              <a:rPr lang="zh-CN" altLang="en-US" sz="4000" u="sng" dirty="0">
                <a:solidFill>
                  <a:srgbClr val="FF0000"/>
                </a:solidFill>
                <a:latin typeface="Times New Roman" panose="02020603050405020304" pitchFamily="18" charset="0"/>
                <a:ea typeface="宋体" panose="02010600030101010101" pitchFamily="2" charset="-122"/>
              </a:rPr>
              <a:t>自下而上分析的基本问题</a:t>
            </a:r>
            <a:br>
              <a:rPr lang="zh-CN" altLang="en-US" sz="4000" u="sng" dirty="0">
                <a:solidFill>
                  <a:srgbClr val="FF0000"/>
                </a:solidFill>
                <a:latin typeface="Times New Roman" panose="02020603050405020304" pitchFamily="18" charset="0"/>
                <a:ea typeface="宋体" panose="02010600030101010101" pitchFamily="2" charset="-122"/>
              </a:rPr>
            </a:br>
            <a:endParaRPr lang="zh-CN" altLang="en-US" sz="3600" u="sng"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273" name="图片 2"/>
          <p:cNvPicPr>
            <a:picLocks noChangeAspect="1"/>
          </p:cNvPicPr>
          <p:nvPr/>
        </p:nvPicPr>
        <p:blipFill>
          <a:blip r:embed="rId1"/>
          <a:stretch>
            <a:fillRect/>
          </a:stretch>
        </p:blipFill>
        <p:spPr>
          <a:xfrm>
            <a:off x="1143000" y="0"/>
            <a:ext cx="6858000" cy="6858000"/>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Rectangle 2"/>
          <p:cNvSpPr>
            <a:spLocks noGrp="1"/>
          </p:cNvSpPr>
          <p:nvPr>
            <p:ph type="title"/>
          </p:nvPr>
        </p:nvSpPr>
        <p:spPr>
          <a:xfrm>
            <a:off x="685800" y="609600"/>
            <a:ext cx="7772400" cy="838200"/>
          </a:xfrm>
        </p:spPr>
        <p:txBody>
          <a:bodyPr vert="horz" wrap="square" lIns="91440" tIns="45720" rIns="91440" bIns="45720" anchor="ctr" anchorCtr="0"/>
          <a:p>
            <a:pPr eaLnBrk="1" hangingPunct="1"/>
            <a:r>
              <a:rPr lang="en-US" altLang="zh-CN" u="sng" dirty="0">
                <a:solidFill>
                  <a:srgbClr val="FF0000"/>
                </a:solidFill>
              </a:rPr>
              <a:t>5.2 </a:t>
            </a:r>
            <a:r>
              <a:rPr lang="zh-CN" altLang="en-US" u="sng" dirty="0">
                <a:solidFill>
                  <a:srgbClr val="FF0000"/>
                </a:solidFill>
              </a:rPr>
              <a:t>算符优先分析</a:t>
            </a:r>
            <a:endParaRPr lang="zh-CN" altLang="en-US" u="sng" dirty="0">
              <a:solidFill>
                <a:srgbClr val="FF0000"/>
              </a:solidFill>
            </a:endParaRPr>
          </a:p>
        </p:txBody>
      </p:sp>
      <p:sp>
        <p:nvSpPr>
          <p:cNvPr id="19459" name="Rectangle 3"/>
          <p:cNvSpPr>
            <a:spLocks noGrp="1" noChangeArrowheads="1"/>
          </p:cNvSpPr>
          <p:nvPr>
            <p:ph idx="1"/>
          </p:nvPr>
        </p:nvSpPr>
        <p:spPr>
          <a:xfrm>
            <a:off x="685800" y="1524000"/>
            <a:ext cx="7772400" cy="4857750"/>
          </a:xfrm>
          <a:ln>
            <a:solidFill>
              <a:schemeClr val="accent2"/>
            </a:solid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Char char="•"/>
              <a:defRPr/>
            </a:pPr>
            <a:endParaRPr kumimoji="1" lang="en-US" altLang="zh-CN" sz="32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算符优先分析法：</a:t>
            </a:r>
            <a:r>
              <a:rPr kumimoji="1" lang="zh-CN" altLang="en-US" sz="3200" b="0" i="0" u="none" strike="noStrike" kern="0" cap="none" spc="0" normalizeH="0" baseline="0" noProof="0" dirty="0">
                <a:ln>
                  <a:noFill/>
                </a:ln>
                <a:solidFill>
                  <a:srgbClr val="FF0000"/>
                </a:solidFill>
                <a:effectLst/>
                <a:uLnTx/>
                <a:uFillTx/>
                <a:latin typeface="+mn-lt"/>
                <a:ea typeface="+mn-ea"/>
                <a:cs typeface="+mn-cs"/>
              </a:rPr>
              <a:t>（针对表达式！）</a:t>
            </a:r>
            <a:endParaRPr kumimoji="1" lang="zh-CN" altLang="en-US" sz="3200" b="0" i="0" u="none" strike="noStrike" kern="0" cap="none" spc="0" normalizeH="0" baseline="0" noProof="0" dirty="0">
              <a:ln>
                <a:noFill/>
              </a:ln>
              <a:solidFill>
                <a:srgbClr val="FF0000"/>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    </a:t>
            </a:r>
            <a:r>
              <a:rPr kumimoji="1" lang="zh-CN" altLang="en-US" sz="3200" b="0" i="0" u="none" strike="noStrike" kern="0" cap="none" spc="0" normalizeH="0" baseline="0" noProof="0" dirty="0">
                <a:ln>
                  <a:noFill/>
                </a:ln>
                <a:solidFill>
                  <a:schemeClr val="accent2"/>
                </a:solidFill>
                <a:effectLst/>
                <a:uLnTx/>
                <a:uFillTx/>
                <a:latin typeface="+mn-lt"/>
                <a:ea typeface="+mn-ea"/>
                <a:cs typeface="+mn-cs"/>
              </a:rPr>
              <a:t>自下而上分析，但不是规范</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a:t>
            </a:r>
            <a:r>
              <a:rPr kumimoji="1" lang="zh-CN" altLang="en-US" sz="3200" b="0" i="0" u="none" strike="noStrike" kern="0" cap="none" spc="0" normalizeH="0" baseline="0" noProof="0" dirty="0">
                <a:ln>
                  <a:noFill/>
                </a:ln>
                <a:solidFill>
                  <a:schemeClr val="accent2"/>
                </a:solidFill>
                <a:effectLst/>
                <a:uLnTx/>
                <a:uFillTx/>
                <a:latin typeface="+mn-lt"/>
                <a:ea typeface="+mn-ea"/>
                <a:cs typeface="+mn-cs"/>
              </a:rPr>
              <a:t>最左</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a:t>
            </a:r>
            <a:r>
              <a:rPr kumimoji="1" lang="zh-CN" altLang="en-US" sz="3200" b="0" i="0" u="none" strike="noStrike" kern="0" cap="none" spc="0" normalizeH="0" baseline="0" noProof="0" dirty="0">
                <a:ln>
                  <a:noFill/>
                </a:ln>
                <a:solidFill>
                  <a:schemeClr val="accent2"/>
                </a:solidFill>
                <a:effectLst/>
                <a:uLnTx/>
                <a:uFillTx/>
                <a:latin typeface="+mn-lt"/>
                <a:ea typeface="+mn-ea"/>
                <a:cs typeface="+mn-cs"/>
              </a:rPr>
              <a:t>规约</a:t>
            </a:r>
            <a:endParaRPr kumimoji="1" lang="zh-CN" altLang="en-US" sz="3200" b="0" i="0" u="none" strike="noStrike" kern="0" cap="none" spc="0" normalizeH="0" baseline="0" noProof="0" dirty="0">
              <a:ln>
                <a:noFill/>
              </a:ln>
              <a:solidFill>
                <a:schemeClr val="accent2"/>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算符优先关系</a:t>
            </a:r>
            <a:r>
              <a:rPr kumimoji="1" lang="en-US" altLang="zh-CN" sz="3200" b="0" i="0" u="none" strike="noStrike" kern="0" cap="none" spc="0" normalizeH="0" baseline="0" noProof="0" dirty="0">
                <a:ln>
                  <a:noFill/>
                </a:ln>
                <a:solidFill>
                  <a:schemeClr val="tx1"/>
                </a:solidFill>
                <a:effectLst/>
                <a:uLnTx/>
                <a:uFillTx/>
                <a:latin typeface="+mn-lt"/>
                <a:ea typeface="+mn-ea"/>
                <a:cs typeface="+mn-cs"/>
              </a:rPr>
              <a:t>(</a:t>
            </a:r>
            <a:r>
              <a:rPr kumimoji="1" lang="zh-CN" altLang="en-US" sz="3200" b="0" i="0" u="sng" strike="noStrike" kern="0" cap="none" spc="0" normalizeH="0" baseline="0" noProof="0" dirty="0">
                <a:ln>
                  <a:noFill/>
                </a:ln>
                <a:solidFill>
                  <a:srgbClr val="FF0000"/>
                </a:solidFill>
                <a:effectLst/>
                <a:uLnTx/>
                <a:uFillTx/>
                <a:latin typeface="+mn-lt"/>
                <a:ea typeface="+mn-ea"/>
                <a:cs typeface="+mn-cs"/>
              </a:rPr>
              <a:t>两个相继的</a:t>
            </a:r>
            <a:r>
              <a:rPr kumimoji="1" lang="zh-CN" altLang="en-US" sz="3200" b="0" i="0" u="none" strike="noStrike" kern="0" cap="none" spc="0" normalizeH="0" baseline="0" noProof="0" dirty="0">
                <a:ln>
                  <a:noFill/>
                </a:ln>
                <a:solidFill>
                  <a:srgbClr val="FF0000"/>
                </a:solidFill>
                <a:effectLst/>
                <a:uLnTx/>
                <a:uFillTx/>
                <a:latin typeface="+mn-lt"/>
                <a:ea typeface="+mn-ea"/>
                <a:cs typeface="+mn-cs"/>
              </a:rPr>
              <a:t>终结符之间</a:t>
            </a:r>
            <a:r>
              <a:rPr kumimoji="1" lang="en-US" altLang="zh-CN" sz="3200" b="0" i="0" u="none" strike="noStrike" kern="0" cap="none" spc="0" normalizeH="0" baseline="0" noProof="0" dirty="0">
                <a:ln>
                  <a:noFill/>
                </a:ln>
                <a:solidFill>
                  <a:schemeClr val="tx1"/>
                </a:solidFill>
                <a:effectLst/>
                <a:uLnTx/>
                <a:uFillTx/>
                <a:latin typeface="+mn-lt"/>
                <a:ea typeface="+mn-ea"/>
                <a:cs typeface="+mn-cs"/>
              </a:rPr>
              <a:t>)</a:t>
            </a:r>
            <a:endParaRPr kumimoji="1" lang="zh-CN" altLang="en-US" sz="32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                </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a</a:t>
            </a:r>
            <a:r>
              <a:rPr kumimoji="1" lang="en-US" altLang="zh-CN" sz="3200" b="0" i="0" u="none" strike="noStrike" kern="0" cap="none" spc="0" normalizeH="0" baseline="0" noProof="0" dirty="0">
                <a:ln>
                  <a:noFill/>
                </a:ln>
                <a:solidFill>
                  <a:srgbClr val="D60093"/>
                </a:solidFill>
                <a:effectLst/>
                <a:uLnTx/>
                <a:uFillTx/>
                <a:latin typeface="Arial Black" panose="020B0A04020102020204" pitchFamily="34" charset="0"/>
                <a:ea typeface="+mn-ea"/>
                <a:cs typeface="+mn-cs"/>
              </a:rPr>
              <a:t>&lt;</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b</a:t>
            </a:r>
            <a:r>
              <a:rPr kumimoji="1" lang="en-US" altLang="zh-CN" sz="3200" b="0" i="0" u="none" strike="noStrike" kern="0" cap="none" spc="0" normalizeH="0" baseline="0" noProof="0" dirty="0">
                <a:ln>
                  <a:noFill/>
                </a:ln>
                <a:solidFill>
                  <a:schemeClr val="accent2"/>
                </a:solidFill>
                <a:effectLst>
                  <a:outerShdw blurRad="38100" dist="38100" dir="2700000" algn="tl">
                    <a:srgbClr val="C0C0C0"/>
                  </a:outerShdw>
                </a:effectLst>
                <a:uLnTx/>
                <a:uFillTx/>
                <a:latin typeface="Arial Black" panose="020B0A04020102020204" pitchFamily="34" charset="0"/>
                <a:ea typeface="+mn-ea"/>
                <a:cs typeface="+mn-cs"/>
              </a:rPr>
              <a:t>   </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a</a:t>
            </a:r>
            <a:r>
              <a:rPr kumimoji="1" lang="zh-CN" altLang="en-US" sz="3200" b="0" i="0" u="none" strike="noStrike" kern="0" cap="none" spc="0" normalizeH="0" baseline="0" noProof="0" dirty="0">
                <a:ln>
                  <a:noFill/>
                </a:ln>
                <a:solidFill>
                  <a:schemeClr val="accent2"/>
                </a:solidFill>
                <a:effectLst/>
                <a:uLnTx/>
                <a:uFillTx/>
                <a:latin typeface="+mn-lt"/>
                <a:ea typeface="+mn-ea"/>
                <a:cs typeface="+mn-cs"/>
              </a:rPr>
              <a:t>的优先性</a:t>
            </a:r>
            <a:r>
              <a:rPr kumimoji="1" lang="zh-CN" altLang="en-US" sz="3200" b="0" i="0" u="none" strike="noStrike" kern="0" cap="none" spc="0" normalizeH="0" baseline="0" noProof="0" dirty="0">
                <a:ln>
                  <a:noFill/>
                </a:ln>
                <a:solidFill>
                  <a:srgbClr val="D60093"/>
                </a:solidFill>
                <a:effectLst/>
                <a:uLnTx/>
                <a:uFillTx/>
                <a:latin typeface="+mn-lt"/>
                <a:ea typeface="+mn-ea"/>
                <a:cs typeface="+mn-cs"/>
              </a:rPr>
              <a:t>低于</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b</a:t>
            </a:r>
            <a:endParaRPr kumimoji="1" lang="en-US" altLang="zh-CN" sz="3200" b="0" i="0" u="none" strike="noStrike" kern="0" cap="none" spc="0" normalizeH="0" baseline="0" noProof="0" dirty="0">
              <a:ln>
                <a:noFill/>
              </a:ln>
              <a:solidFill>
                <a:schemeClr val="accent2"/>
              </a:solidFill>
              <a:effectLst/>
              <a:uLnTx/>
              <a:uFillTx/>
              <a:latin typeface="Arial Black" panose="020B0A04020102020204" pitchFamily="34" charset="0"/>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                a</a:t>
            </a:r>
            <a:r>
              <a:rPr kumimoji="1" lang="en-US" altLang="zh-CN" sz="3200" b="0" i="0" u="none" strike="noStrike" kern="0" cap="none" spc="0" normalizeH="0" baseline="0" noProof="0" dirty="0">
                <a:ln>
                  <a:noFill/>
                </a:ln>
                <a:solidFill>
                  <a:srgbClr val="D60093"/>
                </a:solidFill>
                <a:effectLst/>
                <a:uLnTx/>
                <a:uFillTx/>
                <a:latin typeface="Arial Black" panose="020B0A04020102020204" pitchFamily="34" charset="0"/>
                <a:ea typeface="+mn-ea"/>
                <a:cs typeface="+mn-cs"/>
              </a:rPr>
              <a:t>=</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b    a</a:t>
            </a:r>
            <a:r>
              <a:rPr kumimoji="1" lang="zh-CN" altLang="en-US" sz="3200" b="0" i="0" u="none" strike="noStrike" kern="0" cap="none" spc="0" normalizeH="0" baseline="0" noProof="0" dirty="0">
                <a:ln>
                  <a:noFill/>
                </a:ln>
                <a:solidFill>
                  <a:schemeClr val="accent2"/>
                </a:solidFill>
                <a:effectLst/>
                <a:uLnTx/>
                <a:uFillTx/>
                <a:latin typeface="+mn-lt"/>
                <a:ea typeface="+mn-ea"/>
                <a:cs typeface="+mn-cs"/>
              </a:rPr>
              <a:t>的优先性</a:t>
            </a:r>
            <a:r>
              <a:rPr kumimoji="1" lang="zh-CN" altLang="en-US" sz="3200" b="0" i="0" u="none" strike="noStrike" kern="0" cap="none" spc="0" normalizeH="0" baseline="0" noProof="0" dirty="0">
                <a:ln>
                  <a:noFill/>
                </a:ln>
                <a:solidFill>
                  <a:srgbClr val="D60093"/>
                </a:solidFill>
                <a:effectLst/>
                <a:uLnTx/>
                <a:uFillTx/>
                <a:latin typeface="+mn-lt"/>
                <a:ea typeface="+mn-ea"/>
                <a:cs typeface="+mn-cs"/>
              </a:rPr>
              <a:t>等于</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b</a:t>
            </a:r>
            <a:endParaRPr kumimoji="1" lang="en-US" altLang="zh-CN" sz="3200" b="0" i="0" u="none" strike="noStrike" kern="0" cap="none" spc="0" normalizeH="0" baseline="0" noProof="0" dirty="0">
              <a:ln>
                <a:noFill/>
              </a:ln>
              <a:solidFill>
                <a:schemeClr val="accent2"/>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                a</a:t>
            </a:r>
            <a:r>
              <a:rPr kumimoji="1" lang="en-US" altLang="zh-CN" sz="3200" b="0" i="0" u="none" strike="noStrike" kern="0" cap="none" spc="0" normalizeH="0" baseline="0" noProof="0" dirty="0">
                <a:ln>
                  <a:noFill/>
                </a:ln>
                <a:solidFill>
                  <a:srgbClr val="D60093"/>
                </a:solidFill>
                <a:effectLst/>
                <a:uLnTx/>
                <a:uFillTx/>
                <a:latin typeface="Arial Black" panose="020B0A04020102020204" pitchFamily="34" charset="0"/>
                <a:ea typeface="+mn-ea"/>
                <a:cs typeface="+mn-cs"/>
              </a:rPr>
              <a:t>&gt;</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b    a</a:t>
            </a:r>
            <a:r>
              <a:rPr kumimoji="1" lang="zh-CN" altLang="en-US" sz="3200" b="0" i="0" u="none" strike="noStrike" kern="0" cap="none" spc="0" normalizeH="0" baseline="0" noProof="0" dirty="0">
                <a:ln>
                  <a:noFill/>
                </a:ln>
                <a:solidFill>
                  <a:schemeClr val="accent2"/>
                </a:solidFill>
                <a:effectLst/>
                <a:uLnTx/>
                <a:uFillTx/>
                <a:latin typeface="+mn-lt"/>
                <a:ea typeface="+mn-ea"/>
                <a:cs typeface="+mn-cs"/>
              </a:rPr>
              <a:t>的优先性</a:t>
            </a:r>
            <a:r>
              <a:rPr kumimoji="1" lang="zh-CN" altLang="en-US" sz="3200" b="0" i="0" u="none" strike="noStrike" kern="0" cap="none" spc="0" normalizeH="0" baseline="0" noProof="0" dirty="0">
                <a:ln>
                  <a:noFill/>
                </a:ln>
                <a:solidFill>
                  <a:srgbClr val="D60093"/>
                </a:solidFill>
                <a:effectLst/>
                <a:uLnTx/>
                <a:uFillTx/>
                <a:latin typeface="+mn-lt"/>
                <a:ea typeface="+mn-ea"/>
                <a:cs typeface="+mn-cs"/>
              </a:rPr>
              <a:t>高于</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b</a:t>
            </a:r>
            <a:endParaRPr kumimoji="1" lang="en-US" altLang="zh-CN" sz="3200" b="0" i="0" u="none" strike="noStrike" kern="0" cap="none" spc="0" normalizeH="0" baseline="0" noProof="0" dirty="0">
              <a:ln>
                <a:noFill/>
              </a:ln>
              <a:solidFill>
                <a:schemeClr val="accent2"/>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优先关系不同于关系运算</a:t>
            </a:r>
            <a:endParaRPr kumimoji="1" lang="zh-CN" altLang="en-US" sz="32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   </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a</a:t>
            </a:r>
            <a:r>
              <a:rPr kumimoji="1" lang="en-US" altLang="zh-CN" sz="3200" b="0" i="0" u="none" strike="noStrike" kern="0" cap="none" spc="0" normalizeH="0" baseline="0" noProof="0" dirty="0">
                <a:ln>
                  <a:noFill/>
                </a:ln>
                <a:solidFill>
                  <a:schemeClr val="accent2"/>
                </a:solidFill>
                <a:effectLst/>
                <a:uLnTx/>
                <a:uFillTx/>
                <a:latin typeface="Arial Black" panose="020B0A04020102020204" pitchFamily="34" charset="0"/>
                <a:ea typeface="+mn-ea"/>
                <a:cs typeface="+mn-cs"/>
              </a:rPr>
              <a:t>&lt;</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b  b</a:t>
            </a:r>
            <a:r>
              <a:rPr kumimoji="1" lang="en-US" altLang="zh-CN" sz="3200" b="0" i="0" u="none" strike="noStrike" kern="0" cap="none" spc="0" normalizeH="0" baseline="0" noProof="0" dirty="0">
                <a:ln>
                  <a:noFill/>
                </a:ln>
                <a:solidFill>
                  <a:schemeClr val="accent2"/>
                </a:solidFill>
                <a:effectLst/>
                <a:uLnTx/>
                <a:uFillTx/>
                <a:latin typeface="Arial Black" panose="020B0A04020102020204" pitchFamily="34" charset="0"/>
                <a:ea typeface="+mn-ea"/>
                <a:cs typeface="+mn-cs"/>
              </a:rPr>
              <a:t>&gt;</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a    a</a:t>
            </a:r>
            <a:r>
              <a:rPr kumimoji="1" lang="en-US" altLang="zh-CN" sz="3200" b="0" i="0" u="none" strike="noStrike" kern="0" cap="none" spc="0" normalizeH="0" baseline="0" noProof="0" dirty="0">
                <a:ln>
                  <a:noFill/>
                </a:ln>
                <a:solidFill>
                  <a:schemeClr val="accent2"/>
                </a:solidFill>
                <a:effectLst/>
                <a:uLnTx/>
                <a:uFillTx/>
                <a:latin typeface="Arial Black" panose="020B0A04020102020204" pitchFamily="34" charset="0"/>
                <a:ea typeface="+mn-ea"/>
                <a:cs typeface="+mn-cs"/>
              </a:rPr>
              <a:t>=</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b    b</a:t>
            </a:r>
            <a:r>
              <a:rPr kumimoji="1" lang="en-US" altLang="zh-CN" sz="3200" b="0" i="0" u="none" strike="noStrike" kern="0" cap="none" spc="0" normalizeH="0" baseline="0" noProof="0" dirty="0">
                <a:ln>
                  <a:noFill/>
                </a:ln>
                <a:solidFill>
                  <a:schemeClr val="accent2"/>
                </a:solidFill>
                <a:effectLst/>
                <a:uLnTx/>
                <a:uFillTx/>
                <a:latin typeface="Arial Black" panose="020B0A04020102020204" pitchFamily="34" charset="0"/>
                <a:ea typeface="+mn-ea"/>
                <a:cs typeface="+mn-cs"/>
              </a:rPr>
              <a:t>=</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a </a:t>
            </a:r>
            <a:endParaRPr kumimoji="1" lang="en-US" altLang="zh-CN" sz="3200" b="0" i="0" u="none" strike="noStrike" kern="0" cap="none" spc="0" normalizeH="0" baseline="0" noProof="0" dirty="0">
              <a:ln>
                <a:noFill/>
              </a:ln>
              <a:solidFill>
                <a:schemeClr val="accent2"/>
              </a:solidFill>
              <a:effectLst/>
              <a:uLnTx/>
              <a:uFillTx/>
              <a:latin typeface="+mn-lt"/>
              <a:ea typeface="+mn-ea"/>
              <a:cs typeface="+mn-cs"/>
            </a:endParaRPr>
          </a:p>
        </p:txBody>
      </p:sp>
      <p:cxnSp>
        <p:nvCxnSpPr>
          <p:cNvPr id="55299" name="直接连接符 2"/>
          <p:cNvCxnSpPr/>
          <p:nvPr/>
        </p:nvCxnSpPr>
        <p:spPr>
          <a:xfrm flipV="1">
            <a:off x="2051050" y="5805488"/>
            <a:ext cx="360363" cy="576262"/>
          </a:xfrm>
          <a:prstGeom prst="line">
            <a:avLst/>
          </a:prstGeom>
          <a:ln w="9525" cap="flat" cmpd="sng">
            <a:solidFill>
              <a:schemeClr val="tx1"/>
            </a:solidFill>
            <a:prstDash val="solid"/>
            <a:round/>
            <a:headEnd type="none" w="med" len="med"/>
            <a:tailEnd type="none" w="med" len="med"/>
          </a:ln>
        </p:spPr>
      </p:cxnSp>
      <p:cxnSp>
        <p:nvCxnSpPr>
          <p:cNvPr id="55300" name="直接连接符 4"/>
          <p:cNvCxnSpPr/>
          <p:nvPr/>
        </p:nvCxnSpPr>
        <p:spPr>
          <a:xfrm>
            <a:off x="2051050" y="5805488"/>
            <a:ext cx="360363" cy="576262"/>
          </a:xfrm>
          <a:prstGeom prst="line">
            <a:avLst/>
          </a:prstGeom>
          <a:ln w="9525" cap="flat" cmpd="sng">
            <a:solidFill>
              <a:schemeClr val="tx1"/>
            </a:solidFill>
            <a:prstDash val="solid"/>
            <a:round/>
            <a:headEnd type="none" w="med" len="med"/>
            <a:tailEnd type="none" w="med" len="med"/>
          </a:ln>
        </p:spPr>
      </p:cxnSp>
      <p:cxnSp>
        <p:nvCxnSpPr>
          <p:cNvPr id="55301" name="直接连接符 6"/>
          <p:cNvCxnSpPr>
            <a:endCxn id="19459" idx="2"/>
          </p:cNvCxnSpPr>
          <p:nvPr/>
        </p:nvCxnSpPr>
        <p:spPr>
          <a:xfrm>
            <a:off x="4211638" y="5805488"/>
            <a:ext cx="360362" cy="576262"/>
          </a:xfrm>
          <a:prstGeom prst="line">
            <a:avLst/>
          </a:prstGeom>
          <a:ln w="9525" cap="flat" cmpd="sng">
            <a:solidFill>
              <a:schemeClr val="tx1"/>
            </a:solidFill>
            <a:prstDash val="solid"/>
            <a:round/>
            <a:headEnd type="none" w="med" len="med"/>
            <a:tailEnd type="none" w="med" len="med"/>
          </a:ln>
        </p:spPr>
      </p:cxnSp>
      <p:cxnSp>
        <p:nvCxnSpPr>
          <p:cNvPr id="55302" name="直接连接符 8"/>
          <p:cNvCxnSpPr>
            <a:endCxn id="19459" idx="2"/>
          </p:cNvCxnSpPr>
          <p:nvPr/>
        </p:nvCxnSpPr>
        <p:spPr>
          <a:xfrm flipV="1">
            <a:off x="4067175" y="5805488"/>
            <a:ext cx="504825" cy="576262"/>
          </a:xfrm>
          <a:prstGeom prst="line">
            <a:avLst/>
          </a:prstGeom>
          <a:ln w="9525" cap="flat" cmpd="sng">
            <a:solidFill>
              <a:schemeClr val="tx1"/>
            </a:solidFill>
            <a:prstDash val="solid"/>
            <a:round/>
            <a:headEnd type="none" w="med" len="med"/>
            <a:tailEnd type="none" w="med" len="med"/>
          </a:ln>
        </p:spPr>
      </p:cxnSp>
      <p:sp>
        <p:nvSpPr>
          <p:cNvPr id="55303" name="矩形 1"/>
          <p:cNvSpPr/>
          <p:nvPr/>
        </p:nvSpPr>
        <p:spPr>
          <a:xfrm>
            <a:off x="5148263" y="5745163"/>
            <a:ext cx="3816350" cy="708025"/>
          </a:xfrm>
          <a:prstGeom prst="rect">
            <a:avLst/>
          </a:prstGeom>
          <a:noFill/>
          <a:ln w="9525">
            <a:noFill/>
          </a:ln>
        </p:spPr>
        <p:txBody>
          <a:bodyPr anchor="t" anchorCtr="0">
            <a:spAutoFit/>
          </a:bodyPr>
          <a:p>
            <a:r>
              <a:rPr lang="zh-CN" altLang="en-US" sz="2000" dirty="0">
                <a:solidFill>
                  <a:srgbClr val="FF0000"/>
                </a:solidFill>
                <a:latin typeface="Times New Roman" panose="02020603050405020304" pitchFamily="18" charset="0"/>
                <a:ea typeface="宋体" panose="02010600030101010101" pitchFamily="2" charset="-122"/>
              </a:rPr>
              <a:t>表达式中：算符看作终结符，</a:t>
            </a:r>
            <a:endParaRPr lang="en-US" altLang="zh-CN" sz="2000" dirty="0">
              <a:solidFill>
                <a:srgbClr val="FF0000"/>
              </a:solidFill>
              <a:latin typeface="Times New Roman" panose="02020603050405020304" pitchFamily="18" charset="0"/>
              <a:ea typeface="宋体" panose="02010600030101010101" pitchFamily="2" charset="-122"/>
            </a:endParaRPr>
          </a:p>
          <a:p>
            <a:r>
              <a:rPr lang="zh-CN" altLang="en-US" sz="2000" dirty="0">
                <a:solidFill>
                  <a:srgbClr val="FF0000"/>
                </a:solidFill>
                <a:latin typeface="Times New Roman" panose="02020603050405020304" pitchFamily="18" charset="0"/>
                <a:ea typeface="宋体" panose="02010600030101010101" pitchFamily="2" charset="-122"/>
              </a:rPr>
              <a:t>其它看作非终结符</a:t>
            </a:r>
            <a:endParaRPr lang="zh-CN" altLang="en-US" sz="2000"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Rectangle 2"/>
          <p:cNvSpPr>
            <a:spLocks noGrp="1"/>
          </p:cNvSpPr>
          <p:nvPr>
            <p:ph type="title"/>
          </p:nvPr>
        </p:nvSpPr>
        <p:spPr>
          <a:xfrm>
            <a:off x="685800" y="609600"/>
            <a:ext cx="7772400" cy="457200"/>
          </a:xfrm>
        </p:spPr>
        <p:txBody>
          <a:bodyPr vert="horz" wrap="square" lIns="91440" tIns="45720" rIns="91440" bIns="45720" anchor="ctr" anchorCtr="0"/>
          <a:p>
            <a:pPr eaLnBrk="1" hangingPunct="1"/>
            <a:r>
              <a:rPr lang="en-US" altLang="zh-CN" sz="3600" u="sng" dirty="0">
                <a:solidFill>
                  <a:srgbClr val="FF0000"/>
                </a:solidFill>
              </a:rPr>
              <a:t>5.2.1 </a:t>
            </a:r>
            <a:r>
              <a:rPr lang="zh-CN" altLang="en-US" sz="3600" u="sng" dirty="0">
                <a:solidFill>
                  <a:srgbClr val="FF0000"/>
                </a:solidFill>
              </a:rPr>
              <a:t>算符优先文法及优先表的构造</a:t>
            </a:r>
            <a:r>
              <a:rPr lang="en-US" altLang="zh-CN" sz="3600" u="sng" dirty="0">
                <a:solidFill>
                  <a:srgbClr val="FF0000"/>
                </a:solidFill>
              </a:rPr>
              <a:t>(1)</a:t>
            </a:r>
            <a:endParaRPr lang="en-US" altLang="zh-CN" sz="3600" u="sng" dirty="0">
              <a:solidFill>
                <a:srgbClr val="FF0000"/>
              </a:solidFill>
            </a:endParaRPr>
          </a:p>
        </p:txBody>
      </p:sp>
      <p:sp>
        <p:nvSpPr>
          <p:cNvPr id="26627" name="Rectangle 3"/>
          <p:cNvSpPr>
            <a:spLocks noGrp="1" noChangeArrowheads="1"/>
          </p:cNvSpPr>
          <p:nvPr>
            <p:ph idx="1"/>
          </p:nvPr>
        </p:nvSpPr>
        <p:spPr>
          <a:xfrm>
            <a:off x="228600" y="1295400"/>
            <a:ext cx="8686800" cy="5257800"/>
          </a:xfrm>
          <a:solidFill>
            <a:srgbClr val="FFFFFF"/>
          </a:solidFill>
          <a:ln>
            <a:solidFill>
              <a:schemeClr val="accent2"/>
            </a:solid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算符文法：</a:t>
            </a:r>
            <a:endParaRPr kumimoji="1" lang="zh-CN" altLang="en-US" sz="32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    </a:t>
            </a:r>
            <a:r>
              <a:rPr kumimoji="1" lang="zh-CN" altLang="en-US" sz="3200" b="0" i="0" u="none" strike="noStrike" kern="0" cap="none" spc="0" normalizeH="0" baseline="0" noProof="0" dirty="0">
                <a:ln>
                  <a:noFill/>
                </a:ln>
                <a:solidFill>
                  <a:schemeClr val="accent2"/>
                </a:solidFill>
                <a:effectLst/>
                <a:uLnTx/>
                <a:uFillTx/>
                <a:latin typeface="+mn-lt"/>
                <a:ea typeface="+mn-ea"/>
                <a:cs typeface="+mn-cs"/>
              </a:rPr>
              <a:t>产生式右部不含连续的非终结符的文法</a:t>
            </a:r>
            <a:endParaRPr kumimoji="1" lang="zh-CN" altLang="en-US" sz="3200" b="0" i="0" u="none" strike="noStrike" kern="0" cap="none" spc="0" normalizeH="0" baseline="0" noProof="0" dirty="0">
              <a:ln>
                <a:noFill/>
              </a:ln>
              <a:solidFill>
                <a:schemeClr val="accent2"/>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1" lang="zh-CN" altLang="en-US" sz="3200" b="0" i="0" u="sng"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rPr>
              <a:t>算符优先文法</a:t>
            </a:r>
            <a:endParaRPr kumimoji="1" lang="zh-CN" altLang="en-US" sz="3200" b="0" i="0" u="sng"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zh-CN" altLang="en-US" sz="3200" b="0" i="0" u="none" strike="noStrike" kern="0" cap="none" spc="0" normalizeH="0" baseline="0" noProof="0" dirty="0">
                <a:ln>
                  <a:noFill/>
                </a:ln>
                <a:solidFill>
                  <a:schemeClr val="accent2"/>
                </a:solidFill>
                <a:effectLst/>
                <a:uLnTx/>
                <a:uFillTx/>
                <a:latin typeface="+mn-lt"/>
                <a:ea typeface="+mn-ea"/>
                <a:cs typeface="+mn-cs"/>
              </a:rPr>
              <a:t>   任何终结符对</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a:t>
            </a:r>
            <a:r>
              <a:rPr kumimoji="1" lang="en-US" altLang="zh-CN" sz="3200" b="0" i="0" u="none" strike="noStrike" kern="0" cap="none" spc="0" normalizeH="0" baseline="0" noProof="0" dirty="0" err="1">
                <a:ln>
                  <a:noFill/>
                </a:ln>
                <a:solidFill>
                  <a:schemeClr val="accent2"/>
                </a:solidFill>
                <a:effectLst/>
                <a:uLnTx/>
                <a:uFillTx/>
                <a:latin typeface="+mn-lt"/>
                <a:ea typeface="+mn-ea"/>
                <a:cs typeface="+mn-cs"/>
              </a:rPr>
              <a:t>a,b</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a:t>
            </a:r>
            <a:r>
              <a:rPr kumimoji="1" lang="zh-CN" altLang="en-US" sz="3200" b="0" i="0" u="none" strike="noStrike" kern="0" cap="none" spc="0" normalizeH="0" baseline="0" noProof="0" dirty="0">
                <a:ln>
                  <a:noFill/>
                </a:ln>
                <a:solidFill>
                  <a:schemeClr val="accent2"/>
                </a:solidFill>
                <a:effectLst/>
                <a:uLnTx/>
                <a:uFillTx/>
                <a:latin typeface="+mn-lt"/>
                <a:ea typeface="+mn-ea"/>
                <a:cs typeface="+mn-cs"/>
              </a:rPr>
              <a:t>间优先关系</a:t>
            </a:r>
            <a:r>
              <a:rPr kumimoji="1" lang="zh-CN" altLang="en-US" sz="3200" b="0" i="0" u="none" strike="noStrike" kern="0" cap="none" spc="0" normalizeH="0" baseline="0" noProof="0" dirty="0">
                <a:ln>
                  <a:noFill/>
                </a:ln>
                <a:solidFill>
                  <a:srgbClr val="D60093"/>
                </a:solidFill>
                <a:effectLst/>
                <a:uLnTx/>
                <a:uFillTx/>
                <a:latin typeface="+mn-lt"/>
                <a:ea typeface="+mn-ea"/>
                <a:cs typeface="+mn-cs"/>
              </a:rPr>
              <a:t>至多一种</a:t>
            </a:r>
            <a:r>
              <a:rPr kumimoji="1" lang="zh-CN" altLang="en-US" sz="3200" b="0" i="0" u="none" strike="noStrike" kern="0" cap="none" spc="0" normalizeH="0" baseline="0" noProof="0" dirty="0">
                <a:ln>
                  <a:noFill/>
                </a:ln>
                <a:solidFill>
                  <a:schemeClr val="accent2"/>
                </a:solidFill>
                <a:effectLst/>
                <a:uLnTx/>
                <a:uFillTx/>
                <a:latin typeface="+mn-lt"/>
                <a:ea typeface="+mn-ea"/>
                <a:cs typeface="+mn-cs"/>
              </a:rPr>
              <a:t>的文法</a:t>
            </a:r>
            <a:endParaRPr kumimoji="1" lang="zh-CN" altLang="en-US" sz="32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优先关系的定义：</a:t>
            </a:r>
            <a:endParaRPr kumimoji="1" lang="zh-CN" altLang="en-US" sz="32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    </a:t>
            </a:r>
            <a:r>
              <a:rPr kumimoji="1" lang="zh-CN" altLang="en-US" sz="2800" b="0" i="0" u="none" strike="noStrike" kern="0" cap="none" spc="0" normalizeH="0" baseline="0" noProof="0" dirty="0">
                <a:ln>
                  <a:noFill/>
                </a:ln>
                <a:solidFill>
                  <a:schemeClr val="accent2"/>
                </a:solidFill>
                <a:effectLst/>
                <a:uLnTx/>
                <a:uFillTx/>
                <a:latin typeface="+mn-lt"/>
                <a:ea typeface="+mn-ea"/>
                <a:cs typeface="+mn-cs"/>
              </a:rPr>
              <a:t>对于</a:t>
            </a:r>
            <a:r>
              <a:rPr kumimoji="1" lang="zh-CN" altLang="en-US" sz="2800" b="0" i="0" u="none" strike="noStrike" kern="0" cap="none" spc="0" normalizeH="0" baseline="0" noProof="0" dirty="0">
                <a:ln>
                  <a:noFill/>
                </a:ln>
                <a:solidFill>
                  <a:srgbClr val="FF0000"/>
                </a:solidFill>
                <a:effectLst/>
                <a:uLnTx/>
                <a:uFillTx/>
                <a:latin typeface="+mn-lt"/>
                <a:ea typeface="+mn-ea"/>
                <a:cs typeface="+mn-cs"/>
              </a:rPr>
              <a:t>不含</a:t>
            </a:r>
            <a:r>
              <a:rPr kumimoji="1" lang="en-US" altLang="zh-CN" sz="2800" b="1" i="0" u="none" strike="noStrike" kern="0" cap="none" spc="0" normalizeH="0" baseline="0" noProof="0" dirty="0">
                <a:ln>
                  <a:noFill/>
                </a:ln>
                <a:solidFill>
                  <a:srgbClr val="FF0000"/>
                </a:solidFill>
                <a:effectLst/>
                <a:uLnTx/>
                <a:uFillTx/>
                <a:latin typeface="+mn-lt"/>
                <a:ea typeface="MingLiU" pitchFamily="49" charset="-120"/>
                <a:cs typeface="+mn-cs"/>
              </a:rPr>
              <a:t>ε</a:t>
            </a:r>
            <a:r>
              <a:rPr kumimoji="1" lang="zh-CN" altLang="en-US" sz="2800" b="1" i="0" u="none" strike="noStrike" kern="0" cap="none" spc="0" normalizeH="0" baseline="0" noProof="0" dirty="0">
                <a:ln>
                  <a:noFill/>
                </a:ln>
                <a:solidFill>
                  <a:srgbClr val="FF0000"/>
                </a:solidFill>
                <a:effectLst/>
                <a:uLnTx/>
                <a:uFillTx/>
                <a:latin typeface="+mn-lt"/>
                <a:ea typeface="+mn-ea"/>
                <a:cs typeface="+mn-cs"/>
              </a:rPr>
              <a:t>－</a:t>
            </a:r>
            <a:r>
              <a:rPr kumimoji="1" lang="zh-CN" altLang="en-US" sz="2800" b="0" i="0" u="none" strike="noStrike" kern="0" cap="none" spc="0" normalizeH="0" baseline="0" noProof="0" dirty="0">
                <a:ln>
                  <a:noFill/>
                </a:ln>
                <a:solidFill>
                  <a:srgbClr val="FF0000"/>
                </a:solidFill>
                <a:effectLst/>
                <a:uLnTx/>
                <a:uFillTx/>
                <a:latin typeface="+mn-lt"/>
                <a:ea typeface="+mn-ea"/>
                <a:cs typeface="+mn-cs"/>
              </a:rPr>
              <a:t>产生式</a:t>
            </a:r>
            <a:r>
              <a:rPr kumimoji="1" lang="zh-CN" altLang="en-US" sz="2800" b="0" i="0" u="none" strike="noStrike" kern="0" cap="none" spc="0" normalizeH="0" baseline="0" noProof="0" dirty="0">
                <a:ln>
                  <a:noFill/>
                </a:ln>
                <a:solidFill>
                  <a:schemeClr val="accent2"/>
                </a:solidFill>
                <a:effectLst/>
                <a:uLnTx/>
                <a:uFillTx/>
                <a:latin typeface="+mn-lt"/>
                <a:ea typeface="+mn-ea"/>
                <a:cs typeface="+mn-cs"/>
              </a:rPr>
              <a:t>的算符文法，任意终结符</a:t>
            </a:r>
            <a:r>
              <a:rPr kumimoji="1" lang="en-US" altLang="zh-CN" sz="2800" b="0" i="0" u="none" strike="noStrike" kern="0" cap="none" spc="0" normalizeH="0" baseline="0" noProof="0" dirty="0" err="1">
                <a:ln>
                  <a:noFill/>
                </a:ln>
                <a:solidFill>
                  <a:schemeClr val="accent2"/>
                </a:solidFill>
                <a:effectLst/>
                <a:uLnTx/>
                <a:uFillTx/>
                <a:latin typeface="+mn-lt"/>
                <a:ea typeface="+mn-ea"/>
                <a:cs typeface="+mn-cs"/>
              </a:rPr>
              <a:t>a,b</a:t>
            </a:r>
            <a:r>
              <a:rPr kumimoji="1" lang="en-US" altLang="zh-CN" sz="2800" b="0" i="0" u="none" strike="noStrike" kern="0" cap="none" spc="0" normalizeH="0" baseline="0" noProof="0" dirty="0">
                <a:ln>
                  <a:noFill/>
                </a:ln>
                <a:solidFill>
                  <a:schemeClr val="tx1"/>
                </a:solidFill>
                <a:effectLst/>
                <a:uLnTx/>
                <a:uFillTx/>
                <a:latin typeface="+mn-lt"/>
                <a:ea typeface="+mn-ea"/>
                <a:cs typeface="+mn-cs"/>
              </a:rPr>
              <a:t> </a:t>
            </a:r>
            <a:endParaRPr kumimoji="1" lang="en-US" altLang="zh-CN" sz="28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3200" b="0" i="0" u="none" strike="noStrike" kern="0" cap="none" spc="0" normalizeH="0" baseline="0" noProof="0" dirty="0">
                <a:ln>
                  <a:noFill/>
                </a:ln>
                <a:solidFill>
                  <a:schemeClr val="tx1"/>
                </a:solidFill>
                <a:effectLst/>
                <a:uLnTx/>
                <a:uFillTx/>
                <a:latin typeface="+mn-lt"/>
                <a:ea typeface="+mn-ea"/>
                <a:cs typeface="+mn-cs"/>
              </a:rPr>
              <a:t>    </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a</a:t>
            </a:r>
            <a:r>
              <a:rPr kumimoji="1" lang="en-US" altLang="zh-CN" sz="3200" b="0" i="0" u="none" strike="noStrike" kern="0" cap="none" spc="0" normalizeH="0" baseline="0" noProof="0" dirty="0">
                <a:ln>
                  <a:noFill/>
                </a:ln>
                <a:solidFill>
                  <a:schemeClr val="accent2"/>
                </a:solidFill>
                <a:effectLst/>
                <a:uLnTx/>
                <a:uFillTx/>
                <a:latin typeface="Arial Black" panose="020B0A04020102020204" pitchFamily="34" charset="0"/>
                <a:ea typeface="+mn-ea"/>
                <a:cs typeface="+mn-cs"/>
              </a:rPr>
              <a:t>=</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b </a:t>
            </a:r>
            <a:r>
              <a:rPr kumimoji="1" lang="en-US" altLang="zh-CN" sz="2800" b="0" i="0" u="none" strike="noStrike" kern="0" cap="none" spc="0" normalizeH="0" baseline="0" noProof="0" dirty="0">
                <a:ln>
                  <a:noFill/>
                </a:ln>
                <a:solidFill>
                  <a:srgbClr val="FF0000"/>
                </a:solidFill>
                <a:effectLst/>
                <a:uLnTx/>
                <a:uFillTx/>
                <a:latin typeface="+mn-lt"/>
                <a:ea typeface="MingLiU" pitchFamily="49" charset="-120"/>
                <a:cs typeface="+mn-cs"/>
                <a:sym typeface="Symbol" panose="05050102010706020507" pitchFamily="18" charset="2"/>
              </a:rPr>
              <a:t></a:t>
            </a:r>
            <a:r>
              <a:rPr kumimoji="1" lang="en-US" altLang="zh-CN" sz="2800" b="0" i="0" u="none" strike="noStrike" kern="0" cap="none" spc="0" normalizeH="0" baseline="0" noProof="0" dirty="0">
                <a:ln>
                  <a:noFill/>
                </a:ln>
                <a:solidFill>
                  <a:schemeClr val="accent2"/>
                </a:solidFill>
                <a:effectLst/>
                <a:uLnTx/>
                <a:uFillTx/>
                <a:latin typeface="+mn-lt"/>
                <a:ea typeface="MingLiU" pitchFamily="49" charset="-120"/>
                <a:cs typeface="+mn-cs"/>
              </a:rPr>
              <a:t> </a:t>
            </a:r>
            <a:r>
              <a:rPr kumimoji="1" lang="en-US" altLang="zh-CN" sz="2800" b="0" i="0" u="none" strike="noStrike" kern="0" cap="none" spc="0" normalizeH="0" baseline="0" noProof="0" dirty="0">
                <a:ln>
                  <a:noFill/>
                </a:ln>
                <a:solidFill>
                  <a:schemeClr val="accent2"/>
                </a:solidFill>
                <a:effectLst/>
                <a:uLnTx/>
                <a:uFillTx/>
                <a:latin typeface="+mn-lt"/>
                <a:ea typeface="+mn-ea"/>
                <a:cs typeface="+mn-cs"/>
              </a:rPr>
              <a:t>G</a:t>
            </a:r>
            <a:r>
              <a:rPr kumimoji="1" lang="zh-CN" altLang="en-US" sz="2800" b="0" i="0" u="none" strike="noStrike" kern="0" cap="none" spc="0" normalizeH="0" baseline="0" noProof="0" dirty="0">
                <a:ln>
                  <a:noFill/>
                </a:ln>
                <a:solidFill>
                  <a:schemeClr val="accent2"/>
                </a:solidFill>
                <a:effectLst/>
                <a:uLnTx/>
                <a:uFillTx/>
                <a:latin typeface="+mn-lt"/>
                <a:ea typeface="+mn-ea"/>
                <a:cs typeface="+mn-cs"/>
              </a:rPr>
              <a:t>有产生式 </a:t>
            </a:r>
            <a:r>
              <a:rPr kumimoji="1" lang="en-US" altLang="zh-CN" sz="2800" b="0" i="0" u="none" strike="noStrike" kern="0" cap="none" spc="0" normalizeH="0" baseline="0" noProof="0" dirty="0">
                <a:ln>
                  <a:noFill/>
                </a:ln>
                <a:solidFill>
                  <a:srgbClr val="990033"/>
                </a:solidFill>
                <a:effectLst/>
                <a:uLnTx/>
                <a:uFillTx/>
                <a:latin typeface="+mn-lt"/>
                <a:ea typeface="+mn-ea"/>
                <a:cs typeface="+mn-cs"/>
              </a:rPr>
              <a:t>P</a:t>
            </a:r>
            <a:r>
              <a:rPr kumimoji="1" lang="en-US" altLang="zh-CN" sz="2800" b="0" i="0" u="none" strike="noStrike" kern="0" cap="none" spc="0" normalizeH="0" baseline="0" noProof="0" dirty="0">
                <a:ln>
                  <a:noFill/>
                </a:ln>
                <a:solidFill>
                  <a:srgbClr val="990033"/>
                </a:solidFill>
                <a:effectLst/>
                <a:uLnTx/>
                <a:uFillTx/>
                <a:latin typeface="宋体" panose="02010600030101010101" pitchFamily="2" charset="-122"/>
                <a:ea typeface="+mn-ea"/>
                <a:cs typeface="+mn-cs"/>
              </a:rPr>
              <a:t>→</a:t>
            </a:r>
            <a:r>
              <a:rPr kumimoji="1" lang="en-US" altLang="zh-CN" sz="2800" b="0" i="0" u="none" strike="noStrike" kern="0" cap="none" spc="0" normalizeH="0" baseline="0" noProof="0" dirty="0">
                <a:ln>
                  <a:noFill/>
                </a:ln>
                <a:solidFill>
                  <a:srgbClr val="990033"/>
                </a:solidFill>
                <a:effectLst/>
                <a:uLnTx/>
                <a:uFillTx/>
                <a:latin typeface="+mn-lt"/>
                <a:ea typeface="+mn-ea"/>
                <a:cs typeface="+mn-cs"/>
              </a:rPr>
              <a:t>…</a:t>
            </a:r>
            <a:r>
              <a:rPr kumimoji="1" lang="en-US" altLang="zh-CN" sz="2800" b="0" i="0" u="none" strike="noStrike" kern="0" cap="none" spc="0" normalizeH="0" baseline="0" noProof="0" dirty="0" err="1">
                <a:ln>
                  <a:noFill/>
                </a:ln>
                <a:solidFill>
                  <a:srgbClr val="990033"/>
                </a:solidFill>
                <a:effectLst/>
                <a:uLnTx/>
                <a:uFillTx/>
                <a:latin typeface="宋体" panose="02010600030101010101" pitchFamily="2" charset="-122"/>
                <a:ea typeface="+mn-ea"/>
                <a:cs typeface="+mn-cs"/>
              </a:rPr>
              <a:t>ab</a:t>
            </a:r>
            <a:r>
              <a:rPr kumimoji="1" lang="en-US" altLang="zh-CN" sz="2800" b="0" i="0" u="none" strike="noStrike" kern="0" cap="none" spc="0" normalizeH="0" baseline="0" noProof="0" dirty="0">
                <a:ln>
                  <a:noFill/>
                </a:ln>
                <a:solidFill>
                  <a:srgbClr val="990033"/>
                </a:solidFill>
                <a:effectLst/>
                <a:uLnTx/>
                <a:uFillTx/>
                <a:latin typeface="+mn-lt"/>
                <a:ea typeface="+mn-ea"/>
                <a:cs typeface="+mn-cs"/>
              </a:rPr>
              <a:t>…</a:t>
            </a:r>
            <a:r>
              <a:rPr kumimoji="1" lang="zh-CN" altLang="en-US" sz="2800" b="0" i="0" u="none" strike="noStrike" kern="0" cap="none" spc="0" normalizeH="0" baseline="0" noProof="0" dirty="0">
                <a:ln>
                  <a:noFill/>
                </a:ln>
                <a:solidFill>
                  <a:schemeClr val="accent2"/>
                </a:solidFill>
                <a:effectLst/>
                <a:uLnTx/>
                <a:uFillTx/>
                <a:latin typeface="宋体" panose="02010600030101010101" pitchFamily="2" charset="-122"/>
                <a:ea typeface="+mn-ea"/>
                <a:cs typeface="+mn-cs"/>
              </a:rPr>
              <a:t>或</a:t>
            </a:r>
            <a:r>
              <a:rPr kumimoji="1" lang="en-US" altLang="zh-CN" sz="2800" b="0" i="0" u="none" strike="noStrike" kern="0" cap="none" spc="0" normalizeH="0" baseline="0" noProof="0" dirty="0">
                <a:ln>
                  <a:noFill/>
                </a:ln>
                <a:solidFill>
                  <a:srgbClr val="990033"/>
                </a:solidFill>
                <a:effectLst/>
                <a:uLnTx/>
                <a:uFillTx/>
                <a:latin typeface="+mn-lt"/>
                <a:ea typeface="+mn-ea"/>
                <a:cs typeface="+mn-cs"/>
              </a:rPr>
              <a:t>P</a:t>
            </a:r>
            <a:r>
              <a:rPr kumimoji="1" lang="en-US" altLang="zh-CN" sz="2800" b="0" i="0" u="none" strike="noStrike" kern="0" cap="none" spc="0" normalizeH="0" baseline="0" noProof="0" dirty="0">
                <a:ln>
                  <a:noFill/>
                </a:ln>
                <a:solidFill>
                  <a:srgbClr val="990033"/>
                </a:solidFill>
                <a:effectLst/>
                <a:uLnTx/>
                <a:uFillTx/>
                <a:latin typeface="宋体" panose="02010600030101010101" pitchFamily="2" charset="-122"/>
                <a:ea typeface="+mn-ea"/>
                <a:cs typeface="+mn-cs"/>
              </a:rPr>
              <a:t>→</a:t>
            </a:r>
            <a:r>
              <a:rPr kumimoji="1" lang="en-US" altLang="zh-CN" sz="2800" b="0" i="0" u="none" strike="noStrike" kern="0" cap="none" spc="0" normalizeH="0" baseline="0" noProof="0" dirty="0">
                <a:ln>
                  <a:noFill/>
                </a:ln>
                <a:solidFill>
                  <a:srgbClr val="990033"/>
                </a:solidFill>
                <a:effectLst/>
                <a:uLnTx/>
                <a:uFillTx/>
                <a:latin typeface="+mn-lt"/>
                <a:ea typeface="+mn-ea"/>
                <a:cs typeface="+mn-cs"/>
              </a:rPr>
              <a:t>…</a:t>
            </a:r>
            <a:r>
              <a:rPr kumimoji="1" lang="en-US" altLang="zh-CN" sz="2800" b="0" i="0" u="none" strike="noStrike" kern="0" cap="none" spc="0" normalizeH="0" baseline="0" noProof="0" dirty="0" err="1">
                <a:ln>
                  <a:noFill/>
                </a:ln>
                <a:solidFill>
                  <a:srgbClr val="990033"/>
                </a:solidFill>
                <a:effectLst/>
                <a:uLnTx/>
                <a:uFillTx/>
                <a:latin typeface="宋体" panose="02010600030101010101" pitchFamily="2" charset="-122"/>
                <a:ea typeface="+mn-ea"/>
                <a:cs typeface="+mn-cs"/>
              </a:rPr>
              <a:t>aQb</a:t>
            </a:r>
            <a:r>
              <a:rPr kumimoji="1" lang="en-US" altLang="zh-CN" sz="2800" b="0" i="0" u="none" strike="noStrike" kern="0" cap="none" spc="0" normalizeH="0" baseline="0" noProof="0" dirty="0">
                <a:ln>
                  <a:noFill/>
                </a:ln>
                <a:solidFill>
                  <a:srgbClr val="990033"/>
                </a:solidFill>
                <a:effectLst/>
                <a:uLnTx/>
                <a:uFillTx/>
                <a:latin typeface="+mn-lt"/>
                <a:ea typeface="+mn-ea"/>
                <a:cs typeface="+mn-cs"/>
              </a:rPr>
              <a:t>…</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 </a:t>
            </a:r>
            <a:endParaRPr kumimoji="1" lang="en-US" altLang="zh-CN" sz="32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3200" b="0" i="0" u="none" strike="noStrike" kern="0" cap="none" spc="0" normalizeH="0" baseline="0" noProof="0" dirty="0">
                <a:ln>
                  <a:noFill/>
                </a:ln>
                <a:solidFill>
                  <a:schemeClr val="tx1"/>
                </a:solidFill>
                <a:effectLst/>
                <a:uLnTx/>
                <a:uFillTx/>
                <a:latin typeface="+mn-lt"/>
                <a:ea typeface="+mn-ea"/>
                <a:cs typeface="+mn-cs"/>
              </a:rPr>
              <a:t>    </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a</a:t>
            </a:r>
            <a:r>
              <a:rPr kumimoji="1" lang="en-US" altLang="zh-CN" sz="3200" b="0" i="0" u="none" strike="noStrike" kern="0" cap="none" spc="0" normalizeH="0" baseline="0" noProof="0" dirty="0">
                <a:ln>
                  <a:noFill/>
                </a:ln>
                <a:solidFill>
                  <a:schemeClr val="accent2"/>
                </a:solidFill>
                <a:effectLst/>
                <a:uLnTx/>
                <a:uFillTx/>
                <a:latin typeface="Arial Black" panose="020B0A04020102020204" pitchFamily="34" charset="0"/>
                <a:ea typeface="+mn-ea"/>
                <a:cs typeface="+mn-cs"/>
              </a:rPr>
              <a:t>&lt;</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b </a:t>
            </a:r>
            <a:r>
              <a:rPr kumimoji="1" lang="en-US" altLang="zh-CN" sz="2800" b="0" i="0" u="none" strike="noStrike" kern="0" cap="none" spc="0" normalizeH="0" baseline="0" noProof="0" dirty="0">
                <a:ln>
                  <a:noFill/>
                </a:ln>
                <a:solidFill>
                  <a:srgbClr val="FF0000"/>
                </a:solidFill>
                <a:effectLst/>
                <a:uLnTx/>
                <a:uFillTx/>
                <a:latin typeface="+mn-lt"/>
                <a:ea typeface="MingLiU" pitchFamily="49" charset="-120"/>
                <a:cs typeface="+mn-cs"/>
                <a:sym typeface="Symbol" panose="05050102010706020507" pitchFamily="18" charset="2"/>
              </a:rPr>
              <a:t></a:t>
            </a:r>
            <a:r>
              <a:rPr kumimoji="1" lang="en-US" altLang="zh-CN" sz="2800" b="0" i="0" u="none" strike="noStrike" kern="0" cap="none" spc="0" normalizeH="0" baseline="0" noProof="0" dirty="0">
                <a:ln>
                  <a:noFill/>
                </a:ln>
                <a:solidFill>
                  <a:schemeClr val="accent2"/>
                </a:solidFill>
                <a:effectLst/>
                <a:uLnTx/>
                <a:uFillTx/>
                <a:latin typeface="+mn-lt"/>
                <a:ea typeface="MingLiU" pitchFamily="49" charset="-120"/>
                <a:cs typeface="+mn-cs"/>
              </a:rPr>
              <a:t> </a:t>
            </a:r>
            <a:r>
              <a:rPr kumimoji="1" lang="en-US" altLang="zh-CN" sz="2800" b="0" i="0" u="none" strike="noStrike" kern="0" cap="none" spc="0" normalizeH="0" baseline="0" noProof="0" dirty="0">
                <a:ln>
                  <a:noFill/>
                </a:ln>
                <a:solidFill>
                  <a:schemeClr val="accent2"/>
                </a:solidFill>
                <a:effectLst/>
                <a:uLnTx/>
                <a:uFillTx/>
                <a:latin typeface="+mn-lt"/>
                <a:ea typeface="+mn-ea"/>
                <a:cs typeface="+mn-cs"/>
              </a:rPr>
              <a:t>G</a:t>
            </a:r>
            <a:r>
              <a:rPr kumimoji="1" lang="zh-CN" altLang="en-US" sz="2800" b="0" i="0" u="none" strike="noStrike" kern="0" cap="none" spc="0" normalizeH="0" baseline="0" noProof="0" dirty="0">
                <a:ln>
                  <a:noFill/>
                </a:ln>
                <a:solidFill>
                  <a:schemeClr val="accent2"/>
                </a:solidFill>
                <a:effectLst/>
                <a:uLnTx/>
                <a:uFillTx/>
                <a:latin typeface="+mn-lt"/>
                <a:ea typeface="+mn-ea"/>
                <a:cs typeface="+mn-cs"/>
              </a:rPr>
              <a:t>有产生式</a:t>
            </a:r>
            <a:r>
              <a:rPr kumimoji="1" lang="en-US" altLang="zh-CN" sz="2800" b="0" i="0" u="none" strike="noStrike" kern="0" cap="none" spc="0" normalizeH="0" baseline="0" noProof="0" dirty="0">
                <a:ln>
                  <a:noFill/>
                </a:ln>
                <a:solidFill>
                  <a:srgbClr val="990033"/>
                </a:solidFill>
                <a:effectLst/>
                <a:uLnTx/>
                <a:uFillTx/>
                <a:latin typeface="+mn-lt"/>
                <a:ea typeface="+mn-ea"/>
                <a:cs typeface="+mn-cs"/>
              </a:rPr>
              <a:t>P</a:t>
            </a:r>
            <a:r>
              <a:rPr kumimoji="1" lang="en-US" altLang="zh-CN" sz="2800" b="0" i="0" u="none" strike="noStrike" kern="0" cap="none" spc="0" normalizeH="0" baseline="0" noProof="0" dirty="0">
                <a:ln>
                  <a:noFill/>
                </a:ln>
                <a:solidFill>
                  <a:srgbClr val="990033"/>
                </a:solidFill>
                <a:effectLst/>
                <a:uLnTx/>
                <a:uFillTx/>
                <a:latin typeface="宋体" panose="02010600030101010101" pitchFamily="2" charset="-122"/>
                <a:ea typeface="+mn-ea"/>
                <a:cs typeface="+mn-cs"/>
              </a:rPr>
              <a:t>→</a:t>
            </a:r>
            <a:r>
              <a:rPr kumimoji="1" lang="en-US" altLang="zh-CN" sz="2800" b="0" i="0" u="none" strike="noStrike" kern="0" cap="none" spc="0" normalizeH="0" baseline="0" noProof="0" dirty="0">
                <a:ln>
                  <a:noFill/>
                </a:ln>
                <a:solidFill>
                  <a:srgbClr val="990033"/>
                </a:solidFill>
                <a:effectLst/>
                <a:uLnTx/>
                <a:uFillTx/>
                <a:latin typeface="+mn-lt"/>
                <a:ea typeface="+mn-ea"/>
                <a:cs typeface="+mn-cs"/>
              </a:rPr>
              <a:t>…</a:t>
            </a:r>
            <a:r>
              <a:rPr kumimoji="1" lang="en-US" altLang="zh-CN" sz="2800" b="0" i="0" u="none" strike="noStrike" kern="0" cap="none" spc="0" normalizeH="0" baseline="0" noProof="0" dirty="0" err="1">
                <a:ln>
                  <a:noFill/>
                </a:ln>
                <a:solidFill>
                  <a:srgbClr val="990033"/>
                </a:solidFill>
                <a:effectLst/>
                <a:uLnTx/>
                <a:uFillTx/>
                <a:latin typeface="宋体" panose="02010600030101010101" pitchFamily="2" charset="-122"/>
                <a:ea typeface="+mn-ea"/>
                <a:cs typeface="+mn-cs"/>
              </a:rPr>
              <a:t>aR</a:t>
            </a:r>
            <a:r>
              <a:rPr kumimoji="1" lang="en-US" altLang="zh-CN" sz="2800" b="0" i="0" u="none" strike="noStrike" kern="0" cap="none" spc="0" normalizeH="0" baseline="0" noProof="0" dirty="0">
                <a:ln>
                  <a:noFill/>
                </a:ln>
                <a:solidFill>
                  <a:srgbClr val="990033"/>
                </a:solidFill>
                <a:effectLst/>
                <a:uLnTx/>
                <a:uFillTx/>
                <a:latin typeface="+mn-lt"/>
                <a:ea typeface="+mn-ea"/>
                <a:cs typeface="+mn-cs"/>
              </a:rPr>
              <a:t>…</a:t>
            </a:r>
            <a:r>
              <a:rPr kumimoji="1" lang="zh-CN" altLang="en-US" sz="2800" b="0" i="0" u="none" strike="noStrike" kern="0" cap="none" spc="0" normalizeH="0" baseline="0" noProof="0" dirty="0">
                <a:ln>
                  <a:noFill/>
                </a:ln>
                <a:solidFill>
                  <a:schemeClr val="accent2"/>
                </a:solidFill>
                <a:effectLst/>
                <a:uLnTx/>
                <a:uFillTx/>
                <a:latin typeface="宋体" panose="02010600030101010101" pitchFamily="2" charset="-122"/>
                <a:ea typeface="+mn-ea"/>
                <a:cs typeface="+mn-cs"/>
              </a:rPr>
              <a:t>而</a:t>
            </a:r>
            <a:r>
              <a:rPr kumimoji="1" lang="en-US" altLang="zh-CN" sz="2800" b="0" i="0" u="none" strike="noStrike" kern="0" cap="none" spc="0" normalizeH="0" baseline="0" noProof="0" dirty="0">
                <a:ln>
                  <a:noFill/>
                </a:ln>
                <a:solidFill>
                  <a:srgbClr val="990033"/>
                </a:solidFill>
                <a:effectLst/>
                <a:uLnTx/>
                <a:uFillTx/>
                <a:latin typeface="宋体" panose="02010600030101010101" pitchFamily="2" charset="-122"/>
                <a:ea typeface="+mn-ea"/>
                <a:cs typeface="+mn-cs"/>
              </a:rPr>
              <a:t>R</a:t>
            </a:r>
            <a:r>
              <a:rPr kumimoji="1" lang="en-US" altLang="zh-CN" sz="2800" b="0" i="0" u="none" strike="noStrike" kern="0" cap="none" spc="0" normalizeH="0" baseline="0" noProof="0" dirty="0">
                <a:ln>
                  <a:noFill/>
                </a:ln>
                <a:solidFill>
                  <a:srgbClr val="990033"/>
                </a:solidFill>
                <a:effectLst/>
                <a:uLnTx/>
                <a:uFillTx/>
                <a:latin typeface="+mn-lt"/>
                <a:ea typeface="MingLiU" pitchFamily="49" charset="-120"/>
                <a:cs typeface="+mn-cs"/>
                <a:sym typeface="Symbol" panose="05050102010706020507" pitchFamily="18" charset="2"/>
              </a:rPr>
              <a:t></a:t>
            </a:r>
            <a:r>
              <a:rPr kumimoji="1" lang="zh-CN" altLang="en-US" sz="2800" b="0" i="0" u="none" strike="noStrike" kern="0" cap="none" spc="0" normalizeH="0" baseline="30000" noProof="0" dirty="0">
                <a:ln>
                  <a:noFill/>
                </a:ln>
                <a:solidFill>
                  <a:srgbClr val="990033"/>
                </a:solidFill>
                <a:effectLst/>
                <a:uLnTx/>
                <a:uFillTx/>
                <a:latin typeface="+mn-lt"/>
                <a:ea typeface="+mn-ea"/>
                <a:cs typeface="+mn-cs"/>
                <a:sym typeface="Symbol" panose="05050102010706020507" pitchFamily="18" charset="2"/>
              </a:rPr>
              <a:t>＋</a:t>
            </a:r>
            <a:r>
              <a:rPr kumimoji="1" lang="en-US" altLang="zh-CN" sz="2800" b="0" i="0" u="none" strike="noStrike" kern="0" cap="none" spc="0" normalizeH="0" baseline="0" noProof="0" dirty="0">
                <a:ln>
                  <a:noFill/>
                </a:ln>
                <a:solidFill>
                  <a:srgbClr val="990033"/>
                </a:solidFill>
                <a:effectLst/>
                <a:uLnTx/>
                <a:uFillTx/>
                <a:latin typeface="宋体" panose="02010600030101010101" pitchFamily="2" charset="-122"/>
                <a:ea typeface="+mn-ea"/>
                <a:cs typeface="+mn-cs"/>
              </a:rPr>
              <a:t>b</a:t>
            </a:r>
            <a:r>
              <a:rPr kumimoji="1" lang="en-US" altLang="zh-CN" sz="2800" b="0" i="0" u="none" strike="noStrike" kern="0" cap="none" spc="0" normalizeH="0" baseline="0" noProof="0" dirty="0">
                <a:ln>
                  <a:noFill/>
                </a:ln>
                <a:solidFill>
                  <a:srgbClr val="990033"/>
                </a:solidFill>
                <a:effectLst/>
                <a:uLnTx/>
                <a:uFillTx/>
                <a:latin typeface="+mn-lt"/>
                <a:ea typeface="+mn-ea"/>
                <a:cs typeface="+mn-cs"/>
              </a:rPr>
              <a:t>…</a:t>
            </a:r>
            <a:r>
              <a:rPr kumimoji="1" lang="zh-CN" altLang="en-US" sz="2800" b="0" i="0" u="none" strike="noStrike" kern="0" cap="none" spc="0" normalizeH="0" baseline="0" noProof="0" dirty="0">
                <a:ln>
                  <a:noFill/>
                </a:ln>
                <a:solidFill>
                  <a:schemeClr val="accent2"/>
                </a:solidFill>
                <a:effectLst/>
                <a:uLnTx/>
                <a:uFillTx/>
                <a:latin typeface="宋体" panose="02010600030101010101" pitchFamily="2" charset="-122"/>
                <a:ea typeface="+mn-ea"/>
                <a:cs typeface="+mn-cs"/>
              </a:rPr>
              <a:t>或</a:t>
            </a:r>
            <a:r>
              <a:rPr kumimoji="1" lang="en-US" altLang="zh-CN" sz="2800" b="0" i="0" u="none" strike="noStrike" kern="0" cap="none" spc="0" normalizeH="0" baseline="0" noProof="0" dirty="0">
                <a:ln>
                  <a:noFill/>
                </a:ln>
                <a:solidFill>
                  <a:srgbClr val="990033"/>
                </a:solidFill>
                <a:effectLst/>
                <a:uLnTx/>
                <a:uFillTx/>
                <a:latin typeface="宋体" panose="02010600030101010101" pitchFamily="2" charset="-122"/>
                <a:ea typeface="+mn-ea"/>
                <a:cs typeface="+mn-cs"/>
              </a:rPr>
              <a:t>R</a:t>
            </a:r>
            <a:r>
              <a:rPr kumimoji="1" lang="en-US" altLang="zh-CN" sz="2800" b="0" i="0" u="none" strike="noStrike" kern="0" cap="none" spc="0" normalizeH="0" baseline="0" noProof="0" dirty="0">
                <a:ln>
                  <a:noFill/>
                </a:ln>
                <a:solidFill>
                  <a:srgbClr val="990033"/>
                </a:solidFill>
                <a:effectLst/>
                <a:uLnTx/>
                <a:uFillTx/>
                <a:latin typeface="+mn-lt"/>
                <a:ea typeface="MingLiU" pitchFamily="49" charset="-120"/>
                <a:cs typeface="+mn-cs"/>
                <a:sym typeface="Symbol" panose="05050102010706020507" pitchFamily="18" charset="2"/>
              </a:rPr>
              <a:t></a:t>
            </a:r>
            <a:r>
              <a:rPr kumimoji="1" lang="zh-CN" altLang="en-US" sz="2800" b="0" i="0" u="none" strike="noStrike" kern="0" cap="none" spc="0" normalizeH="0" baseline="30000" noProof="0" dirty="0">
                <a:ln>
                  <a:noFill/>
                </a:ln>
                <a:solidFill>
                  <a:srgbClr val="990033"/>
                </a:solidFill>
                <a:effectLst/>
                <a:uLnTx/>
                <a:uFillTx/>
                <a:latin typeface="+mn-lt"/>
                <a:ea typeface="+mn-ea"/>
                <a:cs typeface="+mn-cs"/>
                <a:sym typeface="Symbol" panose="05050102010706020507" pitchFamily="18" charset="2"/>
              </a:rPr>
              <a:t>＋</a:t>
            </a:r>
            <a:r>
              <a:rPr kumimoji="1" lang="zh-CN" altLang="en-US" sz="2800" b="0" i="0" u="none" strike="noStrike" kern="0" cap="none" spc="0" normalizeH="0" baseline="0" noProof="0" dirty="0">
                <a:ln>
                  <a:noFill/>
                </a:ln>
                <a:solidFill>
                  <a:srgbClr val="990033"/>
                </a:solidFill>
                <a:effectLst/>
                <a:uLnTx/>
                <a:uFillTx/>
                <a:latin typeface="+mn-lt"/>
                <a:ea typeface="+mn-ea"/>
                <a:cs typeface="+mn-cs"/>
                <a:sym typeface="Symbol" panose="05050102010706020507" pitchFamily="18" charset="2"/>
              </a:rPr>
              <a:t> </a:t>
            </a:r>
            <a:r>
              <a:rPr kumimoji="1" lang="en-US" altLang="zh-CN" sz="2400" b="0" i="0" u="none" strike="noStrike" kern="0" cap="none" spc="0" normalizeH="0" baseline="0" noProof="0" dirty="0" err="1">
                <a:ln>
                  <a:noFill/>
                </a:ln>
                <a:solidFill>
                  <a:srgbClr val="990033"/>
                </a:solidFill>
                <a:effectLst/>
                <a:uLnTx/>
                <a:uFillTx/>
                <a:latin typeface="+mn-lt"/>
                <a:ea typeface="+mn-ea"/>
                <a:cs typeface="+mn-cs"/>
                <a:sym typeface="Symbol" panose="05050102010706020507" pitchFamily="18" charset="2"/>
              </a:rPr>
              <a:t>Q</a:t>
            </a:r>
            <a:r>
              <a:rPr kumimoji="1" lang="en-US" altLang="zh-CN" sz="2800" b="0" i="0" u="none" strike="noStrike" kern="0" cap="none" spc="0" normalizeH="0" baseline="0" noProof="0" dirty="0" err="1">
                <a:ln>
                  <a:noFill/>
                </a:ln>
                <a:solidFill>
                  <a:srgbClr val="990033"/>
                </a:solidFill>
                <a:effectLst/>
                <a:uLnTx/>
                <a:uFillTx/>
                <a:latin typeface="宋体" panose="02010600030101010101" pitchFamily="2" charset="-122"/>
                <a:ea typeface="+mn-ea"/>
                <a:cs typeface="+mn-cs"/>
              </a:rPr>
              <a:t>b</a:t>
            </a:r>
            <a:r>
              <a:rPr kumimoji="1" lang="en-US" altLang="zh-CN" sz="2800" b="0" i="0" u="none" strike="noStrike" kern="0" cap="none" spc="0" normalizeH="0" baseline="0" noProof="0" dirty="0">
                <a:ln>
                  <a:noFill/>
                </a:ln>
                <a:solidFill>
                  <a:srgbClr val="990033"/>
                </a:solidFill>
                <a:effectLst/>
                <a:uLnTx/>
                <a:uFillTx/>
                <a:latin typeface="+mn-lt"/>
                <a:ea typeface="+mn-ea"/>
                <a:cs typeface="+mn-cs"/>
              </a:rPr>
              <a:t>…</a:t>
            </a:r>
            <a:endParaRPr kumimoji="1" lang="en-US" altLang="zh-CN" sz="3200" b="0" i="0" u="none" strike="noStrike" kern="0" cap="none" spc="0" normalizeH="0" baseline="0" noProof="0" dirty="0">
              <a:ln>
                <a:noFill/>
              </a:ln>
              <a:solidFill>
                <a:schemeClr val="accent2"/>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    a</a:t>
            </a:r>
            <a:r>
              <a:rPr kumimoji="1" lang="en-US" altLang="zh-CN" sz="3200" b="0" i="0" u="none" strike="noStrike" kern="0" cap="none" spc="0" normalizeH="0" baseline="0" noProof="0" dirty="0">
                <a:ln>
                  <a:noFill/>
                </a:ln>
                <a:solidFill>
                  <a:schemeClr val="accent2"/>
                </a:solidFill>
                <a:effectLst/>
                <a:uLnTx/>
                <a:uFillTx/>
                <a:latin typeface="Arial Black" panose="020B0A04020102020204" pitchFamily="34" charset="0"/>
                <a:ea typeface="+mn-ea"/>
                <a:cs typeface="+mn-cs"/>
              </a:rPr>
              <a:t>&gt;</a:t>
            </a:r>
            <a:r>
              <a:rPr kumimoji="1" lang="en-US" altLang="zh-CN" sz="3200" b="0" i="0" u="none" strike="noStrike" kern="0" cap="none" spc="0" normalizeH="0" baseline="0" noProof="0" dirty="0">
                <a:ln>
                  <a:noFill/>
                </a:ln>
                <a:solidFill>
                  <a:schemeClr val="accent2"/>
                </a:solidFill>
                <a:effectLst/>
                <a:uLnTx/>
                <a:uFillTx/>
                <a:latin typeface="+mn-lt"/>
                <a:ea typeface="+mn-ea"/>
                <a:cs typeface="+mn-cs"/>
              </a:rPr>
              <a:t>b </a:t>
            </a:r>
            <a:r>
              <a:rPr kumimoji="1" lang="en-US" altLang="zh-CN" sz="2800" b="0" i="0" u="none" strike="noStrike" kern="0" cap="none" spc="0" normalizeH="0" baseline="0" noProof="0" dirty="0">
                <a:ln>
                  <a:noFill/>
                </a:ln>
                <a:solidFill>
                  <a:srgbClr val="FF0000"/>
                </a:solidFill>
                <a:effectLst/>
                <a:uLnTx/>
                <a:uFillTx/>
                <a:latin typeface="+mn-lt"/>
                <a:ea typeface="MingLiU" pitchFamily="49" charset="-120"/>
                <a:cs typeface="+mn-cs"/>
                <a:sym typeface="Symbol" panose="05050102010706020507" pitchFamily="18" charset="2"/>
              </a:rPr>
              <a:t> </a:t>
            </a:r>
            <a:r>
              <a:rPr kumimoji="1" lang="en-US" altLang="zh-CN" sz="2800" b="0" i="0" u="none" strike="noStrike" kern="0" cap="none" spc="0" normalizeH="0" baseline="0" noProof="0" dirty="0">
                <a:ln>
                  <a:noFill/>
                </a:ln>
                <a:solidFill>
                  <a:schemeClr val="accent2"/>
                </a:solidFill>
                <a:effectLst/>
                <a:uLnTx/>
                <a:uFillTx/>
                <a:latin typeface="+mn-lt"/>
                <a:ea typeface="+mn-ea"/>
                <a:cs typeface="+mn-cs"/>
              </a:rPr>
              <a:t>G</a:t>
            </a:r>
            <a:r>
              <a:rPr kumimoji="1" lang="zh-CN" altLang="en-US" sz="2800" b="0" i="0" u="none" strike="noStrike" kern="0" cap="none" spc="0" normalizeH="0" baseline="0" noProof="0" dirty="0">
                <a:ln>
                  <a:noFill/>
                </a:ln>
                <a:solidFill>
                  <a:schemeClr val="accent2"/>
                </a:solidFill>
                <a:effectLst/>
                <a:uLnTx/>
                <a:uFillTx/>
                <a:latin typeface="+mn-lt"/>
                <a:ea typeface="+mn-ea"/>
                <a:cs typeface="+mn-cs"/>
              </a:rPr>
              <a:t>有产生式</a:t>
            </a:r>
            <a:r>
              <a:rPr kumimoji="1" lang="en-US" altLang="zh-CN" sz="2800" b="0" i="0" u="none" strike="noStrike" kern="0" cap="none" spc="0" normalizeH="0" baseline="0" noProof="0" dirty="0">
                <a:ln>
                  <a:noFill/>
                </a:ln>
                <a:solidFill>
                  <a:srgbClr val="990033"/>
                </a:solidFill>
                <a:effectLst/>
                <a:uLnTx/>
                <a:uFillTx/>
                <a:latin typeface="+mn-lt"/>
                <a:ea typeface="+mn-ea"/>
                <a:cs typeface="+mn-cs"/>
              </a:rPr>
              <a:t>P</a:t>
            </a:r>
            <a:r>
              <a:rPr kumimoji="1" lang="en-US" altLang="zh-CN" sz="2800" b="0" i="0" u="none" strike="noStrike" kern="0" cap="none" spc="0" normalizeH="0" baseline="0" noProof="0" dirty="0">
                <a:ln>
                  <a:noFill/>
                </a:ln>
                <a:solidFill>
                  <a:srgbClr val="990033"/>
                </a:solidFill>
                <a:effectLst/>
                <a:uLnTx/>
                <a:uFillTx/>
                <a:latin typeface="宋体" panose="02010600030101010101" pitchFamily="2" charset="-122"/>
                <a:ea typeface="+mn-ea"/>
                <a:cs typeface="+mn-cs"/>
              </a:rPr>
              <a:t>→</a:t>
            </a:r>
            <a:r>
              <a:rPr kumimoji="1" lang="en-US" altLang="zh-CN" sz="2800" b="0" i="0" u="none" strike="noStrike" kern="0" cap="none" spc="0" normalizeH="0" baseline="0" noProof="0" dirty="0">
                <a:ln>
                  <a:noFill/>
                </a:ln>
                <a:solidFill>
                  <a:srgbClr val="990033"/>
                </a:solidFill>
                <a:effectLst/>
                <a:uLnTx/>
                <a:uFillTx/>
                <a:latin typeface="+mn-lt"/>
                <a:ea typeface="+mn-ea"/>
                <a:cs typeface="+mn-cs"/>
              </a:rPr>
              <a:t>…</a:t>
            </a:r>
            <a:r>
              <a:rPr kumimoji="1" lang="en-US" altLang="zh-CN" sz="2800" b="0" i="0" u="none" strike="noStrike" kern="0" cap="none" spc="0" normalizeH="0" baseline="0" noProof="0" dirty="0" err="1">
                <a:ln>
                  <a:noFill/>
                </a:ln>
                <a:solidFill>
                  <a:srgbClr val="990033"/>
                </a:solidFill>
                <a:effectLst/>
                <a:uLnTx/>
                <a:uFillTx/>
                <a:latin typeface="宋体" panose="02010600030101010101" pitchFamily="2" charset="-122"/>
                <a:ea typeface="+mn-ea"/>
                <a:cs typeface="+mn-cs"/>
              </a:rPr>
              <a:t>Rb</a:t>
            </a:r>
            <a:r>
              <a:rPr kumimoji="1" lang="en-US" altLang="zh-CN" sz="2800" b="0" i="0" u="none" strike="noStrike" kern="0" cap="none" spc="0" normalizeH="0" baseline="0" noProof="0" dirty="0">
                <a:ln>
                  <a:noFill/>
                </a:ln>
                <a:solidFill>
                  <a:srgbClr val="990033"/>
                </a:solidFill>
                <a:effectLst/>
                <a:uLnTx/>
                <a:uFillTx/>
                <a:latin typeface="+mn-lt"/>
                <a:ea typeface="+mn-ea"/>
                <a:cs typeface="+mn-cs"/>
              </a:rPr>
              <a:t>…</a:t>
            </a:r>
            <a:r>
              <a:rPr kumimoji="1" lang="zh-CN" altLang="en-US" sz="2800" b="0" i="0" u="none" strike="noStrike" kern="0" cap="none" spc="0" normalizeH="0" baseline="0" noProof="0" dirty="0">
                <a:ln>
                  <a:noFill/>
                </a:ln>
                <a:solidFill>
                  <a:schemeClr val="accent2"/>
                </a:solidFill>
                <a:effectLst/>
                <a:uLnTx/>
                <a:uFillTx/>
                <a:latin typeface="宋体" panose="02010600030101010101" pitchFamily="2" charset="-122"/>
                <a:ea typeface="+mn-ea"/>
                <a:cs typeface="+mn-cs"/>
              </a:rPr>
              <a:t>而</a:t>
            </a:r>
            <a:r>
              <a:rPr kumimoji="1" lang="en-US" altLang="zh-CN" sz="2800" b="0" i="0" u="none" strike="noStrike" kern="0" cap="none" spc="0" normalizeH="0" baseline="0" noProof="0" dirty="0">
                <a:ln>
                  <a:noFill/>
                </a:ln>
                <a:solidFill>
                  <a:srgbClr val="990033"/>
                </a:solidFill>
                <a:effectLst/>
                <a:uLnTx/>
                <a:uFillTx/>
                <a:latin typeface="宋体" panose="02010600030101010101" pitchFamily="2" charset="-122"/>
                <a:ea typeface="+mn-ea"/>
                <a:cs typeface="+mn-cs"/>
              </a:rPr>
              <a:t>R</a:t>
            </a:r>
            <a:r>
              <a:rPr kumimoji="1" lang="en-US" altLang="zh-CN" sz="2800" b="0" i="0" u="none" strike="noStrike" kern="0" cap="none" spc="0" normalizeH="0" baseline="0" noProof="0" dirty="0">
                <a:ln>
                  <a:noFill/>
                </a:ln>
                <a:solidFill>
                  <a:srgbClr val="990033"/>
                </a:solidFill>
                <a:effectLst/>
                <a:uLnTx/>
                <a:uFillTx/>
                <a:latin typeface="+mn-lt"/>
                <a:ea typeface="MingLiU" pitchFamily="49" charset="-120"/>
                <a:cs typeface="+mn-cs"/>
                <a:sym typeface="Symbol" panose="05050102010706020507" pitchFamily="18" charset="2"/>
              </a:rPr>
              <a:t></a:t>
            </a:r>
            <a:r>
              <a:rPr kumimoji="1" lang="zh-CN" altLang="en-US" sz="2800" b="0" i="0" u="none" strike="noStrike" kern="0" cap="none" spc="0" normalizeH="0" baseline="30000" noProof="0" dirty="0">
                <a:ln>
                  <a:noFill/>
                </a:ln>
                <a:solidFill>
                  <a:srgbClr val="990033"/>
                </a:solidFill>
                <a:effectLst/>
                <a:uLnTx/>
                <a:uFillTx/>
                <a:latin typeface="+mn-lt"/>
                <a:ea typeface="+mn-ea"/>
                <a:cs typeface="+mn-cs"/>
                <a:sym typeface="Symbol" panose="05050102010706020507" pitchFamily="18" charset="2"/>
              </a:rPr>
              <a:t>＋</a:t>
            </a:r>
            <a:r>
              <a:rPr kumimoji="1" lang="en-US" altLang="zh-CN" sz="2800" b="0" i="0" u="none" strike="noStrike" kern="0" cap="none" spc="0" normalizeH="0" baseline="0" noProof="0" dirty="0">
                <a:ln>
                  <a:noFill/>
                </a:ln>
                <a:solidFill>
                  <a:srgbClr val="990033"/>
                </a:solidFill>
                <a:effectLst/>
                <a:uLnTx/>
                <a:uFillTx/>
                <a:latin typeface="+mn-lt"/>
                <a:ea typeface="+mn-ea"/>
                <a:cs typeface="+mn-cs"/>
              </a:rPr>
              <a:t>…</a:t>
            </a:r>
            <a:r>
              <a:rPr kumimoji="1" lang="en-US" altLang="zh-CN" sz="2800" b="0" i="0" u="none" strike="noStrike" kern="0" cap="none" spc="0" normalizeH="0" baseline="0" noProof="0" dirty="0">
                <a:ln>
                  <a:noFill/>
                </a:ln>
                <a:solidFill>
                  <a:srgbClr val="990033"/>
                </a:solidFill>
                <a:effectLst/>
                <a:uLnTx/>
                <a:uFillTx/>
                <a:latin typeface="宋体" panose="02010600030101010101" pitchFamily="2" charset="-122"/>
                <a:ea typeface="+mn-ea"/>
                <a:cs typeface="+mn-cs"/>
              </a:rPr>
              <a:t>a</a:t>
            </a:r>
            <a:r>
              <a:rPr kumimoji="1" lang="zh-CN" altLang="en-US" sz="2800" b="0" i="0" u="none" strike="noStrike" kern="0" cap="none" spc="0" normalizeH="0" baseline="0" noProof="0" dirty="0">
                <a:ln>
                  <a:noFill/>
                </a:ln>
                <a:solidFill>
                  <a:schemeClr val="accent2"/>
                </a:solidFill>
                <a:effectLst/>
                <a:uLnTx/>
                <a:uFillTx/>
                <a:latin typeface="宋体" panose="02010600030101010101" pitchFamily="2" charset="-122"/>
                <a:ea typeface="+mn-ea"/>
                <a:cs typeface="+mn-cs"/>
              </a:rPr>
              <a:t>或</a:t>
            </a:r>
            <a:r>
              <a:rPr kumimoji="1" lang="en-US" altLang="zh-CN" sz="2800" b="0" i="0" u="none" strike="noStrike" kern="0" cap="none" spc="0" normalizeH="0" baseline="0" noProof="0" dirty="0">
                <a:ln>
                  <a:noFill/>
                </a:ln>
                <a:solidFill>
                  <a:srgbClr val="990033"/>
                </a:solidFill>
                <a:effectLst/>
                <a:uLnTx/>
                <a:uFillTx/>
                <a:latin typeface="宋体" panose="02010600030101010101" pitchFamily="2" charset="-122"/>
                <a:ea typeface="+mn-ea"/>
                <a:cs typeface="+mn-cs"/>
              </a:rPr>
              <a:t>R</a:t>
            </a:r>
            <a:r>
              <a:rPr kumimoji="1" lang="en-US" altLang="zh-CN" sz="2800" b="0" i="0" u="none" strike="noStrike" kern="0" cap="none" spc="0" normalizeH="0" baseline="0" noProof="0" dirty="0">
                <a:ln>
                  <a:noFill/>
                </a:ln>
                <a:solidFill>
                  <a:srgbClr val="990033"/>
                </a:solidFill>
                <a:effectLst/>
                <a:uLnTx/>
                <a:uFillTx/>
                <a:latin typeface="+mn-lt"/>
                <a:ea typeface="MingLiU" pitchFamily="49" charset="-120"/>
                <a:cs typeface="+mn-cs"/>
                <a:sym typeface="Symbol" panose="05050102010706020507" pitchFamily="18" charset="2"/>
              </a:rPr>
              <a:t></a:t>
            </a:r>
            <a:r>
              <a:rPr kumimoji="1" lang="zh-CN" altLang="en-US" sz="2800" b="0" i="0" u="none" strike="noStrike" kern="0" cap="none" spc="0" normalizeH="0" baseline="30000" noProof="0" dirty="0">
                <a:ln>
                  <a:noFill/>
                </a:ln>
                <a:solidFill>
                  <a:srgbClr val="990033"/>
                </a:solidFill>
                <a:effectLst/>
                <a:uLnTx/>
                <a:uFillTx/>
                <a:latin typeface="+mn-lt"/>
                <a:ea typeface="+mn-ea"/>
                <a:cs typeface="+mn-cs"/>
                <a:sym typeface="Symbol" panose="05050102010706020507" pitchFamily="18" charset="2"/>
              </a:rPr>
              <a:t>＋</a:t>
            </a:r>
            <a:r>
              <a:rPr kumimoji="1" lang="en-US" altLang="zh-CN" sz="2800" b="0" i="0" u="none" strike="noStrike" kern="0" cap="none" spc="0" normalizeH="0" baseline="0" noProof="0" dirty="0">
                <a:ln>
                  <a:noFill/>
                </a:ln>
                <a:solidFill>
                  <a:srgbClr val="990033"/>
                </a:solidFill>
                <a:effectLst/>
                <a:uLnTx/>
                <a:uFillTx/>
                <a:latin typeface="+mn-lt"/>
                <a:ea typeface="+mn-ea"/>
                <a:cs typeface="+mn-cs"/>
              </a:rPr>
              <a:t>…</a:t>
            </a:r>
            <a:r>
              <a:rPr kumimoji="1" lang="en-US" altLang="zh-CN" sz="2800" b="0" i="0" u="none" strike="noStrike" kern="0" cap="none" spc="0" normalizeH="0" baseline="0" noProof="0" dirty="0" err="1">
                <a:ln>
                  <a:noFill/>
                </a:ln>
                <a:solidFill>
                  <a:srgbClr val="990033"/>
                </a:solidFill>
                <a:effectLst/>
                <a:uLnTx/>
                <a:uFillTx/>
                <a:latin typeface="宋体" panose="02010600030101010101" pitchFamily="2" charset="-122"/>
                <a:ea typeface="+mn-ea"/>
                <a:cs typeface="+mn-cs"/>
              </a:rPr>
              <a:t>aQ</a:t>
            </a:r>
            <a:endParaRPr kumimoji="1" lang="en-US" altLang="zh-CN" sz="2800" b="0" i="0" u="none" strike="noStrike" kern="0" cap="none" spc="0" normalizeH="0" baseline="0" noProof="0" dirty="0">
              <a:ln>
                <a:noFill/>
              </a:ln>
              <a:solidFill>
                <a:srgbClr val="990033"/>
              </a:solidFill>
              <a:effectLst/>
              <a:uLnTx/>
              <a:uFillTx/>
              <a:latin typeface="宋体" panose="02010600030101010101" pitchFamily="2" charset="-122"/>
              <a:ea typeface="+mn-ea"/>
              <a:cs typeface="+mn-cs"/>
            </a:endParaRPr>
          </a:p>
        </p:txBody>
      </p:sp>
      <p:sp>
        <p:nvSpPr>
          <p:cNvPr id="2" name="矩形 1"/>
          <p:cNvSpPr/>
          <p:nvPr/>
        </p:nvSpPr>
        <p:spPr>
          <a:xfrm>
            <a:off x="6516688" y="5516563"/>
            <a:ext cx="2320925" cy="461962"/>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因为</a:t>
            </a:r>
            <a:r>
              <a:rPr lang="en-US" altLang="zh-CN" dirty="0">
                <a:solidFill>
                  <a:srgbClr val="FF0000"/>
                </a:solidFill>
                <a:latin typeface="Times New Roman" panose="02020603050405020304" pitchFamily="18" charset="0"/>
                <a:ea typeface="宋体" panose="02010600030101010101" pitchFamily="2" charset="-122"/>
              </a:rPr>
              <a:t>a</a:t>
            </a:r>
            <a:r>
              <a:rPr lang="zh-CN" altLang="en-US" dirty="0">
                <a:solidFill>
                  <a:srgbClr val="FF0000"/>
                </a:solidFill>
                <a:latin typeface="Times New Roman" panose="02020603050405020304" pitchFamily="18" charset="0"/>
                <a:ea typeface="宋体" panose="02010600030101010101" pitchFamily="2" charset="-122"/>
              </a:rPr>
              <a:t>、</a:t>
            </a:r>
            <a:r>
              <a:rPr lang="en-US" altLang="zh-CN" dirty="0">
                <a:solidFill>
                  <a:srgbClr val="FF0000"/>
                </a:solidFill>
                <a:latin typeface="Times New Roman" panose="02020603050405020304" pitchFamily="18" charset="0"/>
                <a:ea typeface="宋体" panose="02010600030101010101" pitchFamily="2" charset="-122"/>
              </a:rPr>
              <a:t>b</a:t>
            </a:r>
            <a:r>
              <a:rPr lang="zh-CN" altLang="en-US" dirty="0">
                <a:solidFill>
                  <a:srgbClr val="FF0000"/>
                </a:solidFill>
                <a:latin typeface="Times New Roman" panose="02020603050405020304" pitchFamily="18" charset="0"/>
                <a:ea typeface="宋体" panose="02010600030101010101" pitchFamily="2" charset="-122"/>
              </a:rPr>
              <a:t>要相邻</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57348" name="矩形 2"/>
          <p:cNvSpPr/>
          <p:nvPr/>
        </p:nvSpPr>
        <p:spPr>
          <a:xfrm>
            <a:off x="6443663" y="1341438"/>
            <a:ext cx="1382712" cy="460375"/>
          </a:xfrm>
          <a:prstGeom prst="rect">
            <a:avLst/>
          </a:prstGeom>
          <a:noFill/>
          <a:ln w="9525">
            <a:noFill/>
          </a:ln>
        </p:spPr>
        <p:txBody>
          <a:bodyPr wrap="none" anchor="t" anchorCtr="0">
            <a:spAutoFit/>
          </a:bodyPr>
          <a:p>
            <a:r>
              <a:rPr lang="en-US" altLang="zh-CN" dirty="0">
                <a:latin typeface="Times New Roman" panose="02020603050405020304" pitchFamily="18" charset="0"/>
                <a:ea typeface="宋体" panose="02010600030101010101" pitchFamily="2" charset="-122"/>
              </a:rPr>
              <a:t>… QR …</a:t>
            </a:r>
            <a:endParaRPr lang="zh-CN" altLang="en-US" dirty="0">
              <a:latin typeface="Times New Roman" panose="02020603050405020304" pitchFamily="18" charset="0"/>
              <a:ea typeface="宋体" panose="02010600030101010101" pitchFamily="2" charset="-122"/>
            </a:endParaRPr>
          </a:p>
        </p:txBody>
      </p:sp>
      <p:cxnSp>
        <p:nvCxnSpPr>
          <p:cNvPr id="57349" name="直接连接符 4"/>
          <p:cNvCxnSpPr/>
          <p:nvPr/>
        </p:nvCxnSpPr>
        <p:spPr>
          <a:xfrm flipV="1">
            <a:off x="6875463" y="1341438"/>
            <a:ext cx="433387" cy="574675"/>
          </a:xfrm>
          <a:prstGeom prst="line">
            <a:avLst/>
          </a:prstGeom>
          <a:ln w="9525" cap="flat" cmpd="sng">
            <a:solidFill>
              <a:schemeClr val="tx1"/>
            </a:solidFill>
            <a:prstDash val="solid"/>
            <a:round/>
            <a:headEnd type="none" w="med" len="med"/>
            <a:tailEnd type="none" w="med" len="med"/>
          </a:ln>
        </p:spPr>
      </p:cxnSp>
      <p:cxnSp>
        <p:nvCxnSpPr>
          <p:cNvPr id="57350" name="直接连接符 6"/>
          <p:cNvCxnSpPr/>
          <p:nvPr/>
        </p:nvCxnSpPr>
        <p:spPr>
          <a:xfrm>
            <a:off x="6875463" y="1341438"/>
            <a:ext cx="433387" cy="574675"/>
          </a:xfrm>
          <a:prstGeom prst="line">
            <a:avLst/>
          </a:prstGeom>
          <a:ln w="9525" cap="flat" cmpd="sng">
            <a:solidFill>
              <a:schemeClr val="tx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Text Box 2"/>
          <p:cNvSpPr txBox="1"/>
          <p:nvPr/>
        </p:nvSpPr>
        <p:spPr>
          <a:xfrm>
            <a:off x="381000" y="381000"/>
            <a:ext cx="4953000" cy="579438"/>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a:t>
            </a:r>
            <a:r>
              <a:rPr lang="zh-CN" altLang="en-US" dirty="0">
                <a:solidFill>
                  <a:srgbClr val="FF0000"/>
                </a:solidFill>
                <a:latin typeface="Times New Roman" panose="02020603050405020304" pitchFamily="18" charset="0"/>
                <a:ea typeface="宋体" panose="02010600030101010101" pitchFamily="2" charset="-122"/>
              </a:rPr>
              <a:t>算符优先文法的定义</a:t>
            </a:r>
            <a:r>
              <a:rPr lang="en-US" altLang="zh-CN" dirty="0">
                <a:solidFill>
                  <a:srgbClr val="FF0000"/>
                </a:solidFill>
                <a:latin typeface="Times New Roman" panose="02020603050405020304" pitchFamily="18" charset="0"/>
                <a:ea typeface="宋体" panose="02010600030101010101" pitchFamily="2" charset="-122"/>
              </a:rPr>
              <a:t>】</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59394" name="Text Box 3"/>
          <p:cNvSpPr txBox="1"/>
          <p:nvPr/>
        </p:nvSpPr>
        <p:spPr>
          <a:xfrm>
            <a:off x="381000" y="933450"/>
            <a:ext cx="8001000" cy="1800225"/>
          </a:xfrm>
          <a:prstGeom prst="rect">
            <a:avLst/>
          </a:prstGeom>
          <a:noFill/>
          <a:ln w="9525">
            <a:noFill/>
          </a:ln>
        </p:spPr>
        <p:txBody>
          <a:bodyPr anchor="t" anchorCtr="0">
            <a:spAutoFit/>
          </a:bodyPr>
          <a:p>
            <a:pPr>
              <a:spcBef>
                <a:spcPct val="50000"/>
              </a:spcBef>
            </a:pPr>
            <a:r>
              <a:rPr lang="en-US" altLang="zh-CN" sz="2800" dirty="0">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设有一不含</a:t>
            </a:r>
            <a:r>
              <a:rPr lang="zh-CN" altLang="en-US" sz="2800" dirty="0">
                <a:latin typeface="Times New Roman" panose="02020603050405020304" pitchFamily="18" charset="0"/>
                <a:ea typeface="宋体" panose="02010600030101010101" pitchFamily="2" charset="-122"/>
                <a:sym typeface="Symbol" panose="05050102010706020507" pitchFamily="18" charset="2"/>
              </a:rPr>
              <a:t></a:t>
            </a:r>
            <a:r>
              <a:rPr lang="zh-CN" altLang="en-US" sz="2800" dirty="0">
                <a:latin typeface="Times New Roman" panose="02020603050405020304" pitchFamily="18" charset="0"/>
                <a:ea typeface="宋体" panose="02010600030101010101" pitchFamily="2" charset="-122"/>
              </a:rPr>
              <a:t>产生式的算符文法</a:t>
            </a:r>
            <a:r>
              <a:rPr lang="en-US" altLang="zh-CN" sz="2800" dirty="0">
                <a:latin typeface="Times New Roman" panose="02020603050405020304" pitchFamily="18" charset="0"/>
                <a:ea typeface="宋体" panose="02010600030101010101" pitchFamily="2" charset="-122"/>
              </a:rPr>
              <a:t>G</a:t>
            </a:r>
            <a:r>
              <a:rPr lang="zh-CN" altLang="en-US" sz="2800" dirty="0">
                <a:latin typeface="Times New Roman" panose="02020603050405020304" pitchFamily="18" charset="0"/>
                <a:ea typeface="宋体" panose="02010600030101010101" pitchFamily="2" charset="-122"/>
              </a:rPr>
              <a:t>，如果对任意两个终结符</a:t>
            </a:r>
            <a:r>
              <a:rPr lang="en-US" altLang="zh-CN" sz="2800" dirty="0">
                <a:latin typeface="Times New Roman" panose="02020603050405020304" pitchFamily="18" charset="0"/>
                <a:ea typeface="宋体" panose="02010600030101010101" pitchFamily="2" charset="-122"/>
              </a:rPr>
              <a:t>a</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b</a:t>
            </a:r>
            <a:r>
              <a:rPr lang="zh-CN" altLang="en-US" sz="2800" dirty="0">
                <a:latin typeface="Times New Roman" panose="02020603050405020304" pitchFamily="18" charset="0"/>
                <a:ea typeface="宋体" panose="02010600030101010101" pitchFamily="2" charset="-122"/>
              </a:rPr>
              <a:t>之间至多只有</a:t>
            </a:r>
            <a:r>
              <a:rPr lang="en-US" altLang="zh-CN" sz="2800" dirty="0">
                <a:solidFill>
                  <a:srgbClr val="FF0000"/>
                </a:solidFill>
                <a:latin typeface="Times New Roman" panose="02020603050405020304" pitchFamily="18" charset="0"/>
                <a:ea typeface="宋体" panose="02010600030101010101" pitchFamily="2" charset="-122"/>
                <a:sym typeface="cajcd fntaa" pitchFamily="18" charset="2"/>
              </a:rPr>
              <a:t>=. </a:t>
            </a:r>
            <a:r>
              <a:rPr lang="zh-CN" altLang="en-US" sz="2800" dirty="0">
                <a:solidFill>
                  <a:srgbClr val="FF0000"/>
                </a:solidFill>
                <a:latin typeface="Times New Roman" panose="02020603050405020304" pitchFamily="18" charset="0"/>
                <a:ea typeface="宋体" panose="02010600030101010101" pitchFamily="2" charset="-122"/>
                <a:sym typeface="cajcd fntaa" pitchFamily="18" charset="2"/>
              </a:rPr>
              <a:t>，</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&lt;.</a:t>
            </a:r>
            <a:r>
              <a:rPr lang="zh-CN" altLang="en-US" sz="2800" dirty="0">
                <a:latin typeface="Times New Roman" panose="02020603050405020304" pitchFamily="18" charset="0"/>
                <a:ea typeface="宋体" panose="02010600030101010101" pitchFamily="2" charset="-122"/>
              </a:rPr>
              <a:t>和</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a:t>
            </a:r>
            <a:r>
              <a:rPr lang="zh-CN" altLang="en-US" sz="2800" dirty="0">
                <a:latin typeface="Times New Roman" panose="02020603050405020304" pitchFamily="18" charset="0"/>
                <a:ea typeface="宋体" panose="02010600030101010101" pitchFamily="2" charset="-122"/>
              </a:rPr>
              <a:t>三种关系的一种成立，则称</a:t>
            </a:r>
            <a:r>
              <a:rPr lang="en-US" altLang="zh-CN" sz="2800" dirty="0">
                <a:latin typeface="Times New Roman" panose="02020603050405020304" pitchFamily="18" charset="0"/>
                <a:ea typeface="宋体" panose="02010600030101010101" pitchFamily="2" charset="-122"/>
              </a:rPr>
              <a:t>G</a:t>
            </a:r>
            <a:r>
              <a:rPr lang="zh-CN" altLang="en-US" sz="2800" dirty="0">
                <a:latin typeface="Times New Roman" panose="02020603050405020304" pitchFamily="18" charset="0"/>
                <a:ea typeface="宋体" panose="02010600030101010101" pitchFamily="2" charset="-122"/>
              </a:rPr>
              <a:t>是一个算符优先文法</a:t>
            </a:r>
            <a:r>
              <a:rPr lang="en-US" altLang="zh-CN" sz="2800" dirty="0">
                <a:latin typeface="Times New Roman" panose="02020603050405020304" pitchFamily="18" charset="0"/>
                <a:ea typeface="宋体" panose="02010600030101010101" pitchFamily="2" charset="-122"/>
              </a:rPr>
              <a:t>(</a:t>
            </a:r>
            <a:r>
              <a:rPr lang="zh-CN" altLang="en-US" sz="2800" dirty="0">
                <a:latin typeface="Times New Roman" panose="02020603050405020304" pitchFamily="18" charset="0"/>
                <a:ea typeface="宋体" panose="02010600030101010101" pitchFamily="2" charset="-122"/>
              </a:rPr>
              <a:t>也称</a:t>
            </a:r>
            <a:r>
              <a:rPr lang="en-US" altLang="zh-CN" sz="2800" dirty="0">
                <a:latin typeface="Times New Roman" panose="02020603050405020304" pitchFamily="18" charset="0"/>
                <a:ea typeface="宋体" panose="02010600030101010101" pitchFamily="2" charset="-122"/>
              </a:rPr>
              <a:t>OPG</a:t>
            </a:r>
            <a:r>
              <a:rPr lang="zh-CN" altLang="en-US" sz="2800" dirty="0">
                <a:latin typeface="Times New Roman" panose="02020603050405020304" pitchFamily="18" charset="0"/>
                <a:ea typeface="宋体" panose="02010600030101010101" pitchFamily="2" charset="-122"/>
              </a:rPr>
              <a:t>文法</a:t>
            </a:r>
            <a:r>
              <a:rPr lang="en-US" altLang="zh-CN" sz="2800" dirty="0">
                <a:latin typeface="Times New Roman" panose="02020603050405020304" pitchFamily="18" charset="0"/>
                <a:ea typeface="宋体" panose="02010600030101010101" pitchFamily="2" charset="-122"/>
              </a:rPr>
              <a:t>)</a:t>
            </a:r>
            <a:r>
              <a:rPr lang="zh-CN" altLang="en-US" sz="2800"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 </a:t>
            </a:r>
            <a:endParaRPr lang="zh-CN" altLang="en-US" dirty="0">
              <a:latin typeface="Times New Roman" panose="02020603050405020304" pitchFamily="18" charset="0"/>
              <a:ea typeface="宋体" panose="02010600030101010101" pitchFamily="2" charset="-122"/>
            </a:endParaRPr>
          </a:p>
        </p:txBody>
      </p:sp>
      <p:sp>
        <p:nvSpPr>
          <p:cNvPr id="59395" name="Text Box 4"/>
          <p:cNvSpPr txBox="1"/>
          <p:nvPr/>
        </p:nvSpPr>
        <p:spPr>
          <a:xfrm>
            <a:off x="304800" y="2667000"/>
            <a:ext cx="8077200" cy="955675"/>
          </a:xfrm>
          <a:prstGeom prst="rect">
            <a:avLst/>
          </a:prstGeom>
          <a:noFill/>
          <a:ln w="9525" cap="flat" cmpd="sng">
            <a:solidFill>
              <a:schemeClr val="accent2"/>
            </a:solidFill>
            <a:prstDash val="solid"/>
            <a:miter/>
            <a:headEnd type="none" w="med" len="med"/>
            <a:tailEnd type="none" w="med" len="med"/>
          </a:ln>
        </p:spPr>
        <p:txBody>
          <a:bodyPr anchor="t" anchorCtr="0">
            <a:spAutoFit/>
          </a:bodyPr>
          <a:p>
            <a:pPr>
              <a:spcBef>
                <a:spcPct val="50000"/>
              </a:spcBef>
            </a:pPr>
            <a:r>
              <a:rPr lang="zh-CN" altLang="en-US" sz="2800" dirty="0">
                <a:latin typeface="Times New Roman" panose="02020603050405020304" pitchFamily="18" charset="0"/>
                <a:ea typeface="宋体" panose="02010600030101010101" pitchFamily="2" charset="-122"/>
              </a:rPr>
              <a:t>即</a:t>
            </a:r>
            <a:r>
              <a:rPr lang="en-US" altLang="zh-CN" sz="2800" dirty="0">
                <a:latin typeface="Times New Roman" panose="02020603050405020304" pitchFamily="18" charset="0"/>
                <a:ea typeface="宋体" panose="02010600030101010101" pitchFamily="2" charset="-122"/>
              </a:rPr>
              <a:t>a </a:t>
            </a:r>
            <a:r>
              <a:rPr lang="en-US" altLang="zh-CN" sz="2800" dirty="0">
                <a:solidFill>
                  <a:srgbClr val="FF0000"/>
                </a:solidFill>
                <a:latin typeface="Times New Roman" panose="02020603050405020304" pitchFamily="18" charset="0"/>
                <a:ea typeface="宋体" panose="02010600030101010101" pitchFamily="2" charset="-122"/>
                <a:sym typeface="cajcd fntaa" pitchFamily="18" charset="2"/>
              </a:rPr>
              <a:t>=. </a:t>
            </a:r>
            <a:r>
              <a:rPr lang="en-US" altLang="zh-CN" sz="2800" dirty="0">
                <a:latin typeface="Times New Roman" panose="02020603050405020304" pitchFamily="18" charset="0"/>
                <a:ea typeface="宋体" panose="02010600030101010101" pitchFamily="2" charset="-122"/>
              </a:rPr>
              <a:t>b</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a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&lt;.</a:t>
            </a:r>
            <a:r>
              <a:rPr lang="en-US" altLang="zh-CN" sz="2800" dirty="0">
                <a:latin typeface="Times New Roman" panose="02020603050405020304" pitchFamily="18" charset="0"/>
                <a:ea typeface="宋体" panose="02010600030101010101" pitchFamily="2" charset="-122"/>
              </a:rPr>
              <a:t>b</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a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latin typeface="Times New Roman" panose="02020603050405020304" pitchFamily="18" charset="0"/>
                <a:ea typeface="宋体" panose="02010600030101010101" pitchFamily="2" charset="-122"/>
              </a:rPr>
              <a:t>b</a:t>
            </a:r>
            <a:r>
              <a:rPr lang="zh-CN" altLang="en-US" sz="2800" dirty="0">
                <a:latin typeface="Times New Roman" panose="02020603050405020304" pitchFamily="18" charset="0"/>
                <a:ea typeface="宋体" panose="02010600030101010101" pitchFamily="2" charset="-122"/>
              </a:rPr>
              <a:t>只有一种成立，但允许</a:t>
            </a:r>
            <a:r>
              <a:rPr lang="en-US" altLang="zh-CN" sz="2800" dirty="0">
                <a:latin typeface="Times New Roman" panose="02020603050405020304" pitchFamily="18" charset="0"/>
                <a:ea typeface="宋体" panose="02010600030101010101" pitchFamily="2" charset="-122"/>
              </a:rPr>
              <a:t>a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&lt;.</a:t>
            </a:r>
            <a:r>
              <a:rPr lang="en-US" altLang="zh-CN" sz="2800" dirty="0">
                <a:latin typeface="Times New Roman" panose="02020603050405020304" pitchFamily="18" charset="0"/>
                <a:ea typeface="宋体" panose="02010600030101010101" pitchFamily="2" charset="-122"/>
              </a:rPr>
              <a:t>b</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b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latin typeface="Times New Roman" panose="02020603050405020304" pitchFamily="18" charset="0"/>
                <a:ea typeface="宋体" panose="02010600030101010101" pitchFamily="2" charset="-122"/>
              </a:rPr>
              <a:t>a</a:t>
            </a:r>
            <a:r>
              <a:rPr lang="zh-CN" altLang="en-US" sz="2800" dirty="0">
                <a:latin typeface="Times New Roman" panose="02020603050405020304" pitchFamily="18" charset="0"/>
                <a:ea typeface="宋体" panose="02010600030101010101" pitchFamily="2" charset="-122"/>
              </a:rPr>
              <a:t>同时存在。</a:t>
            </a:r>
            <a:endParaRPr lang="zh-CN" altLang="en-US" sz="2800" dirty="0">
              <a:latin typeface="Times New Roman" panose="02020603050405020304" pitchFamily="18" charset="0"/>
              <a:ea typeface="宋体" panose="02010600030101010101" pitchFamily="2" charset="-122"/>
            </a:endParaRPr>
          </a:p>
        </p:txBody>
      </p:sp>
      <p:sp>
        <p:nvSpPr>
          <p:cNvPr id="59396" name="Text Box 5"/>
          <p:cNvSpPr txBox="1"/>
          <p:nvPr/>
        </p:nvSpPr>
        <p:spPr>
          <a:xfrm>
            <a:off x="304800" y="3581400"/>
            <a:ext cx="7924800" cy="2443163"/>
          </a:xfrm>
          <a:prstGeom prst="rect">
            <a:avLst/>
          </a:prstGeom>
          <a:noFill/>
          <a:ln w="9525">
            <a:noFill/>
          </a:ln>
        </p:spPr>
        <p:txBody>
          <a:bodyPr anchor="t" anchorCtr="0">
            <a:spAutoFit/>
          </a:bodyPr>
          <a:p>
            <a:pPr algn="just">
              <a:spcBef>
                <a:spcPct val="50000"/>
              </a:spcBef>
            </a:pPr>
            <a:r>
              <a:rPr lang="zh-CN" altLang="en-US" sz="2800" dirty="0">
                <a:latin typeface="Times New Roman" panose="02020603050405020304" pitchFamily="18" charset="0"/>
                <a:ea typeface="宋体" panose="02010600030101010101" pitchFamily="2" charset="-122"/>
              </a:rPr>
              <a:t>例：</a:t>
            </a:r>
            <a:r>
              <a:rPr lang="en-US" altLang="zh-CN" sz="2800" dirty="0">
                <a:latin typeface="Times New Roman" panose="02020603050405020304" pitchFamily="18" charset="0"/>
                <a:ea typeface="宋体" panose="02010600030101010101" pitchFamily="2" charset="-122"/>
              </a:rPr>
              <a:t>E→E+E | E*E | (E) | i      </a:t>
            </a:r>
            <a:r>
              <a:rPr lang="zh-CN" altLang="en-US" sz="2800" dirty="0">
                <a:latin typeface="Times New Roman" panose="02020603050405020304" pitchFamily="18" charset="0"/>
                <a:ea typeface="宋体" panose="02010600030101010101" pitchFamily="2" charset="-122"/>
              </a:rPr>
              <a:t>证明不是</a:t>
            </a:r>
            <a:r>
              <a:rPr lang="en-US" altLang="zh-CN" sz="2800" dirty="0">
                <a:latin typeface="Times New Roman" panose="02020603050405020304" pitchFamily="18" charset="0"/>
                <a:ea typeface="宋体" panose="02010600030101010101" pitchFamily="2" charset="-122"/>
              </a:rPr>
              <a:t>OPG</a:t>
            </a:r>
            <a:r>
              <a:rPr lang="zh-CN" altLang="en-US" sz="2800" dirty="0">
                <a:latin typeface="Times New Roman" panose="02020603050405020304" pitchFamily="18" charset="0"/>
                <a:ea typeface="宋体" panose="02010600030101010101" pitchFamily="2" charset="-122"/>
              </a:rPr>
              <a:t>文法。</a:t>
            </a:r>
            <a:endParaRPr lang="zh-CN" altLang="en-US" sz="2800" dirty="0">
              <a:latin typeface="Times New Roman" panose="02020603050405020304" pitchFamily="18" charset="0"/>
              <a:ea typeface="宋体" panose="02010600030101010101" pitchFamily="2" charset="-122"/>
            </a:endParaRPr>
          </a:p>
          <a:p>
            <a:pPr algn="just">
              <a:spcBef>
                <a:spcPct val="50000"/>
              </a:spcBef>
            </a:pPr>
            <a:r>
              <a:rPr lang="zh-CN" altLang="en-US" sz="2800" dirty="0">
                <a:latin typeface="Times New Roman" panose="02020603050405020304" pitchFamily="18" charset="0"/>
                <a:ea typeface="宋体" panose="02010600030101010101" pitchFamily="2" charset="-122"/>
              </a:rPr>
              <a:t>因为：</a:t>
            </a:r>
            <a:r>
              <a:rPr lang="en-US" altLang="zh-CN" sz="2800" dirty="0">
                <a:latin typeface="Times New Roman" panose="02020603050405020304" pitchFamily="18" charset="0"/>
                <a:ea typeface="宋体" panose="02010600030101010101" pitchFamily="2" charset="-122"/>
              </a:rPr>
              <a:t>E→E+E </a:t>
            </a:r>
            <a:r>
              <a:rPr lang="zh-CN" altLang="en-US" sz="2800" dirty="0">
                <a:latin typeface="Times New Roman" panose="02020603050405020304" pitchFamily="18" charset="0"/>
                <a:ea typeface="宋体" panose="02010600030101010101" pitchFamily="2" charset="-122"/>
              </a:rPr>
              <a:t>，  </a:t>
            </a:r>
            <a:r>
              <a:rPr lang="en-US" altLang="zh-CN" sz="2800" dirty="0">
                <a:latin typeface="Times New Roman" panose="02020603050405020304" pitchFamily="18" charset="0"/>
                <a:ea typeface="宋体" panose="02010600030101010101" pitchFamily="2" charset="-122"/>
              </a:rPr>
              <a:t>E</a:t>
            </a:r>
            <a:r>
              <a:rPr lang="en-US" altLang="zh-CN" sz="2800" dirty="0">
                <a:latin typeface="Times New Roman" panose="02020603050405020304" pitchFamily="18" charset="0"/>
                <a:ea typeface="宋体" panose="02010600030101010101" pitchFamily="2" charset="-122"/>
                <a:sym typeface="Symbol" panose="05050102010706020507" pitchFamily="18" charset="2"/>
              </a:rPr>
              <a:t></a:t>
            </a:r>
            <a:r>
              <a:rPr lang="en-US" altLang="zh-CN" sz="2800" dirty="0">
                <a:latin typeface="Times New Roman" panose="02020603050405020304" pitchFamily="18" charset="0"/>
                <a:ea typeface="宋体" panose="02010600030101010101" pitchFamily="2" charset="-122"/>
              </a:rPr>
              <a:t>E*E    </a:t>
            </a:r>
            <a:r>
              <a:rPr lang="zh-CN" altLang="en-US" sz="2800" dirty="0">
                <a:latin typeface="Times New Roman" panose="02020603050405020304" pitchFamily="18" charset="0"/>
                <a:ea typeface="宋体" panose="02010600030101010101" pitchFamily="2" charset="-122"/>
              </a:rPr>
              <a:t>则有 </a:t>
            </a:r>
            <a:r>
              <a:rPr lang="en-US" altLang="zh-CN" sz="2800" dirty="0">
                <a:latin typeface="Times New Roman" panose="02020603050405020304" pitchFamily="18" charset="0"/>
                <a:ea typeface="宋体" panose="02010600030101010101" pitchFamily="2" charset="-122"/>
              </a:rPr>
              <a:t>+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&lt;.</a:t>
            </a:r>
            <a:r>
              <a:rPr lang="en-US" altLang="zh-CN" sz="2800" dirty="0">
                <a:latin typeface="Times New Roman" panose="02020603050405020304" pitchFamily="18" charset="0"/>
                <a:ea typeface="宋体" panose="02010600030101010101" pitchFamily="2" charset="-122"/>
              </a:rPr>
              <a:t> *</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zh-CN" altLang="en-US" sz="2800" dirty="0">
                <a:latin typeface="Times New Roman" panose="02020603050405020304" pitchFamily="18" charset="0"/>
                <a:ea typeface="宋体" panose="02010600030101010101" pitchFamily="2" charset="-122"/>
              </a:rPr>
              <a:t>又因为：</a:t>
            </a:r>
            <a:r>
              <a:rPr lang="en-US" altLang="zh-CN" sz="2800" dirty="0">
                <a:latin typeface="Times New Roman" panose="02020603050405020304" pitchFamily="18" charset="0"/>
                <a:ea typeface="宋体" panose="02010600030101010101" pitchFamily="2" charset="-122"/>
              </a:rPr>
              <a:t>E→E*E,  E</a:t>
            </a:r>
            <a:r>
              <a:rPr lang="en-US" altLang="zh-CN" sz="2800" dirty="0">
                <a:latin typeface="Times New Roman" panose="02020603050405020304" pitchFamily="18" charset="0"/>
                <a:ea typeface="宋体" panose="02010600030101010101" pitchFamily="2" charset="-122"/>
                <a:sym typeface="Symbol" panose="05050102010706020507" pitchFamily="18" charset="2"/>
              </a:rPr>
              <a:t></a:t>
            </a:r>
            <a:r>
              <a:rPr lang="en-US" altLang="zh-CN" sz="2800" dirty="0">
                <a:latin typeface="Times New Roman" panose="02020603050405020304" pitchFamily="18" charset="0"/>
                <a:ea typeface="宋体" panose="02010600030101010101" pitchFamily="2" charset="-122"/>
              </a:rPr>
              <a:t>E+E    </a:t>
            </a:r>
            <a:r>
              <a:rPr lang="zh-CN" altLang="en-US" sz="2800" dirty="0">
                <a:latin typeface="Times New Roman" panose="02020603050405020304" pitchFamily="18" charset="0"/>
                <a:ea typeface="宋体" panose="02010600030101010101" pitchFamily="2" charset="-122"/>
              </a:rPr>
              <a:t>则有 </a:t>
            </a:r>
            <a:r>
              <a:rPr lang="en-US" altLang="zh-CN" sz="2800" dirty="0">
                <a:latin typeface="Times New Roman" panose="02020603050405020304" pitchFamily="18" charset="0"/>
                <a:ea typeface="宋体" panose="02010600030101010101" pitchFamily="2" charset="-122"/>
              </a:rPr>
              <a:t>+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latin typeface="Times New Roman" panose="02020603050405020304" pitchFamily="18" charset="0"/>
                <a:ea typeface="宋体" panose="02010600030101010101" pitchFamily="2" charset="-122"/>
              </a:rPr>
              <a:t>*</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zh-CN" altLang="en-US" sz="2800" dirty="0">
                <a:latin typeface="Times New Roman" panose="02020603050405020304" pitchFamily="18" charset="0"/>
                <a:ea typeface="宋体" panose="02010600030101010101" pitchFamily="2" charset="-122"/>
              </a:rPr>
              <a:t>所以不是算符优先文法。</a:t>
            </a:r>
            <a:endParaRPr lang="zh-CN" altLang="en-US" sz="2800" dirty="0">
              <a:latin typeface="Times New Roman" panose="02020603050405020304" pitchFamily="18" charset="0"/>
              <a:ea typeface="宋体" panose="02010600030101010101" pitchFamily="2" charset="-122"/>
            </a:endParaRPr>
          </a:p>
        </p:txBody>
      </p:sp>
      <p:sp>
        <p:nvSpPr>
          <p:cNvPr id="59397" name="Text Box 6"/>
          <p:cNvSpPr txBox="1"/>
          <p:nvPr/>
        </p:nvSpPr>
        <p:spPr>
          <a:xfrm>
            <a:off x="3429000" y="4076700"/>
            <a:ext cx="457200" cy="457200"/>
          </a:xfrm>
          <a:prstGeom prst="rect">
            <a:avLst/>
          </a:prstGeom>
          <a:noFill/>
          <a:ln w="9525">
            <a:noFill/>
          </a:ln>
        </p:spPr>
        <p:txBody>
          <a:bodyPr anchor="t" anchorCtr="0">
            <a:spAutoFit/>
          </a:bodyPr>
          <a:p>
            <a:pPr>
              <a:spcBef>
                <a:spcPct val="50000"/>
              </a:spcBef>
            </a:pPr>
            <a:r>
              <a:rPr lang="zh-CN" altLang="en-US" dirty="0">
                <a:latin typeface="Times New Roman" panose="02020603050405020304" pitchFamily="18" charset="0"/>
                <a:ea typeface="宋体" panose="02010600030101010101" pitchFamily="2" charset="-122"/>
              </a:rPr>
              <a:t>＋</a:t>
            </a:r>
            <a:endParaRPr lang="zh-CN" altLang="en-US" dirty="0">
              <a:latin typeface="Times New Roman" panose="02020603050405020304" pitchFamily="18" charset="0"/>
              <a:ea typeface="宋体" panose="02010600030101010101" pitchFamily="2" charset="-122"/>
            </a:endParaRPr>
          </a:p>
        </p:txBody>
      </p:sp>
      <p:sp>
        <p:nvSpPr>
          <p:cNvPr id="59398" name="Text Box 7"/>
          <p:cNvSpPr txBox="1"/>
          <p:nvPr/>
        </p:nvSpPr>
        <p:spPr>
          <a:xfrm>
            <a:off x="3409950" y="4705350"/>
            <a:ext cx="457200" cy="457200"/>
          </a:xfrm>
          <a:prstGeom prst="rect">
            <a:avLst/>
          </a:prstGeom>
          <a:noFill/>
          <a:ln w="9525">
            <a:noFill/>
          </a:ln>
        </p:spPr>
        <p:txBody>
          <a:bodyPr anchor="t" anchorCtr="0">
            <a:spAutoFit/>
          </a:bodyPr>
          <a:p>
            <a:pPr>
              <a:spcBef>
                <a:spcPct val="50000"/>
              </a:spcBef>
            </a:pPr>
            <a:r>
              <a:rPr lang="zh-CN" altLang="en-US" dirty="0">
                <a:latin typeface="Times New Roman" panose="02020603050405020304" pitchFamily="18" charset="0"/>
                <a:ea typeface="宋体" panose="02010600030101010101" pitchFamily="2" charset="-122"/>
              </a:rPr>
              <a:t>＋</a:t>
            </a:r>
            <a:endParaRPr lang="zh-CN" altLang="en-US" dirty="0">
              <a:latin typeface="Times New Roman" panose="02020603050405020304" pitchFamily="18" charset="0"/>
              <a:ea typeface="宋体" panose="0201060003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Rectangle 2"/>
          <p:cNvSpPr>
            <a:spLocks noGrp="1"/>
          </p:cNvSpPr>
          <p:nvPr>
            <p:ph type="title"/>
          </p:nvPr>
        </p:nvSpPr>
        <p:spPr>
          <a:xfrm>
            <a:off x="685800" y="228600"/>
            <a:ext cx="7772400" cy="457200"/>
          </a:xfrm>
        </p:spPr>
        <p:txBody>
          <a:bodyPr vert="horz" wrap="square" lIns="91440" tIns="45720" rIns="91440" bIns="45720" anchor="ctr" anchorCtr="0"/>
          <a:p>
            <a:pPr eaLnBrk="1" hangingPunct="1"/>
            <a:r>
              <a:rPr lang="en-US" altLang="zh-CN" sz="3600" u="sng" dirty="0">
                <a:solidFill>
                  <a:srgbClr val="FF0000"/>
                </a:solidFill>
              </a:rPr>
              <a:t>5.2.1 </a:t>
            </a:r>
            <a:r>
              <a:rPr lang="zh-CN" altLang="en-US" sz="3600" u="sng" dirty="0">
                <a:solidFill>
                  <a:srgbClr val="FF0000"/>
                </a:solidFill>
              </a:rPr>
              <a:t>算符优先文法及优先表的构造</a:t>
            </a:r>
            <a:r>
              <a:rPr lang="en-US" altLang="zh-CN" sz="3600" u="sng" dirty="0">
                <a:solidFill>
                  <a:srgbClr val="FF0000"/>
                </a:solidFill>
              </a:rPr>
              <a:t>(2)</a:t>
            </a:r>
            <a:endParaRPr lang="en-US" altLang="zh-CN" sz="3600" u="sng" dirty="0">
              <a:solidFill>
                <a:srgbClr val="FF0000"/>
              </a:solidFill>
            </a:endParaRPr>
          </a:p>
        </p:txBody>
      </p:sp>
      <p:sp>
        <p:nvSpPr>
          <p:cNvPr id="60418" name="Rectangle 3"/>
          <p:cNvSpPr>
            <a:spLocks noGrp="1"/>
          </p:cNvSpPr>
          <p:nvPr>
            <p:ph idx="1"/>
          </p:nvPr>
        </p:nvSpPr>
        <p:spPr>
          <a:xfrm>
            <a:off x="685800" y="914400"/>
            <a:ext cx="7620000" cy="685800"/>
          </a:xfrm>
          <a:solidFill>
            <a:srgbClr val="CCFFFF"/>
          </a:solidFill>
          <a:ln>
            <a:solidFill>
              <a:schemeClr val="accent2"/>
            </a:solidFill>
            <a:miter/>
          </a:ln>
        </p:spPr>
        <p:txBody>
          <a:bodyPr vert="horz" wrap="square" lIns="91440" tIns="45720" rIns="91440" bIns="45720" anchor="t" anchorCtr="0"/>
          <a:p>
            <a:pPr eaLnBrk="1" hangingPunct="1">
              <a:buNone/>
            </a:pPr>
            <a:r>
              <a:rPr lang="en-US" altLang="zh-CN" sz="2800" u="sng" dirty="0">
                <a:solidFill>
                  <a:schemeClr val="tx2"/>
                </a:solidFill>
              </a:rPr>
              <a:t>E</a:t>
            </a:r>
            <a:r>
              <a:rPr lang="en-US" altLang="zh-CN" sz="2800" u="sng" dirty="0">
                <a:solidFill>
                  <a:schemeClr val="tx2"/>
                </a:solidFill>
                <a:latin typeface="宋体" panose="02010600030101010101" pitchFamily="2" charset="-122"/>
              </a:rPr>
              <a:t>→E+T|T</a:t>
            </a:r>
            <a:r>
              <a:rPr lang="en-US" altLang="zh-CN" sz="2800" dirty="0">
                <a:solidFill>
                  <a:schemeClr val="tx2"/>
                </a:solidFill>
                <a:latin typeface="宋体" panose="02010600030101010101" pitchFamily="2" charset="-122"/>
              </a:rPr>
              <a:t>   </a:t>
            </a:r>
            <a:r>
              <a:rPr lang="en-US" altLang="zh-CN" sz="2800" u="sng" dirty="0">
                <a:solidFill>
                  <a:schemeClr val="tx2"/>
                </a:solidFill>
                <a:latin typeface="宋体" panose="02010600030101010101" pitchFamily="2" charset="-122"/>
              </a:rPr>
              <a:t>T→T*F|F</a:t>
            </a:r>
            <a:r>
              <a:rPr lang="en-US" altLang="zh-CN" sz="2800" dirty="0">
                <a:solidFill>
                  <a:schemeClr val="tx2"/>
                </a:solidFill>
                <a:latin typeface="宋体" panose="02010600030101010101" pitchFamily="2" charset="-122"/>
              </a:rPr>
              <a:t>   </a:t>
            </a:r>
            <a:r>
              <a:rPr lang="en-US" altLang="zh-CN" sz="2800" u="sng" dirty="0">
                <a:solidFill>
                  <a:schemeClr val="tx2"/>
                </a:solidFill>
                <a:latin typeface="宋体" panose="02010600030101010101" pitchFamily="2" charset="-122"/>
              </a:rPr>
              <a:t>F→P^F|P</a:t>
            </a:r>
            <a:r>
              <a:rPr lang="en-US" altLang="zh-CN" sz="2800" dirty="0">
                <a:solidFill>
                  <a:schemeClr val="tx2"/>
                </a:solidFill>
                <a:latin typeface="宋体" panose="02010600030101010101" pitchFamily="2" charset="-122"/>
              </a:rPr>
              <a:t>   </a:t>
            </a:r>
            <a:r>
              <a:rPr lang="en-US" altLang="zh-CN" sz="2800" u="sng" dirty="0">
                <a:solidFill>
                  <a:schemeClr val="tx2"/>
                </a:solidFill>
                <a:latin typeface="宋体" panose="02010600030101010101" pitchFamily="2" charset="-122"/>
              </a:rPr>
              <a:t>P→(E)|i</a:t>
            </a:r>
            <a:endParaRPr lang="en-US" altLang="zh-CN" sz="2800" u="sng" dirty="0">
              <a:solidFill>
                <a:schemeClr val="tx2"/>
              </a:solidFill>
              <a:latin typeface="宋体" panose="02010600030101010101" pitchFamily="2" charset="-122"/>
            </a:endParaRPr>
          </a:p>
        </p:txBody>
      </p:sp>
      <p:graphicFrame>
        <p:nvGraphicFramePr>
          <p:cNvPr id="21609" name="Group 105"/>
          <p:cNvGraphicFramePr>
            <a:graphicFrameLocks noGrp="1"/>
          </p:cNvGraphicFramePr>
          <p:nvPr/>
        </p:nvGraphicFramePr>
        <p:xfrm>
          <a:off x="1524000" y="1981200"/>
          <a:ext cx="6096000" cy="4271966"/>
        </p:xfrm>
        <a:graphic>
          <a:graphicData uri="http://schemas.openxmlformats.org/drawingml/2006/table">
            <a:tbl>
              <a:tblPr/>
              <a:tblGrid>
                <a:gridCol w="762000"/>
                <a:gridCol w="762000"/>
                <a:gridCol w="762000"/>
                <a:gridCol w="762000"/>
                <a:gridCol w="762000"/>
                <a:gridCol w="762000"/>
                <a:gridCol w="762000"/>
                <a:gridCol w="762000"/>
              </a:tblGrid>
              <a:tr h="523789">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i</a:t>
                      </a:r>
                      <a:endPar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4283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2378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2378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2696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i</a:t>
                      </a:r>
                      <a:endPar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a:ln>
                            <a:noFill/>
                          </a:ln>
                          <a:solidFill>
                            <a:srgbClr val="FF0000"/>
                          </a:solidFill>
                          <a:effectLst/>
                          <a:latin typeface="Arial Black" panose="020B0A04020102020204" pitchFamily="34" charset="0"/>
                          <a:ea typeface="宋体" panose="02010600030101010101" pitchFamily="2" charset="-122"/>
                        </a:rPr>
                        <a:t>err</a:t>
                      </a:r>
                      <a:endParaRPr kumimoji="1" lang="en-US" altLang="zh-CN" sz="2800" b="0" i="0" u="none" strike="noStrike" cap="none" normalizeH="0" baseline="0" dirty="0">
                        <a:ln>
                          <a:noFill/>
                        </a:ln>
                        <a:solidFill>
                          <a:srgbClr val="FF0000"/>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a:ln>
                            <a:noFill/>
                          </a:ln>
                          <a:solidFill>
                            <a:srgbClr val="FF0000"/>
                          </a:solidFill>
                          <a:effectLst/>
                          <a:latin typeface="Arial Black" panose="020B0A04020102020204" pitchFamily="34" charset="0"/>
                          <a:ea typeface="宋体" panose="02010600030101010101" pitchFamily="2" charset="-122"/>
                        </a:rPr>
                        <a:t>err</a:t>
                      </a:r>
                      <a:endParaRPr kumimoji="1" lang="en-US" altLang="zh-CN" sz="2800" b="0" i="0" u="none" strike="noStrike" cap="none" normalizeH="0" baseline="0" dirty="0">
                        <a:ln>
                          <a:noFill/>
                        </a:ln>
                        <a:solidFill>
                          <a:srgbClr val="FF0000"/>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2378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2"/>
                          </a:solidFill>
                          <a:effectLst/>
                          <a:latin typeface="Arial Black" panose="020B0A04020102020204" pitchFamily="34" charset="0"/>
                          <a:ea typeface="宋体" panose="02010600030101010101" pitchFamily="2" charset="-122"/>
                        </a:rPr>
                        <a:t>=</a:t>
                      </a:r>
                      <a:endParaRPr kumimoji="1" lang="en-US" altLang="zh-CN" sz="2800" b="0" i="0" u="none" strike="noStrike" cap="none" normalizeH="0" baseline="0">
                        <a:ln>
                          <a:noFill/>
                        </a:ln>
                        <a:solidFill>
                          <a:schemeClr val="accent2"/>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Arial Black" panose="020B0A04020102020204" pitchFamily="34" charset="0"/>
                          <a:ea typeface="宋体" panose="02010600030101010101" pitchFamily="2" charset="-122"/>
                        </a:rPr>
                        <a:t>err</a:t>
                      </a:r>
                      <a:endParaRPr kumimoji="1" lang="en-US" altLang="zh-CN" sz="2800" b="0" i="0" u="none" strike="noStrike" cap="none" normalizeH="0" baseline="0">
                        <a:ln>
                          <a:noFill/>
                        </a:ln>
                        <a:solidFill>
                          <a:srgbClr val="FF0000"/>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8886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Arial Black" panose="020B0A04020102020204" pitchFamily="34" charset="0"/>
                          <a:ea typeface="宋体" panose="02010600030101010101" pitchFamily="2" charset="-122"/>
                        </a:rPr>
                        <a:t>err</a:t>
                      </a:r>
                      <a:endParaRPr kumimoji="1" lang="en-US" altLang="zh-CN" sz="2800" b="0" i="0" u="none" strike="noStrike" cap="none" normalizeH="0" baseline="0">
                        <a:ln>
                          <a:noFill/>
                        </a:ln>
                        <a:solidFill>
                          <a:srgbClr val="FF0000"/>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Arial Black" panose="020B0A04020102020204" pitchFamily="34" charset="0"/>
                          <a:ea typeface="宋体" panose="02010600030101010101" pitchFamily="2" charset="-122"/>
                        </a:rPr>
                        <a:t>err</a:t>
                      </a:r>
                      <a:endParaRPr kumimoji="1" lang="en-US" altLang="zh-CN" sz="2800" b="0" i="0" u="none" strike="noStrike" cap="none" normalizeH="0" baseline="0">
                        <a:ln>
                          <a:noFill/>
                        </a:ln>
                        <a:solidFill>
                          <a:srgbClr val="FF0000"/>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2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1814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2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2" marB="4571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Arial Black" panose="020B0A04020102020204" pitchFamily="34" charset="0"/>
                          <a:ea typeface="宋体" panose="02010600030101010101" pitchFamily="2" charset="-122"/>
                        </a:rPr>
                        <a:t>err</a:t>
                      </a:r>
                      <a:endParaRPr kumimoji="1" lang="en-US" altLang="zh-CN" sz="2800" b="0" i="0" u="none" strike="noStrike" cap="none" normalizeH="0" baseline="0">
                        <a:ln>
                          <a:noFill/>
                        </a:ln>
                        <a:solidFill>
                          <a:srgbClr val="FF0000"/>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2"/>
                          </a:solidFill>
                          <a:effectLst/>
                          <a:latin typeface="Arial Black" panose="020B0A04020102020204" pitchFamily="34" charset="0"/>
                          <a:ea typeface="宋体" panose="02010600030101010101" pitchFamily="2" charset="-122"/>
                        </a:rPr>
                        <a:t>=</a:t>
                      </a:r>
                      <a:endParaRPr kumimoji="1" lang="en-US" altLang="zh-CN" sz="2800" b="0" i="0" u="none" strike="noStrike" cap="none" normalizeH="0" baseline="0">
                        <a:ln>
                          <a:noFill/>
                        </a:ln>
                        <a:solidFill>
                          <a:schemeClr val="accent2"/>
                        </a:solidFill>
                        <a:effectLst/>
                        <a:latin typeface="Arial Black" panose="020B0A04020102020204" pitchFamily="34" charset="0"/>
                        <a:ea typeface="宋体" panose="02010600030101010101" pitchFamily="2" charset="-122"/>
                      </a:endParaRPr>
                    </a:p>
                  </a:txBody>
                  <a:tcPr marT="45712" marB="4571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 name="矩形 1"/>
          <p:cNvSpPr/>
          <p:nvPr/>
        </p:nvSpPr>
        <p:spPr>
          <a:xfrm>
            <a:off x="7812088" y="2565400"/>
            <a:ext cx="1081087" cy="3784600"/>
          </a:xfrm>
          <a:prstGeom prst="rect">
            <a:avLst/>
          </a:prstGeom>
          <a:noFill/>
          <a:ln w="9525">
            <a:noFill/>
          </a:ln>
        </p:spPr>
        <p:txBody>
          <a:bodyPr anchor="t" anchorCtr="0">
            <a:spAutoFit/>
          </a:bodyPr>
          <a:p>
            <a:r>
              <a:rPr lang="zh-CN" altLang="en-US" dirty="0">
                <a:solidFill>
                  <a:srgbClr val="FF0000"/>
                </a:solidFill>
                <a:latin typeface="Times New Roman" panose="02020603050405020304" pitchFamily="18" charset="0"/>
                <a:ea typeface="宋体" panose="02010600030101010101" pitchFamily="2" charset="-122"/>
              </a:rPr>
              <a:t>手工根据定义来构造</a:t>
            </a:r>
            <a:endParaRPr lang="en-US" altLang="zh-CN" dirty="0">
              <a:solidFill>
                <a:srgbClr val="FF0000"/>
              </a:solidFill>
              <a:latin typeface="Times New Roman" panose="02020603050405020304" pitchFamily="18" charset="0"/>
              <a:ea typeface="宋体" panose="02010600030101010101" pitchFamily="2" charset="-122"/>
            </a:endParaRPr>
          </a:p>
          <a:p>
            <a:endParaRPr lang="en-US" altLang="zh-CN" dirty="0">
              <a:solidFill>
                <a:srgbClr val="FF0000"/>
              </a:solidFill>
              <a:latin typeface="Times New Roman" panose="02020603050405020304" pitchFamily="18" charset="0"/>
              <a:ea typeface="宋体" panose="02010600030101010101" pitchFamily="2" charset="-122"/>
            </a:endParaRPr>
          </a:p>
          <a:p>
            <a:r>
              <a:rPr lang="en-US" altLang="zh-CN" dirty="0">
                <a:solidFill>
                  <a:srgbClr val="FF0000"/>
                </a:solidFill>
                <a:latin typeface="Times New Roman" panose="02020603050405020304" pitchFamily="18" charset="0"/>
                <a:ea typeface="宋体" panose="02010600030101010101" pitchFamily="2" charset="-122"/>
              </a:rPr>
              <a:t>a&lt;b </a:t>
            </a:r>
            <a:r>
              <a:rPr lang="zh-CN" altLang="en-US" dirty="0">
                <a:solidFill>
                  <a:srgbClr val="FF0000"/>
                </a:solidFill>
                <a:latin typeface="Times New Roman" panose="02020603050405020304" pitchFamily="18" charset="0"/>
                <a:ea typeface="宋体" panose="02010600030101010101" pitchFamily="2" charset="-122"/>
              </a:rPr>
              <a:t>不一定</a:t>
            </a:r>
            <a:r>
              <a:rPr lang="en-US" altLang="zh-CN" dirty="0">
                <a:solidFill>
                  <a:srgbClr val="FF0000"/>
                </a:solidFill>
                <a:latin typeface="Times New Roman" panose="02020603050405020304" pitchFamily="18" charset="0"/>
                <a:ea typeface="宋体" panose="02010600030101010101" pitchFamily="2" charset="-122"/>
              </a:rPr>
              <a:t>b &gt;a</a:t>
            </a:r>
            <a:endParaRPr lang="zh-CN" altLang="en-US" dirty="0">
              <a:solidFill>
                <a:srgbClr val="FF0000"/>
              </a:solidFill>
              <a:latin typeface="Times New Roman" panose="02020603050405020304" pitchFamily="18" charset="0"/>
              <a:ea typeface="宋体" panose="02010600030101010101" pitchFamily="2" charset="-122"/>
            </a:endParaRPr>
          </a:p>
          <a:p>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3" name="矩形 2"/>
          <p:cNvSpPr/>
          <p:nvPr/>
        </p:nvSpPr>
        <p:spPr>
          <a:xfrm>
            <a:off x="144463" y="6340475"/>
            <a:ext cx="8891587" cy="401638"/>
          </a:xfrm>
          <a:prstGeom prst="rect">
            <a:avLst/>
          </a:prstGeom>
          <a:noFill/>
          <a:ln w="9525">
            <a:noFill/>
          </a:ln>
        </p:spPr>
        <p:txBody>
          <a:bodyPr anchor="t" anchorCtr="0">
            <a:spAutoFit/>
          </a:bodyPr>
          <a:p>
            <a:r>
              <a:rPr lang="zh-CN" altLang="en-US" sz="2000" dirty="0">
                <a:solidFill>
                  <a:srgbClr val="FF0000"/>
                </a:solidFill>
                <a:latin typeface="Times New Roman" panose="02020603050405020304" pitchFamily="18" charset="0"/>
                <a:ea typeface="宋体" panose="02010600030101010101" pitchFamily="2" charset="-122"/>
              </a:rPr>
              <a:t>如何判断是一个算符优先文法：看优先表，</a:t>
            </a:r>
            <a:r>
              <a:rPr lang="en-US" altLang="zh-CN" sz="2000" dirty="0">
                <a:solidFill>
                  <a:srgbClr val="FF0000"/>
                </a:solidFill>
                <a:latin typeface="Times New Roman" panose="02020603050405020304" pitchFamily="18" charset="0"/>
                <a:ea typeface="宋体" panose="02010600030101010101" pitchFamily="2" charset="-122"/>
              </a:rPr>
              <a:t>a b</a:t>
            </a:r>
            <a:r>
              <a:rPr lang="zh-CN" altLang="en-US" sz="2000" dirty="0">
                <a:solidFill>
                  <a:srgbClr val="FF0000"/>
                </a:solidFill>
                <a:latin typeface="Times New Roman" panose="02020603050405020304" pitchFamily="18" charset="0"/>
                <a:ea typeface="宋体" panose="02010600030101010101" pitchFamily="2" charset="-122"/>
              </a:rPr>
              <a:t>之间之多存在一种优先级关系</a:t>
            </a:r>
            <a:endParaRPr lang="zh-CN" altLang="en-US" sz="2000"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Rectangle 2"/>
          <p:cNvSpPr>
            <a:spLocks noGrp="1"/>
          </p:cNvSpPr>
          <p:nvPr>
            <p:ph type="title"/>
          </p:nvPr>
        </p:nvSpPr>
        <p:spPr>
          <a:xfrm>
            <a:off x="685800" y="457200"/>
            <a:ext cx="7772400" cy="685800"/>
          </a:xfrm>
        </p:spPr>
        <p:txBody>
          <a:bodyPr vert="horz" wrap="square" lIns="91440" tIns="45720" rIns="91440" bIns="45720" anchor="ctr" anchorCtr="0"/>
          <a:p>
            <a:pPr eaLnBrk="1" hangingPunct="1"/>
            <a:r>
              <a:rPr lang="en-US" altLang="zh-CN" sz="3600" u="sng" dirty="0">
                <a:solidFill>
                  <a:srgbClr val="FF0000"/>
                </a:solidFill>
              </a:rPr>
              <a:t>5.2.1 </a:t>
            </a:r>
            <a:r>
              <a:rPr lang="zh-CN" altLang="en-US" sz="3600" u="sng" dirty="0">
                <a:solidFill>
                  <a:srgbClr val="FF0000"/>
                </a:solidFill>
              </a:rPr>
              <a:t>算符优先文法及优先表的构造</a:t>
            </a:r>
            <a:r>
              <a:rPr lang="en-US" altLang="zh-CN" sz="3600" u="sng" dirty="0">
                <a:solidFill>
                  <a:srgbClr val="FF0000"/>
                </a:solidFill>
              </a:rPr>
              <a:t>(3)</a:t>
            </a:r>
            <a:endParaRPr lang="en-US" altLang="zh-CN" sz="3600" u="sng" dirty="0">
              <a:solidFill>
                <a:srgbClr val="FF0000"/>
              </a:solidFill>
            </a:endParaRPr>
          </a:p>
        </p:txBody>
      </p:sp>
      <p:sp>
        <p:nvSpPr>
          <p:cNvPr id="62466" name="Rectangle 3"/>
          <p:cNvSpPr>
            <a:spLocks noGrp="1"/>
          </p:cNvSpPr>
          <p:nvPr>
            <p:ph idx="1"/>
          </p:nvPr>
        </p:nvSpPr>
        <p:spPr>
          <a:xfrm>
            <a:off x="176213" y="1371600"/>
            <a:ext cx="8734425" cy="4876800"/>
          </a:xfrm>
          <a:ln>
            <a:solidFill>
              <a:schemeClr val="accent2"/>
            </a:solidFill>
            <a:miter/>
          </a:ln>
        </p:spPr>
        <p:txBody>
          <a:bodyPr vert="horz" wrap="square" lIns="91440" tIns="45720" rIns="91440" bIns="45720" anchor="t" anchorCtr="0"/>
          <a:p>
            <a:pPr eaLnBrk="1" hangingPunct="1">
              <a:lnSpc>
                <a:spcPct val="90000"/>
              </a:lnSpc>
            </a:pPr>
            <a:r>
              <a:rPr lang="en-US" altLang="zh-CN" dirty="0">
                <a:solidFill>
                  <a:schemeClr val="tx2"/>
                </a:solidFill>
              </a:rPr>
              <a:t>FirstVT</a:t>
            </a:r>
            <a:endParaRPr lang="en-US" altLang="zh-CN" dirty="0">
              <a:solidFill>
                <a:schemeClr val="tx2"/>
              </a:solidFill>
            </a:endParaRPr>
          </a:p>
          <a:p>
            <a:pPr eaLnBrk="1" hangingPunct="1">
              <a:lnSpc>
                <a:spcPct val="90000"/>
              </a:lnSpc>
              <a:buNone/>
            </a:pPr>
            <a:r>
              <a:rPr lang="en-US" altLang="zh-CN" dirty="0">
                <a:solidFill>
                  <a:schemeClr val="tx2"/>
                </a:solidFill>
              </a:rPr>
              <a:t>   FirstVT(P)={a|</a:t>
            </a:r>
            <a:r>
              <a:rPr lang="en-US" altLang="zh-CN" sz="2800" dirty="0">
                <a:solidFill>
                  <a:schemeClr val="tx2"/>
                </a:solidFill>
                <a:latin typeface="宋体" panose="02010600030101010101" pitchFamily="2" charset="-122"/>
              </a:rPr>
              <a:t>P</a:t>
            </a:r>
            <a:r>
              <a:rPr lang="en-US" altLang="zh-CN" sz="2800" dirty="0">
                <a:solidFill>
                  <a:schemeClr val="tx2"/>
                </a:solidFill>
                <a:ea typeface="MingLiU" pitchFamily="49" charset="-120"/>
                <a:sym typeface="Symbol" panose="05050102010706020507" pitchFamily="18" charset="2"/>
              </a:rPr>
              <a:t></a:t>
            </a:r>
            <a:r>
              <a:rPr lang="zh-CN" altLang="en-US" sz="2800" baseline="30000" dirty="0">
                <a:solidFill>
                  <a:schemeClr val="tx2"/>
                </a:solidFill>
                <a:sym typeface="Symbol" panose="05050102010706020507" pitchFamily="18" charset="2"/>
              </a:rPr>
              <a:t>＋</a:t>
            </a:r>
            <a:r>
              <a:rPr lang="en-US" altLang="zh-CN" sz="2800" dirty="0">
                <a:solidFill>
                  <a:schemeClr val="tx2"/>
                </a:solidFill>
                <a:latin typeface="宋体" panose="02010600030101010101" pitchFamily="2" charset="-122"/>
              </a:rPr>
              <a:t>a</a:t>
            </a:r>
            <a:r>
              <a:rPr lang="en-US" altLang="zh-CN" sz="2800" dirty="0">
                <a:solidFill>
                  <a:schemeClr val="tx2"/>
                </a:solidFill>
              </a:rPr>
              <a:t>…</a:t>
            </a:r>
            <a:r>
              <a:rPr lang="zh-CN" altLang="en-US" sz="2800" dirty="0">
                <a:solidFill>
                  <a:schemeClr val="tx2"/>
                </a:solidFill>
                <a:latin typeface="宋体" panose="02010600030101010101" pitchFamily="2" charset="-122"/>
              </a:rPr>
              <a:t>或</a:t>
            </a:r>
            <a:r>
              <a:rPr lang="en-US" altLang="zh-CN" sz="2800" dirty="0">
                <a:solidFill>
                  <a:schemeClr val="tx2"/>
                </a:solidFill>
                <a:latin typeface="宋体" panose="02010600030101010101" pitchFamily="2" charset="-122"/>
              </a:rPr>
              <a:t>P</a:t>
            </a:r>
            <a:r>
              <a:rPr lang="en-US" altLang="zh-CN" sz="2800" dirty="0">
                <a:solidFill>
                  <a:schemeClr val="tx2"/>
                </a:solidFill>
                <a:ea typeface="MingLiU" pitchFamily="49" charset="-120"/>
                <a:sym typeface="Symbol" panose="05050102010706020507" pitchFamily="18" charset="2"/>
              </a:rPr>
              <a:t></a:t>
            </a:r>
            <a:r>
              <a:rPr lang="zh-CN" altLang="en-US" sz="2800" baseline="30000" dirty="0">
                <a:solidFill>
                  <a:schemeClr val="tx2"/>
                </a:solidFill>
                <a:sym typeface="Symbol" panose="05050102010706020507" pitchFamily="18" charset="2"/>
              </a:rPr>
              <a:t>＋</a:t>
            </a:r>
            <a:r>
              <a:rPr lang="zh-CN" altLang="en-US" sz="2800" dirty="0">
                <a:solidFill>
                  <a:schemeClr val="tx2"/>
                </a:solidFill>
                <a:sym typeface="Symbol" panose="05050102010706020507" pitchFamily="18" charset="2"/>
              </a:rPr>
              <a:t> </a:t>
            </a:r>
            <a:r>
              <a:rPr lang="en-US" altLang="zh-CN" sz="2400" dirty="0">
                <a:solidFill>
                  <a:schemeClr val="tx2"/>
                </a:solidFill>
                <a:sym typeface="Symbol" panose="05050102010706020507" pitchFamily="18" charset="2"/>
              </a:rPr>
              <a:t>Q</a:t>
            </a:r>
            <a:r>
              <a:rPr lang="en-US" altLang="zh-CN" sz="2800" dirty="0">
                <a:solidFill>
                  <a:schemeClr val="tx2"/>
                </a:solidFill>
                <a:latin typeface="宋体" panose="02010600030101010101" pitchFamily="2" charset="-122"/>
              </a:rPr>
              <a:t>a</a:t>
            </a:r>
            <a:r>
              <a:rPr lang="en-US" altLang="zh-CN" sz="2800" dirty="0">
                <a:solidFill>
                  <a:schemeClr val="tx2"/>
                </a:solidFill>
              </a:rPr>
              <a:t>…</a:t>
            </a:r>
            <a:r>
              <a:rPr lang="en-US" altLang="zh-CN" sz="2800" dirty="0">
                <a:solidFill>
                  <a:schemeClr val="tx2"/>
                </a:solidFill>
                <a:latin typeface="宋体" panose="02010600030101010101" pitchFamily="2" charset="-122"/>
              </a:rPr>
              <a:t>,a</a:t>
            </a:r>
            <a:r>
              <a:rPr lang="en-US" altLang="zh-CN" sz="2800" dirty="0">
                <a:solidFill>
                  <a:schemeClr val="tx2"/>
                </a:solidFill>
                <a:ea typeface="MingLiU" pitchFamily="49" charset="-120"/>
                <a:sym typeface="Symbol" panose="05050102010706020507" pitchFamily="18" charset="2"/>
              </a:rPr>
              <a:t>V</a:t>
            </a:r>
            <a:r>
              <a:rPr lang="en-US" altLang="zh-CN" sz="2800" baseline="-30000" dirty="0">
                <a:solidFill>
                  <a:schemeClr val="tx2"/>
                </a:solidFill>
                <a:sym typeface="Symbol" panose="05050102010706020507" pitchFamily="18" charset="2"/>
              </a:rPr>
              <a:t>T</a:t>
            </a:r>
            <a:r>
              <a:rPr lang="en-US" altLang="zh-CN" sz="2800" dirty="0">
                <a:solidFill>
                  <a:schemeClr val="tx2"/>
                </a:solidFill>
                <a:ea typeface="MingLiU" pitchFamily="49" charset="-120"/>
                <a:sym typeface="Symbol" panose="05050102010706020507" pitchFamily="18" charset="2"/>
              </a:rPr>
              <a:t> ,</a:t>
            </a:r>
            <a:r>
              <a:rPr lang="en-US" altLang="zh-CN" sz="2800" dirty="0">
                <a:solidFill>
                  <a:schemeClr val="tx2"/>
                </a:solidFill>
                <a:latin typeface="宋体" panose="02010600030101010101" pitchFamily="2" charset="-122"/>
              </a:rPr>
              <a:t>Q</a:t>
            </a:r>
            <a:r>
              <a:rPr lang="en-US" altLang="zh-CN" sz="2800" dirty="0">
                <a:solidFill>
                  <a:schemeClr val="tx2"/>
                </a:solidFill>
                <a:ea typeface="MingLiU" pitchFamily="49" charset="-120"/>
                <a:sym typeface="Symbol" panose="05050102010706020507" pitchFamily="18" charset="2"/>
              </a:rPr>
              <a:t> V</a:t>
            </a:r>
            <a:r>
              <a:rPr lang="en-US" altLang="zh-CN" sz="2800" baseline="-30000" dirty="0">
                <a:solidFill>
                  <a:schemeClr val="tx2"/>
                </a:solidFill>
                <a:sym typeface="Symbol" panose="05050102010706020507" pitchFamily="18" charset="2"/>
              </a:rPr>
              <a:t>N </a:t>
            </a:r>
            <a:r>
              <a:rPr lang="en-US" altLang="zh-CN" dirty="0">
                <a:solidFill>
                  <a:schemeClr val="tx2"/>
                </a:solidFill>
              </a:rPr>
              <a:t>}</a:t>
            </a:r>
            <a:r>
              <a:rPr lang="en-US" altLang="zh-CN" sz="2800" dirty="0">
                <a:solidFill>
                  <a:srgbClr val="990033"/>
                </a:solidFill>
                <a:latin typeface="宋体" panose="02010600030101010101" pitchFamily="2" charset="-122"/>
              </a:rPr>
              <a:t> </a:t>
            </a:r>
            <a:endParaRPr lang="en-US" altLang="zh-CN" sz="2800" dirty="0">
              <a:solidFill>
                <a:srgbClr val="990033"/>
              </a:solidFill>
              <a:latin typeface="宋体" panose="02010600030101010101" pitchFamily="2" charset="-122"/>
            </a:endParaRPr>
          </a:p>
          <a:p>
            <a:pPr eaLnBrk="1" hangingPunct="1">
              <a:lnSpc>
                <a:spcPct val="90000"/>
              </a:lnSpc>
              <a:buNone/>
            </a:pPr>
            <a:r>
              <a:rPr lang="en-US" altLang="zh-CN" sz="2800" dirty="0">
                <a:solidFill>
                  <a:srgbClr val="990033"/>
                </a:solidFill>
                <a:latin typeface="宋体" panose="02010600030101010101" pitchFamily="2" charset="-122"/>
              </a:rPr>
              <a:t>  </a:t>
            </a:r>
            <a:r>
              <a:rPr lang="en-US" altLang="zh-CN" dirty="0">
                <a:solidFill>
                  <a:schemeClr val="accent2"/>
                </a:solidFill>
              </a:rPr>
              <a:t>a</a:t>
            </a:r>
            <a:r>
              <a:rPr lang="en-US" altLang="zh-CN" dirty="0">
                <a:solidFill>
                  <a:schemeClr val="accent2"/>
                </a:solidFill>
                <a:latin typeface="Arial Black" panose="020B0A04020102020204" pitchFamily="34" charset="0"/>
              </a:rPr>
              <a:t>&lt;</a:t>
            </a:r>
            <a:r>
              <a:rPr lang="en-US" altLang="zh-CN" dirty="0">
                <a:solidFill>
                  <a:schemeClr val="accent2"/>
                </a:solidFill>
              </a:rPr>
              <a:t>b </a:t>
            </a:r>
            <a:r>
              <a:rPr lang="en-US" altLang="zh-CN" sz="2800" dirty="0">
                <a:solidFill>
                  <a:srgbClr val="FF0000"/>
                </a:solidFill>
                <a:ea typeface="MingLiU" pitchFamily="49" charset="-120"/>
                <a:sym typeface="Symbol" panose="05050102010706020507" pitchFamily="18" charset="2"/>
              </a:rPr>
              <a:t></a:t>
            </a:r>
            <a:r>
              <a:rPr lang="en-US" altLang="zh-CN" sz="2800" dirty="0">
                <a:solidFill>
                  <a:schemeClr val="accent2"/>
                </a:solidFill>
                <a:ea typeface="MingLiU" pitchFamily="49" charset="-120"/>
              </a:rPr>
              <a:t> </a:t>
            </a:r>
            <a:r>
              <a:rPr lang="en-US" altLang="zh-CN" sz="2800" dirty="0">
                <a:solidFill>
                  <a:schemeClr val="accent2"/>
                </a:solidFill>
              </a:rPr>
              <a:t>G</a:t>
            </a:r>
            <a:r>
              <a:rPr lang="zh-CN" altLang="en-US" sz="2800" dirty="0">
                <a:solidFill>
                  <a:schemeClr val="accent2"/>
                </a:solidFill>
              </a:rPr>
              <a:t>有产生式</a:t>
            </a:r>
            <a:r>
              <a:rPr lang="en-US" altLang="zh-CN" sz="2800" dirty="0">
                <a:solidFill>
                  <a:srgbClr val="990033"/>
                </a:solidFill>
              </a:rPr>
              <a:t>P</a:t>
            </a:r>
            <a:r>
              <a:rPr lang="en-US" altLang="zh-CN" sz="2800" dirty="0">
                <a:solidFill>
                  <a:srgbClr val="990033"/>
                </a:solidFill>
                <a:latin typeface="宋体" panose="02010600030101010101" pitchFamily="2" charset="-122"/>
              </a:rPr>
              <a:t>→</a:t>
            </a:r>
            <a:r>
              <a:rPr lang="en-US" altLang="zh-CN" sz="2800" dirty="0">
                <a:solidFill>
                  <a:srgbClr val="990033"/>
                </a:solidFill>
              </a:rPr>
              <a:t>…</a:t>
            </a:r>
            <a:r>
              <a:rPr lang="en-US" altLang="zh-CN" sz="2800" dirty="0">
                <a:solidFill>
                  <a:srgbClr val="990033"/>
                </a:solidFill>
                <a:latin typeface="宋体" panose="02010600030101010101" pitchFamily="2" charset="-122"/>
              </a:rPr>
              <a:t>aR</a:t>
            </a:r>
            <a:r>
              <a:rPr lang="en-US" altLang="zh-CN" sz="2800" dirty="0">
                <a:solidFill>
                  <a:srgbClr val="990033"/>
                </a:solidFill>
              </a:rPr>
              <a:t>…</a:t>
            </a:r>
            <a:r>
              <a:rPr lang="zh-CN" altLang="en-US" sz="2800" dirty="0">
                <a:solidFill>
                  <a:schemeClr val="accent2"/>
                </a:solidFill>
                <a:latin typeface="宋体" panose="02010600030101010101" pitchFamily="2" charset="-122"/>
              </a:rPr>
              <a:t>而</a:t>
            </a:r>
            <a:r>
              <a:rPr lang="en-US" altLang="zh-CN" sz="2800" dirty="0">
                <a:solidFill>
                  <a:srgbClr val="990033"/>
                </a:solidFill>
                <a:latin typeface="宋体" panose="02010600030101010101" pitchFamily="2" charset="-122"/>
              </a:rPr>
              <a:t>R</a:t>
            </a:r>
            <a:r>
              <a:rPr lang="en-US" altLang="zh-CN" sz="2800" dirty="0">
                <a:solidFill>
                  <a:srgbClr val="990033"/>
                </a:solidFill>
                <a:ea typeface="MingLiU" pitchFamily="49" charset="-120"/>
                <a:sym typeface="Symbol" panose="05050102010706020507" pitchFamily="18" charset="2"/>
              </a:rPr>
              <a:t></a:t>
            </a:r>
            <a:r>
              <a:rPr lang="zh-CN" altLang="en-US" sz="2800" baseline="30000" dirty="0">
                <a:solidFill>
                  <a:srgbClr val="990033"/>
                </a:solidFill>
                <a:sym typeface="Symbol" panose="05050102010706020507" pitchFamily="18" charset="2"/>
              </a:rPr>
              <a:t>＋</a:t>
            </a:r>
            <a:r>
              <a:rPr lang="en-US" altLang="zh-CN" sz="2800" dirty="0">
                <a:solidFill>
                  <a:srgbClr val="990033"/>
                </a:solidFill>
                <a:latin typeface="宋体" panose="02010600030101010101" pitchFamily="2" charset="-122"/>
              </a:rPr>
              <a:t>b</a:t>
            </a:r>
            <a:r>
              <a:rPr lang="en-US" altLang="zh-CN" sz="2800" dirty="0">
                <a:solidFill>
                  <a:srgbClr val="990033"/>
                </a:solidFill>
              </a:rPr>
              <a:t>…</a:t>
            </a:r>
            <a:r>
              <a:rPr lang="zh-CN" altLang="en-US" sz="2800" dirty="0">
                <a:solidFill>
                  <a:schemeClr val="accent2"/>
                </a:solidFill>
                <a:latin typeface="宋体" panose="02010600030101010101" pitchFamily="2" charset="-122"/>
              </a:rPr>
              <a:t>或</a:t>
            </a:r>
            <a:r>
              <a:rPr lang="en-US" altLang="zh-CN" sz="2800" dirty="0">
                <a:solidFill>
                  <a:srgbClr val="990033"/>
                </a:solidFill>
                <a:latin typeface="宋体" panose="02010600030101010101" pitchFamily="2" charset="-122"/>
              </a:rPr>
              <a:t>R</a:t>
            </a:r>
            <a:r>
              <a:rPr lang="en-US" altLang="zh-CN" sz="2800" dirty="0">
                <a:solidFill>
                  <a:srgbClr val="990033"/>
                </a:solidFill>
                <a:ea typeface="MingLiU" pitchFamily="49" charset="-120"/>
                <a:sym typeface="Symbol" panose="05050102010706020507" pitchFamily="18" charset="2"/>
              </a:rPr>
              <a:t></a:t>
            </a:r>
            <a:r>
              <a:rPr lang="zh-CN" altLang="en-US" sz="2800" baseline="30000" dirty="0">
                <a:solidFill>
                  <a:srgbClr val="990033"/>
                </a:solidFill>
                <a:sym typeface="Symbol" panose="05050102010706020507" pitchFamily="18" charset="2"/>
              </a:rPr>
              <a:t>＋</a:t>
            </a:r>
            <a:r>
              <a:rPr lang="zh-CN" altLang="en-US" sz="2800" dirty="0">
                <a:solidFill>
                  <a:srgbClr val="990033"/>
                </a:solidFill>
                <a:sym typeface="Symbol" panose="05050102010706020507" pitchFamily="18" charset="2"/>
              </a:rPr>
              <a:t> </a:t>
            </a:r>
            <a:r>
              <a:rPr lang="en-US" altLang="zh-CN" sz="2400" dirty="0">
                <a:solidFill>
                  <a:srgbClr val="990033"/>
                </a:solidFill>
                <a:sym typeface="Symbol" panose="05050102010706020507" pitchFamily="18" charset="2"/>
              </a:rPr>
              <a:t>Q</a:t>
            </a:r>
            <a:r>
              <a:rPr lang="en-US" altLang="zh-CN" sz="2800" dirty="0">
                <a:solidFill>
                  <a:srgbClr val="990033"/>
                </a:solidFill>
                <a:latin typeface="宋体" panose="02010600030101010101" pitchFamily="2" charset="-122"/>
              </a:rPr>
              <a:t>b</a:t>
            </a:r>
            <a:r>
              <a:rPr lang="en-US" altLang="zh-CN" sz="2800" dirty="0">
                <a:solidFill>
                  <a:srgbClr val="990033"/>
                </a:solidFill>
              </a:rPr>
              <a:t>…</a:t>
            </a:r>
            <a:endParaRPr lang="en-US" altLang="zh-CN" sz="2800" dirty="0">
              <a:solidFill>
                <a:srgbClr val="990033"/>
              </a:solidFill>
              <a:latin typeface="宋体" panose="02010600030101010101" pitchFamily="2" charset="-122"/>
            </a:endParaRPr>
          </a:p>
          <a:p>
            <a:pPr eaLnBrk="1" hangingPunct="1">
              <a:lnSpc>
                <a:spcPct val="90000"/>
              </a:lnSpc>
              <a:buNone/>
            </a:pPr>
            <a:r>
              <a:rPr lang="en-US" altLang="zh-CN" sz="2800" dirty="0">
                <a:solidFill>
                  <a:srgbClr val="990033"/>
                </a:solidFill>
                <a:latin typeface="宋体" panose="02010600030101010101" pitchFamily="2" charset="-122"/>
              </a:rPr>
              <a:t> </a:t>
            </a:r>
            <a:r>
              <a:rPr lang="zh-CN" altLang="en-US" sz="2800" dirty="0">
                <a:solidFill>
                  <a:srgbClr val="990033"/>
                </a:solidFill>
                <a:latin typeface="宋体" panose="02010600030101010101" pitchFamily="2" charset="-122"/>
              </a:rPr>
              <a:t>当候选产生式为</a:t>
            </a:r>
            <a:r>
              <a:rPr lang="en-US" altLang="zh-CN" sz="2800" dirty="0">
                <a:solidFill>
                  <a:srgbClr val="990033"/>
                </a:solidFill>
              </a:rPr>
              <a:t>…</a:t>
            </a:r>
            <a:r>
              <a:rPr lang="en-US" altLang="zh-CN" sz="2800" dirty="0">
                <a:solidFill>
                  <a:srgbClr val="990033"/>
                </a:solidFill>
                <a:latin typeface="宋体" panose="02010600030101010101" pitchFamily="2" charset="-122"/>
              </a:rPr>
              <a:t>aP</a:t>
            </a:r>
            <a:r>
              <a:rPr lang="en-US" altLang="zh-CN" sz="2800" dirty="0">
                <a:solidFill>
                  <a:srgbClr val="990033"/>
                </a:solidFill>
              </a:rPr>
              <a:t>…</a:t>
            </a:r>
            <a:r>
              <a:rPr lang="en-US" altLang="zh-CN" sz="2800" dirty="0">
                <a:solidFill>
                  <a:srgbClr val="990033"/>
                </a:solidFill>
                <a:latin typeface="宋体" panose="02010600030101010101" pitchFamily="2" charset="-122"/>
              </a:rPr>
              <a:t>,</a:t>
            </a:r>
            <a:r>
              <a:rPr lang="zh-CN" altLang="en-US" sz="2800" dirty="0">
                <a:solidFill>
                  <a:srgbClr val="990033"/>
                </a:solidFill>
                <a:latin typeface="宋体" panose="02010600030101010101" pitchFamily="2" charset="-122"/>
              </a:rPr>
              <a:t>对任何</a:t>
            </a:r>
            <a:r>
              <a:rPr lang="en-US" altLang="zh-CN" sz="2800" dirty="0">
                <a:solidFill>
                  <a:srgbClr val="990033"/>
                </a:solidFill>
                <a:latin typeface="宋体" panose="02010600030101010101" pitchFamily="2" charset="-122"/>
              </a:rPr>
              <a:t>b</a:t>
            </a:r>
            <a:r>
              <a:rPr lang="en-US" altLang="zh-CN" sz="2800" dirty="0">
                <a:solidFill>
                  <a:srgbClr val="990033"/>
                </a:solidFill>
                <a:ea typeface="MingLiU" pitchFamily="49" charset="-120"/>
                <a:sym typeface="Symbol" panose="05050102010706020507" pitchFamily="18" charset="2"/>
              </a:rPr>
              <a:t> </a:t>
            </a:r>
            <a:r>
              <a:rPr lang="en-US" altLang="zh-CN" sz="2800" dirty="0">
                <a:solidFill>
                  <a:schemeClr val="tx2"/>
                </a:solidFill>
              </a:rPr>
              <a:t>FirstVT(P), </a:t>
            </a:r>
            <a:r>
              <a:rPr lang="en-US" altLang="zh-CN" dirty="0">
                <a:solidFill>
                  <a:schemeClr val="accent2"/>
                </a:solidFill>
              </a:rPr>
              <a:t>a</a:t>
            </a:r>
            <a:r>
              <a:rPr lang="en-US" altLang="zh-CN" dirty="0">
                <a:solidFill>
                  <a:schemeClr val="accent2"/>
                </a:solidFill>
                <a:latin typeface="Arial Black" panose="020B0A04020102020204" pitchFamily="34" charset="0"/>
              </a:rPr>
              <a:t>&lt;</a:t>
            </a:r>
            <a:r>
              <a:rPr lang="en-US" altLang="zh-CN" dirty="0">
                <a:solidFill>
                  <a:schemeClr val="accent2"/>
                </a:solidFill>
              </a:rPr>
              <a:t>b</a:t>
            </a:r>
            <a:r>
              <a:rPr lang="en-US" altLang="zh-CN" sz="2800" dirty="0">
                <a:solidFill>
                  <a:srgbClr val="990033"/>
                </a:solidFill>
                <a:latin typeface="宋体" panose="02010600030101010101" pitchFamily="2" charset="-122"/>
              </a:rPr>
              <a:t> </a:t>
            </a:r>
            <a:endParaRPr lang="en-US" altLang="zh-CN" dirty="0"/>
          </a:p>
          <a:p>
            <a:pPr eaLnBrk="1" hangingPunct="1">
              <a:lnSpc>
                <a:spcPct val="90000"/>
              </a:lnSpc>
            </a:pPr>
            <a:r>
              <a:rPr lang="en-US" altLang="zh-CN" dirty="0"/>
              <a:t>LastVT</a:t>
            </a:r>
            <a:endParaRPr lang="en-US" altLang="zh-CN" dirty="0"/>
          </a:p>
          <a:p>
            <a:pPr eaLnBrk="1" hangingPunct="1">
              <a:lnSpc>
                <a:spcPct val="90000"/>
              </a:lnSpc>
              <a:buNone/>
            </a:pPr>
            <a:r>
              <a:rPr lang="en-US" altLang="zh-CN" dirty="0"/>
              <a:t>   LastVT</a:t>
            </a:r>
            <a:r>
              <a:rPr lang="en-US" altLang="zh-CN" dirty="0">
                <a:solidFill>
                  <a:schemeClr val="tx2"/>
                </a:solidFill>
              </a:rPr>
              <a:t>(P)</a:t>
            </a:r>
            <a:r>
              <a:rPr lang="en-US" altLang="zh-CN" dirty="0"/>
              <a:t> = </a:t>
            </a:r>
            <a:r>
              <a:rPr lang="en-US" altLang="zh-CN" dirty="0">
                <a:solidFill>
                  <a:schemeClr val="tx2"/>
                </a:solidFill>
              </a:rPr>
              <a:t>{a|</a:t>
            </a:r>
            <a:r>
              <a:rPr lang="en-US" altLang="zh-CN" sz="2800" dirty="0">
                <a:solidFill>
                  <a:schemeClr val="tx2"/>
                </a:solidFill>
                <a:latin typeface="宋体" panose="02010600030101010101" pitchFamily="2" charset="-122"/>
              </a:rPr>
              <a:t>P</a:t>
            </a:r>
            <a:r>
              <a:rPr lang="en-US" altLang="zh-CN" sz="2800" dirty="0">
                <a:solidFill>
                  <a:schemeClr val="tx2"/>
                </a:solidFill>
                <a:ea typeface="MingLiU" pitchFamily="49" charset="-120"/>
                <a:sym typeface="Symbol" panose="05050102010706020507" pitchFamily="18" charset="2"/>
              </a:rPr>
              <a:t></a:t>
            </a:r>
            <a:r>
              <a:rPr lang="zh-CN" altLang="en-US" sz="2800" baseline="30000" dirty="0">
                <a:solidFill>
                  <a:schemeClr val="tx2"/>
                </a:solidFill>
                <a:sym typeface="Symbol" panose="05050102010706020507" pitchFamily="18" charset="2"/>
              </a:rPr>
              <a:t>＋</a:t>
            </a:r>
            <a:r>
              <a:rPr lang="en-US" altLang="zh-CN" sz="2800" dirty="0">
                <a:solidFill>
                  <a:schemeClr val="tx2"/>
                </a:solidFill>
              </a:rPr>
              <a:t>…</a:t>
            </a:r>
            <a:r>
              <a:rPr lang="en-US" altLang="zh-CN" sz="2800" baseline="30000" dirty="0">
                <a:solidFill>
                  <a:schemeClr val="tx2"/>
                </a:solidFill>
                <a:sym typeface="Symbol" panose="05050102010706020507" pitchFamily="18" charset="2"/>
              </a:rPr>
              <a:t> </a:t>
            </a:r>
            <a:r>
              <a:rPr lang="en-US" altLang="zh-CN" sz="2800" dirty="0">
                <a:solidFill>
                  <a:schemeClr val="tx2"/>
                </a:solidFill>
                <a:latin typeface="宋体" panose="02010600030101010101" pitchFamily="2" charset="-122"/>
              </a:rPr>
              <a:t>a</a:t>
            </a:r>
            <a:r>
              <a:rPr lang="zh-CN" altLang="en-US" sz="2800" dirty="0">
                <a:solidFill>
                  <a:schemeClr val="tx2"/>
                </a:solidFill>
                <a:latin typeface="宋体" panose="02010600030101010101" pitchFamily="2" charset="-122"/>
              </a:rPr>
              <a:t>或</a:t>
            </a:r>
            <a:r>
              <a:rPr lang="en-US" altLang="zh-CN" sz="2800" dirty="0">
                <a:solidFill>
                  <a:schemeClr val="tx2"/>
                </a:solidFill>
                <a:latin typeface="宋体" panose="02010600030101010101" pitchFamily="2" charset="-122"/>
              </a:rPr>
              <a:t>P</a:t>
            </a:r>
            <a:r>
              <a:rPr lang="en-US" altLang="zh-CN" sz="2800" dirty="0">
                <a:solidFill>
                  <a:schemeClr val="tx2"/>
                </a:solidFill>
                <a:ea typeface="MingLiU" pitchFamily="49" charset="-120"/>
                <a:sym typeface="Symbol" panose="05050102010706020507" pitchFamily="18" charset="2"/>
              </a:rPr>
              <a:t></a:t>
            </a:r>
            <a:r>
              <a:rPr lang="zh-CN" altLang="en-US" sz="2800" baseline="30000" dirty="0">
                <a:solidFill>
                  <a:schemeClr val="tx2"/>
                </a:solidFill>
                <a:sym typeface="Symbol" panose="05050102010706020507" pitchFamily="18" charset="2"/>
              </a:rPr>
              <a:t>＋</a:t>
            </a:r>
            <a:r>
              <a:rPr lang="en-US" altLang="zh-CN" sz="2800" dirty="0">
                <a:solidFill>
                  <a:schemeClr val="tx2"/>
                </a:solidFill>
              </a:rPr>
              <a:t>…</a:t>
            </a:r>
            <a:r>
              <a:rPr lang="en-US" altLang="zh-CN" sz="2800" dirty="0">
                <a:solidFill>
                  <a:schemeClr val="tx2"/>
                </a:solidFill>
                <a:latin typeface="宋体" panose="02010600030101010101" pitchFamily="2" charset="-122"/>
              </a:rPr>
              <a:t>aQ,a</a:t>
            </a:r>
            <a:r>
              <a:rPr lang="en-US" altLang="zh-CN" sz="2800" dirty="0">
                <a:solidFill>
                  <a:schemeClr val="tx2"/>
                </a:solidFill>
                <a:ea typeface="MingLiU" pitchFamily="49" charset="-120"/>
                <a:sym typeface="Symbol" panose="05050102010706020507" pitchFamily="18" charset="2"/>
              </a:rPr>
              <a:t>V</a:t>
            </a:r>
            <a:r>
              <a:rPr lang="en-US" altLang="zh-CN" sz="2800" baseline="-30000" dirty="0">
                <a:solidFill>
                  <a:schemeClr val="tx2"/>
                </a:solidFill>
                <a:sym typeface="Symbol" panose="05050102010706020507" pitchFamily="18" charset="2"/>
              </a:rPr>
              <a:t>T </a:t>
            </a:r>
            <a:r>
              <a:rPr lang="en-US" altLang="zh-CN" sz="2800" dirty="0">
                <a:solidFill>
                  <a:schemeClr val="tx2"/>
                </a:solidFill>
                <a:ea typeface="MingLiU" pitchFamily="49" charset="-120"/>
                <a:sym typeface="Symbol" panose="05050102010706020507" pitchFamily="18" charset="2"/>
              </a:rPr>
              <a:t>,</a:t>
            </a:r>
            <a:r>
              <a:rPr lang="en-US" altLang="zh-CN" sz="2800" dirty="0">
                <a:solidFill>
                  <a:schemeClr val="tx2"/>
                </a:solidFill>
                <a:latin typeface="宋体" panose="02010600030101010101" pitchFamily="2" charset="-122"/>
              </a:rPr>
              <a:t>Q</a:t>
            </a:r>
            <a:r>
              <a:rPr lang="en-US" altLang="zh-CN" sz="2800" dirty="0">
                <a:solidFill>
                  <a:schemeClr val="tx2"/>
                </a:solidFill>
                <a:ea typeface="MingLiU" pitchFamily="49" charset="-120"/>
                <a:sym typeface="Symbol" panose="05050102010706020507" pitchFamily="18" charset="2"/>
              </a:rPr>
              <a:t> V</a:t>
            </a:r>
            <a:r>
              <a:rPr lang="en-US" altLang="zh-CN" sz="2800" baseline="-30000" dirty="0">
                <a:solidFill>
                  <a:schemeClr val="tx2"/>
                </a:solidFill>
                <a:sym typeface="Symbol" panose="05050102010706020507" pitchFamily="18" charset="2"/>
              </a:rPr>
              <a:t>N </a:t>
            </a:r>
            <a:r>
              <a:rPr lang="en-US" altLang="zh-CN" dirty="0">
                <a:solidFill>
                  <a:schemeClr val="tx2"/>
                </a:solidFill>
              </a:rPr>
              <a:t>}</a:t>
            </a:r>
            <a:endParaRPr lang="en-US" altLang="zh-CN" dirty="0">
              <a:solidFill>
                <a:schemeClr val="tx2"/>
              </a:solidFill>
            </a:endParaRPr>
          </a:p>
          <a:p>
            <a:pPr eaLnBrk="1" hangingPunct="1">
              <a:lnSpc>
                <a:spcPct val="90000"/>
              </a:lnSpc>
              <a:buNone/>
            </a:pPr>
            <a:r>
              <a:rPr lang="en-US" altLang="zh-CN" dirty="0">
                <a:solidFill>
                  <a:schemeClr val="accent2"/>
                </a:solidFill>
              </a:rPr>
              <a:t>   a</a:t>
            </a:r>
            <a:r>
              <a:rPr lang="en-US" altLang="zh-CN" dirty="0">
                <a:solidFill>
                  <a:schemeClr val="accent2"/>
                </a:solidFill>
                <a:latin typeface="Arial Black" panose="020B0A04020102020204" pitchFamily="34" charset="0"/>
              </a:rPr>
              <a:t>&gt;</a:t>
            </a:r>
            <a:r>
              <a:rPr lang="en-US" altLang="zh-CN" dirty="0">
                <a:solidFill>
                  <a:schemeClr val="accent2"/>
                </a:solidFill>
              </a:rPr>
              <a:t>b </a:t>
            </a:r>
            <a:r>
              <a:rPr lang="en-US" altLang="zh-CN" sz="2800" dirty="0">
                <a:solidFill>
                  <a:srgbClr val="FF0000"/>
                </a:solidFill>
                <a:ea typeface="MingLiU" pitchFamily="49" charset="-120"/>
                <a:sym typeface="Symbol" panose="05050102010706020507" pitchFamily="18" charset="2"/>
              </a:rPr>
              <a:t> </a:t>
            </a:r>
            <a:r>
              <a:rPr lang="en-US" altLang="zh-CN" sz="2800" dirty="0">
                <a:solidFill>
                  <a:schemeClr val="accent2"/>
                </a:solidFill>
              </a:rPr>
              <a:t>G</a:t>
            </a:r>
            <a:r>
              <a:rPr lang="zh-CN" altLang="en-US" sz="2800" dirty="0">
                <a:solidFill>
                  <a:schemeClr val="accent2"/>
                </a:solidFill>
              </a:rPr>
              <a:t>有产生式</a:t>
            </a:r>
            <a:r>
              <a:rPr lang="en-US" altLang="zh-CN" sz="2800" dirty="0">
                <a:solidFill>
                  <a:srgbClr val="990033"/>
                </a:solidFill>
              </a:rPr>
              <a:t>P</a:t>
            </a:r>
            <a:r>
              <a:rPr lang="en-US" altLang="zh-CN" sz="2800" dirty="0">
                <a:solidFill>
                  <a:srgbClr val="990033"/>
                </a:solidFill>
                <a:latin typeface="宋体" panose="02010600030101010101" pitchFamily="2" charset="-122"/>
              </a:rPr>
              <a:t>→</a:t>
            </a:r>
            <a:r>
              <a:rPr lang="en-US" altLang="zh-CN" sz="2800" dirty="0">
                <a:solidFill>
                  <a:srgbClr val="990033"/>
                </a:solidFill>
              </a:rPr>
              <a:t>…</a:t>
            </a:r>
            <a:r>
              <a:rPr lang="en-US" altLang="zh-CN" sz="2800" dirty="0">
                <a:solidFill>
                  <a:srgbClr val="990033"/>
                </a:solidFill>
                <a:latin typeface="宋体" panose="02010600030101010101" pitchFamily="2" charset="-122"/>
              </a:rPr>
              <a:t>Rb</a:t>
            </a:r>
            <a:r>
              <a:rPr lang="en-US" altLang="zh-CN" sz="2800" dirty="0">
                <a:solidFill>
                  <a:srgbClr val="990033"/>
                </a:solidFill>
              </a:rPr>
              <a:t>…</a:t>
            </a:r>
            <a:r>
              <a:rPr lang="zh-CN" altLang="en-US" sz="2800" dirty="0">
                <a:solidFill>
                  <a:schemeClr val="accent2"/>
                </a:solidFill>
                <a:latin typeface="宋体" panose="02010600030101010101" pitchFamily="2" charset="-122"/>
              </a:rPr>
              <a:t>而</a:t>
            </a:r>
            <a:r>
              <a:rPr lang="en-US" altLang="zh-CN" sz="2800" dirty="0">
                <a:solidFill>
                  <a:srgbClr val="990033"/>
                </a:solidFill>
                <a:latin typeface="宋体" panose="02010600030101010101" pitchFamily="2" charset="-122"/>
              </a:rPr>
              <a:t>R</a:t>
            </a:r>
            <a:r>
              <a:rPr lang="en-US" altLang="zh-CN" sz="2800" dirty="0">
                <a:solidFill>
                  <a:srgbClr val="990033"/>
                </a:solidFill>
                <a:ea typeface="MingLiU" pitchFamily="49" charset="-120"/>
                <a:sym typeface="Symbol" panose="05050102010706020507" pitchFamily="18" charset="2"/>
              </a:rPr>
              <a:t></a:t>
            </a:r>
            <a:r>
              <a:rPr lang="zh-CN" altLang="en-US" sz="2800" baseline="30000" dirty="0">
                <a:solidFill>
                  <a:srgbClr val="990033"/>
                </a:solidFill>
                <a:sym typeface="Symbol" panose="05050102010706020507" pitchFamily="18" charset="2"/>
              </a:rPr>
              <a:t>＋</a:t>
            </a:r>
            <a:r>
              <a:rPr lang="en-US" altLang="zh-CN" sz="2800" dirty="0">
                <a:solidFill>
                  <a:srgbClr val="990033"/>
                </a:solidFill>
              </a:rPr>
              <a:t>…</a:t>
            </a:r>
            <a:r>
              <a:rPr lang="en-US" altLang="zh-CN" sz="2800" dirty="0">
                <a:solidFill>
                  <a:srgbClr val="990033"/>
                </a:solidFill>
                <a:latin typeface="宋体" panose="02010600030101010101" pitchFamily="2" charset="-122"/>
              </a:rPr>
              <a:t>a</a:t>
            </a:r>
            <a:r>
              <a:rPr lang="zh-CN" altLang="en-US" sz="2800" dirty="0">
                <a:solidFill>
                  <a:schemeClr val="accent2"/>
                </a:solidFill>
                <a:latin typeface="宋体" panose="02010600030101010101" pitchFamily="2" charset="-122"/>
              </a:rPr>
              <a:t>或</a:t>
            </a:r>
            <a:r>
              <a:rPr lang="en-US" altLang="zh-CN" sz="2800" dirty="0">
                <a:solidFill>
                  <a:srgbClr val="990033"/>
                </a:solidFill>
                <a:latin typeface="宋体" panose="02010600030101010101" pitchFamily="2" charset="-122"/>
              </a:rPr>
              <a:t>R</a:t>
            </a:r>
            <a:r>
              <a:rPr lang="en-US" altLang="zh-CN" sz="2800" dirty="0">
                <a:solidFill>
                  <a:srgbClr val="990033"/>
                </a:solidFill>
                <a:ea typeface="MingLiU" pitchFamily="49" charset="-120"/>
                <a:sym typeface="Symbol" panose="05050102010706020507" pitchFamily="18" charset="2"/>
              </a:rPr>
              <a:t></a:t>
            </a:r>
            <a:r>
              <a:rPr lang="zh-CN" altLang="en-US" sz="2800" baseline="30000" dirty="0">
                <a:solidFill>
                  <a:srgbClr val="990033"/>
                </a:solidFill>
                <a:sym typeface="Symbol" panose="05050102010706020507" pitchFamily="18" charset="2"/>
              </a:rPr>
              <a:t>＋</a:t>
            </a:r>
            <a:r>
              <a:rPr lang="en-US" altLang="zh-CN" sz="2800" dirty="0">
                <a:solidFill>
                  <a:srgbClr val="990033"/>
                </a:solidFill>
              </a:rPr>
              <a:t>…</a:t>
            </a:r>
            <a:r>
              <a:rPr lang="en-US" altLang="zh-CN" sz="2800" dirty="0">
                <a:solidFill>
                  <a:srgbClr val="990033"/>
                </a:solidFill>
                <a:latin typeface="宋体" panose="02010600030101010101" pitchFamily="2" charset="-122"/>
              </a:rPr>
              <a:t>aQ</a:t>
            </a:r>
            <a:endParaRPr lang="en-US" altLang="zh-CN" sz="2800" dirty="0">
              <a:solidFill>
                <a:srgbClr val="990033"/>
              </a:solidFill>
              <a:latin typeface="宋体" panose="02010600030101010101" pitchFamily="2" charset="-122"/>
            </a:endParaRPr>
          </a:p>
          <a:p>
            <a:pPr eaLnBrk="1" hangingPunct="1">
              <a:lnSpc>
                <a:spcPct val="90000"/>
              </a:lnSpc>
              <a:buNone/>
            </a:pPr>
            <a:r>
              <a:rPr lang="en-US" altLang="zh-CN" sz="2800" dirty="0">
                <a:solidFill>
                  <a:srgbClr val="990033"/>
                </a:solidFill>
                <a:latin typeface="宋体" panose="02010600030101010101" pitchFamily="2" charset="-122"/>
              </a:rPr>
              <a:t>  </a:t>
            </a:r>
            <a:r>
              <a:rPr lang="zh-CN" altLang="en-US" sz="2800" dirty="0">
                <a:solidFill>
                  <a:srgbClr val="990033"/>
                </a:solidFill>
                <a:latin typeface="宋体" panose="02010600030101010101" pitchFamily="2" charset="-122"/>
              </a:rPr>
              <a:t>当候选产生式为</a:t>
            </a:r>
            <a:r>
              <a:rPr lang="en-US" altLang="zh-CN" sz="2800" dirty="0">
                <a:solidFill>
                  <a:srgbClr val="990033"/>
                </a:solidFill>
              </a:rPr>
              <a:t>…</a:t>
            </a:r>
            <a:r>
              <a:rPr lang="en-US" altLang="zh-CN" sz="2800" dirty="0">
                <a:solidFill>
                  <a:srgbClr val="990033"/>
                </a:solidFill>
                <a:latin typeface="宋体" panose="02010600030101010101" pitchFamily="2" charset="-122"/>
              </a:rPr>
              <a:t>Pb</a:t>
            </a:r>
            <a:r>
              <a:rPr lang="en-US" altLang="zh-CN" sz="2800" dirty="0">
                <a:solidFill>
                  <a:srgbClr val="990033"/>
                </a:solidFill>
              </a:rPr>
              <a:t>…</a:t>
            </a:r>
            <a:r>
              <a:rPr lang="en-US" altLang="zh-CN" sz="2800" dirty="0">
                <a:solidFill>
                  <a:srgbClr val="990033"/>
                </a:solidFill>
                <a:latin typeface="宋体" panose="02010600030101010101" pitchFamily="2" charset="-122"/>
              </a:rPr>
              <a:t>,</a:t>
            </a:r>
            <a:r>
              <a:rPr lang="zh-CN" altLang="en-US" sz="2800" dirty="0">
                <a:solidFill>
                  <a:srgbClr val="990033"/>
                </a:solidFill>
                <a:latin typeface="宋体" panose="02010600030101010101" pitchFamily="2" charset="-122"/>
              </a:rPr>
              <a:t>对任何</a:t>
            </a:r>
            <a:r>
              <a:rPr lang="en-US" altLang="zh-CN" sz="2800" dirty="0">
                <a:solidFill>
                  <a:srgbClr val="990033"/>
                </a:solidFill>
                <a:latin typeface="宋体" panose="02010600030101010101" pitchFamily="2" charset="-122"/>
              </a:rPr>
              <a:t>a</a:t>
            </a:r>
            <a:r>
              <a:rPr lang="en-US" altLang="zh-CN" sz="2800" dirty="0">
                <a:solidFill>
                  <a:srgbClr val="990033"/>
                </a:solidFill>
                <a:ea typeface="MingLiU" pitchFamily="49" charset="-120"/>
                <a:sym typeface="Symbol" panose="05050102010706020507" pitchFamily="18" charset="2"/>
              </a:rPr>
              <a:t> </a:t>
            </a:r>
            <a:r>
              <a:rPr lang="en-US" altLang="zh-CN" sz="2800" dirty="0">
                <a:solidFill>
                  <a:srgbClr val="990033"/>
                </a:solidFill>
              </a:rPr>
              <a:t>LastVT(P)</a:t>
            </a:r>
            <a:r>
              <a:rPr lang="en-US" altLang="zh-CN" sz="2800" dirty="0">
                <a:solidFill>
                  <a:schemeClr val="tx2"/>
                </a:solidFill>
              </a:rPr>
              <a:t>, </a:t>
            </a:r>
            <a:r>
              <a:rPr lang="en-US" altLang="zh-CN" dirty="0">
                <a:solidFill>
                  <a:schemeClr val="accent2"/>
                </a:solidFill>
              </a:rPr>
              <a:t>a</a:t>
            </a:r>
            <a:r>
              <a:rPr lang="en-US" altLang="zh-CN" dirty="0">
                <a:solidFill>
                  <a:schemeClr val="accent2"/>
                </a:solidFill>
                <a:latin typeface="Arial Black" panose="020B0A04020102020204" pitchFamily="34" charset="0"/>
              </a:rPr>
              <a:t>&gt;</a:t>
            </a:r>
            <a:r>
              <a:rPr lang="en-US" altLang="zh-CN" dirty="0">
                <a:solidFill>
                  <a:schemeClr val="accent2"/>
                </a:solidFill>
              </a:rPr>
              <a:t>b </a:t>
            </a:r>
            <a:endParaRPr lang="en-US" altLang="zh-CN" dirty="0">
              <a:solidFill>
                <a:schemeClr val="tx2"/>
              </a:solidFill>
            </a:endParaRPr>
          </a:p>
          <a:p>
            <a:pPr eaLnBrk="1" hangingPunct="1">
              <a:lnSpc>
                <a:spcPct val="90000"/>
              </a:lnSpc>
            </a:pPr>
            <a:r>
              <a:rPr lang="en-US" altLang="zh-CN" dirty="0">
                <a:solidFill>
                  <a:schemeClr val="accent2"/>
                </a:solidFill>
              </a:rPr>
              <a:t>a</a:t>
            </a:r>
            <a:r>
              <a:rPr lang="en-US" altLang="zh-CN" dirty="0">
                <a:solidFill>
                  <a:schemeClr val="accent2"/>
                </a:solidFill>
                <a:latin typeface="Arial Black" panose="020B0A04020102020204" pitchFamily="34" charset="0"/>
              </a:rPr>
              <a:t>=</a:t>
            </a:r>
            <a:r>
              <a:rPr lang="en-US" altLang="zh-CN" dirty="0">
                <a:solidFill>
                  <a:schemeClr val="accent2"/>
                </a:solidFill>
              </a:rPr>
              <a:t>b </a:t>
            </a:r>
            <a:r>
              <a:rPr lang="en-US" altLang="zh-CN" sz="2800" dirty="0">
                <a:solidFill>
                  <a:srgbClr val="FF0000"/>
                </a:solidFill>
                <a:ea typeface="MingLiU" pitchFamily="49" charset="-120"/>
                <a:sym typeface="Symbol" panose="05050102010706020507" pitchFamily="18" charset="2"/>
              </a:rPr>
              <a:t></a:t>
            </a:r>
            <a:r>
              <a:rPr lang="en-US" altLang="zh-CN" sz="2800" dirty="0">
                <a:solidFill>
                  <a:schemeClr val="accent2"/>
                </a:solidFill>
                <a:ea typeface="MingLiU" pitchFamily="49" charset="-120"/>
              </a:rPr>
              <a:t> </a:t>
            </a:r>
            <a:r>
              <a:rPr lang="en-US" altLang="zh-CN" sz="2800" dirty="0">
                <a:solidFill>
                  <a:schemeClr val="accent2"/>
                </a:solidFill>
              </a:rPr>
              <a:t>G</a:t>
            </a:r>
            <a:r>
              <a:rPr lang="zh-CN" altLang="en-US" sz="2800" dirty="0">
                <a:solidFill>
                  <a:schemeClr val="accent2"/>
                </a:solidFill>
              </a:rPr>
              <a:t>有产生式 </a:t>
            </a:r>
            <a:r>
              <a:rPr lang="en-US" altLang="zh-CN" sz="2800" dirty="0">
                <a:solidFill>
                  <a:srgbClr val="990033"/>
                </a:solidFill>
              </a:rPr>
              <a:t>P</a:t>
            </a:r>
            <a:r>
              <a:rPr lang="en-US" altLang="zh-CN" sz="2800" dirty="0">
                <a:solidFill>
                  <a:srgbClr val="990033"/>
                </a:solidFill>
                <a:latin typeface="宋体" panose="02010600030101010101" pitchFamily="2" charset="-122"/>
              </a:rPr>
              <a:t>→</a:t>
            </a:r>
            <a:r>
              <a:rPr lang="en-US" altLang="zh-CN" sz="2800" dirty="0">
                <a:solidFill>
                  <a:srgbClr val="990033"/>
                </a:solidFill>
              </a:rPr>
              <a:t>…</a:t>
            </a:r>
            <a:r>
              <a:rPr lang="en-US" altLang="zh-CN" sz="2800" dirty="0">
                <a:solidFill>
                  <a:srgbClr val="990033"/>
                </a:solidFill>
                <a:latin typeface="宋体" panose="02010600030101010101" pitchFamily="2" charset="-122"/>
              </a:rPr>
              <a:t>ab</a:t>
            </a:r>
            <a:r>
              <a:rPr lang="en-US" altLang="zh-CN" sz="2800" dirty="0">
                <a:solidFill>
                  <a:srgbClr val="990033"/>
                </a:solidFill>
              </a:rPr>
              <a:t>…</a:t>
            </a:r>
            <a:r>
              <a:rPr lang="zh-CN" altLang="en-US" sz="2800" dirty="0">
                <a:solidFill>
                  <a:schemeClr val="accent2"/>
                </a:solidFill>
                <a:latin typeface="宋体" panose="02010600030101010101" pitchFamily="2" charset="-122"/>
              </a:rPr>
              <a:t>或</a:t>
            </a:r>
            <a:r>
              <a:rPr lang="en-US" altLang="zh-CN" sz="2800" dirty="0">
                <a:solidFill>
                  <a:srgbClr val="990033"/>
                </a:solidFill>
              </a:rPr>
              <a:t>P</a:t>
            </a:r>
            <a:r>
              <a:rPr lang="en-US" altLang="zh-CN" sz="2800" dirty="0">
                <a:solidFill>
                  <a:srgbClr val="990033"/>
                </a:solidFill>
                <a:latin typeface="宋体" panose="02010600030101010101" pitchFamily="2" charset="-122"/>
              </a:rPr>
              <a:t>→</a:t>
            </a:r>
            <a:r>
              <a:rPr lang="en-US" altLang="zh-CN" dirty="0">
                <a:solidFill>
                  <a:srgbClr val="990033"/>
                </a:solidFill>
              </a:rPr>
              <a:t>…</a:t>
            </a:r>
            <a:r>
              <a:rPr lang="en-US" altLang="zh-CN" sz="2800" dirty="0">
                <a:solidFill>
                  <a:srgbClr val="990033"/>
                </a:solidFill>
                <a:latin typeface="宋体" panose="02010600030101010101" pitchFamily="2" charset="-122"/>
              </a:rPr>
              <a:t>aQb</a:t>
            </a:r>
            <a:r>
              <a:rPr lang="en-US" altLang="zh-CN" dirty="0">
                <a:solidFill>
                  <a:srgbClr val="990033"/>
                </a:solidFill>
              </a:rPr>
              <a:t>…</a:t>
            </a:r>
            <a:r>
              <a:rPr lang="en-US" altLang="zh-CN" dirty="0">
                <a:solidFill>
                  <a:schemeClr val="accent2"/>
                </a:solidFill>
              </a:rPr>
              <a:t> </a:t>
            </a:r>
            <a:endParaRPr lang="en-US" altLang="zh-CN" dirty="0">
              <a:solidFill>
                <a:schemeClr val="accent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Rectangle 2"/>
          <p:cNvSpPr>
            <a:spLocks noGrp="1"/>
          </p:cNvSpPr>
          <p:nvPr>
            <p:ph type="title"/>
          </p:nvPr>
        </p:nvSpPr>
        <p:spPr>
          <a:xfrm>
            <a:off x="685800" y="304800"/>
            <a:ext cx="7772400" cy="533400"/>
          </a:xfrm>
        </p:spPr>
        <p:txBody>
          <a:bodyPr vert="horz" wrap="square" lIns="91440" tIns="45720" rIns="91440" bIns="45720" anchor="ctr" anchorCtr="0"/>
          <a:p>
            <a:pPr eaLnBrk="1" hangingPunct="1"/>
            <a:r>
              <a:rPr lang="en-US" altLang="zh-CN" sz="3600" u="sng" dirty="0">
                <a:solidFill>
                  <a:srgbClr val="FF0000"/>
                </a:solidFill>
              </a:rPr>
              <a:t>5.2.1 </a:t>
            </a:r>
            <a:r>
              <a:rPr lang="zh-CN" altLang="en-US" sz="3600" u="sng" dirty="0">
                <a:solidFill>
                  <a:srgbClr val="FF0000"/>
                </a:solidFill>
              </a:rPr>
              <a:t>算符优先文法及优先表的构造</a:t>
            </a:r>
            <a:r>
              <a:rPr lang="en-US" altLang="zh-CN" sz="3600" u="sng" dirty="0">
                <a:solidFill>
                  <a:srgbClr val="FF0000"/>
                </a:solidFill>
              </a:rPr>
              <a:t>(4)</a:t>
            </a:r>
            <a:endParaRPr lang="en-US" altLang="zh-CN" sz="3600" u="sng" dirty="0">
              <a:solidFill>
                <a:srgbClr val="FF0000"/>
              </a:solidFill>
            </a:endParaRPr>
          </a:p>
        </p:txBody>
      </p:sp>
      <p:sp>
        <p:nvSpPr>
          <p:cNvPr id="64514" name="Rectangle 3"/>
          <p:cNvSpPr>
            <a:spLocks noGrp="1"/>
          </p:cNvSpPr>
          <p:nvPr>
            <p:ph idx="1"/>
          </p:nvPr>
        </p:nvSpPr>
        <p:spPr>
          <a:xfrm>
            <a:off x="228600" y="1752600"/>
            <a:ext cx="8686800" cy="4800600"/>
          </a:xfrm>
          <a:ln>
            <a:solidFill>
              <a:schemeClr val="accent2"/>
            </a:solidFill>
            <a:miter/>
          </a:ln>
        </p:spPr>
        <p:txBody>
          <a:bodyPr vert="horz" wrap="square" lIns="91440" tIns="45720" rIns="91440" bIns="45720" anchor="t" anchorCtr="0"/>
          <a:p>
            <a:pPr marL="609600" indent="-609600" eaLnBrk="1" hangingPunct="1">
              <a:buNone/>
            </a:pPr>
            <a:r>
              <a:rPr lang="en-US" altLang="zh-CN" dirty="0"/>
              <a:t>FirstVT</a:t>
            </a:r>
            <a:r>
              <a:rPr lang="zh-CN" altLang="en-US" dirty="0"/>
              <a:t>的构造方法：</a:t>
            </a:r>
            <a:endParaRPr lang="zh-CN" altLang="en-US" dirty="0"/>
          </a:p>
          <a:p>
            <a:pPr marL="609600" indent="-609600" eaLnBrk="1" hangingPunct="1">
              <a:buAutoNum type="arabicParenBoth"/>
            </a:pPr>
            <a:r>
              <a:rPr lang="zh-CN" altLang="en-US" dirty="0">
                <a:solidFill>
                  <a:schemeClr val="accent2"/>
                </a:solidFill>
              </a:rPr>
              <a:t>若有</a:t>
            </a:r>
            <a:r>
              <a:rPr lang="en-US" altLang="zh-CN" dirty="0">
                <a:solidFill>
                  <a:schemeClr val="accent2"/>
                </a:solidFill>
              </a:rPr>
              <a:t>P</a:t>
            </a:r>
            <a:r>
              <a:rPr lang="en-US" altLang="zh-CN" sz="2800" dirty="0">
                <a:solidFill>
                  <a:schemeClr val="accent2"/>
                </a:solidFill>
                <a:latin typeface="宋体" panose="02010600030101010101" pitchFamily="2" charset="-122"/>
              </a:rPr>
              <a:t>→a</a:t>
            </a:r>
            <a:r>
              <a:rPr lang="en-US" altLang="zh-CN" sz="2800" dirty="0">
                <a:solidFill>
                  <a:schemeClr val="accent2"/>
                </a:solidFill>
              </a:rPr>
              <a:t>…</a:t>
            </a:r>
            <a:r>
              <a:rPr lang="en-US" altLang="zh-CN" sz="2800" dirty="0">
                <a:solidFill>
                  <a:schemeClr val="accent2"/>
                </a:solidFill>
                <a:latin typeface="宋体" panose="02010600030101010101" pitchFamily="2" charset="-122"/>
              </a:rPr>
              <a:t> </a:t>
            </a:r>
            <a:r>
              <a:rPr lang="zh-CN" altLang="en-US" sz="2800" dirty="0">
                <a:solidFill>
                  <a:schemeClr val="accent2"/>
                </a:solidFill>
                <a:latin typeface="宋体" panose="02010600030101010101" pitchFamily="2" charset="-122"/>
              </a:rPr>
              <a:t>或</a:t>
            </a:r>
            <a:r>
              <a:rPr lang="en-US" altLang="zh-CN" dirty="0">
                <a:solidFill>
                  <a:schemeClr val="accent2"/>
                </a:solidFill>
              </a:rPr>
              <a:t>P</a:t>
            </a:r>
            <a:r>
              <a:rPr lang="en-US" altLang="zh-CN" sz="2800" dirty="0">
                <a:solidFill>
                  <a:schemeClr val="accent2"/>
                </a:solidFill>
                <a:latin typeface="宋体" panose="02010600030101010101" pitchFamily="2" charset="-122"/>
              </a:rPr>
              <a:t>→Qa</a:t>
            </a:r>
            <a:r>
              <a:rPr lang="en-US" altLang="zh-CN" sz="2800" dirty="0">
                <a:solidFill>
                  <a:schemeClr val="accent2"/>
                </a:solidFill>
              </a:rPr>
              <a:t>…</a:t>
            </a:r>
            <a:r>
              <a:rPr lang="zh-CN" altLang="en-US" sz="2800" dirty="0">
                <a:solidFill>
                  <a:schemeClr val="accent2"/>
                </a:solidFill>
                <a:latin typeface="宋体" panose="02010600030101010101" pitchFamily="2" charset="-122"/>
              </a:rPr>
              <a:t>则有</a:t>
            </a:r>
            <a:r>
              <a:rPr lang="en-US" altLang="zh-CN" sz="2800" dirty="0">
                <a:solidFill>
                  <a:schemeClr val="accent2"/>
                </a:solidFill>
                <a:latin typeface="宋体" panose="02010600030101010101" pitchFamily="2" charset="-122"/>
              </a:rPr>
              <a:t>a</a:t>
            </a:r>
            <a:r>
              <a:rPr lang="en-US" altLang="zh-CN" dirty="0">
                <a:solidFill>
                  <a:schemeClr val="accent2"/>
                </a:solidFill>
                <a:ea typeface="MingLiU" pitchFamily="49" charset="-120"/>
                <a:sym typeface="Symbol" panose="05050102010706020507" pitchFamily="18" charset="2"/>
              </a:rPr>
              <a:t></a:t>
            </a:r>
            <a:r>
              <a:rPr lang="en-US" altLang="zh-CN" dirty="0">
                <a:solidFill>
                  <a:schemeClr val="accent2"/>
                </a:solidFill>
              </a:rPr>
              <a:t>FirstVT(P);</a:t>
            </a:r>
            <a:endParaRPr lang="en-US" altLang="zh-CN" dirty="0">
              <a:solidFill>
                <a:schemeClr val="accent2"/>
              </a:solidFill>
            </a:endParaRPr>
          </a:p>
          <a:p>
            <a:pPr marL="609600" indent="-609600" eaLnBrk="1" hangingPunct="1">
              <a:buAutoNum type="arabicParenBoth" startAt="2"/>
            </a:pPr>
            <a:r>
              <a:rPr lang="zh-CN" altLang="en-US" dirty="0">
                <a:solidFill>
                  <a:schemeClr val="accent2"/>
                </a:solidFill>
              </a:rPr>
              <a:t>若</a:t>
            </a:r>
            <a:r>
              <a:rPr lang="en-US" altLang="zh-CN" dirty="0">
                <a:solidFill>
                  <a:schemeClr val="accent2"/>
                </a:solidFill>
              </a:rPr>
              <a:t>a</a:t>
            </a:r>
            <a:r>
              <a:rPr lang="en-US" altLang="zh-CN" dirty="0">
                <a:solidFill>
                  <a:schemeClr val="accent2"/>
                </a:solidFill>
                <a:ea typeface="MingLiU" pitchFamily="49" charset="-120"/>
                <a:sym typeface="Symbol" panose="05050102010706020507" pitchFamily="18" charset="2"/>
              </a:rPr>
              <a:t></a:t>
            </a:r>
            <a:r>
              <a:rPr lang="en-US" altLang="zh-CN" dirty="0">
                <a:solidFill>
                  <a:schemeClr val="accent2"/>
                </a:solidFill>
              </a:rPr>
              <a:t>FirstVT(Q), </a:t>
            </a:r>
            <a:r>
              <a:rPr lang="zh-CN" altLang="en-US" dirty="0">
                <a:solidFill>
                  <a:schemeClr val="accent2"/>
                </a:solidFill>
              </a:rPr>
              <a:t>且有</a:t>
            </a:r>
            <a:r>
              <a:rPr lang="en-US" altLang="zh-CN" dirty="0">
                <a:solidFill>
                  <a:schemeClr val="accent2"/>
                </a:solidFill>
              </a:rPr>
              <a:t>P</a:t>
            </a:r>
            <a:r>
              <a:rPr lang="en-US" altLang="zh-CN" sz="2800" dirty="0">
                <a:solidFill>
                  <a:schemeClr val="accent2"/>
                </a:solidFill>
                <a:latin typeface="宋体" panose="02010600030101010101" pitchFamily="2" charset="-122"/>
              </a:rPr>
              <a:t>→Q</a:t>
            </a:r>
            <a:r>
              <a:rPr lang="en-US" altLang="zh-CN" sz="2800" dirty="0">
                <a:solidFill>
                  <a:schemeClr val="accent2"/>
                </a:solidFill>
              </a:rPr>
              <a:t>…</a:t>
            </a:r>
            <a:r>
              <a:rPr lang="zh-CN" altLang="en-US" sz="2800" dirty="0">
                <a:solidFill>
                  <a:schemeClr val="accent2"/>
                </a:solidFill>
                <a:latin typeface="宋体" panose="02010600030101010101" pitchFamily="2" charset="-122"/>
              </a:rPr>
              <a:t>则</a:t>
            </a:r>
            <a:r>
              <a:rPr lang="en-US" altLang="zh-CN" sz="2800" dirty="0">
                <a:solidFill>
                  <a:schemeClr val="accent2"/>
                </a:solidFill>
                <a:latin typeface="宋体" panose="02010600030101010101" pitchFamily="2" charset="-122"/>
              </a:rPr>
              <a:t>a</a:t>
            </a:r>
            <a:r>
              <a:rPr lang="en-US" altLang="zh-CN" dirty="0">
                <a:solidFill>
                  <a:schemeClr val="accent2"/>
                </a:solidFill>
                <a:ea typeface="MingLiU" pitchFamily="49" charset="-120"/>
                <a:sym typeface="Symbol" panose="05050102010706020507" pitchFamily="18" charset="2"/>
              </a:rPr>
              <a:t></a:t>
            </a:r>
            <a:r>
              <a:rPr lang="en-US" altLang="zh-CN" dirty="0">
                <a:solidFill>
                  <a:schemeClr val="accent2"/>
                </a:solidFill>
              </a:rPr>
              <a:t>FirstVT(P);</a:t>
            </a:r>
            <a:endParaRPr lang="en-US" altLang="zh-CN" dirty="0">
              <a:solidFill>
                <a:schemeClr val="accent2"/>
              </a:solidFill>
            </a:endParaRPr>
          </a:p>
          <a:p>
            <a:pPr marL="609600" indent="-609600" eaLnBrk="1" hangingPunct="1">
              <a:buNone/>
            </a:pPr>
            <a:endParaRPr lang="en-US" altLang="zh-CN" dirty="0">
              <a:solidFill>
                <a:schemeClr val="accent2"/>
              </a:solidFill>
            </a:endParaRPr>
          </a:p>
          <a:p>
            <a:pPr marL="609600" indent="-609600" eaLnBrk="1" hangingPunct="1">
              <a:buNone/>
            </a:pPr>
            <a:endParaRPr lang="en-US" altLang="zh-CN" dirty="0"/>
          </a:p>
          <a:p>
            <a:pPr marL="609600" indent="-609600" eaLnBrk="1" hangingPunct="1">
              <a:buNone/>
            </a:pPr>
            <a:endParaRPr lang="en-US" altLang="zh-CN" dirty="0"/>
          </a:p>
          <a:p>
            <a:pPr marL="609600" indent="-609600" eaLnBrk="1" hangingPunct="1">
              <a:buNone/>
            </a:pPr>
            <a:endParaRPr lang="en-US" altLang="zh-CN" dirty="0"/>
          </a:p>
        </p:txBody>
      </p:sp>
      <p:sp>
        <p:nvSpPr>
          <p:cNvPr id="64515" name="Rectangle 4"/>
          <p:cNvSpPr/>
          <p:nvPr/>
        </p:nvSpPr>
        <p:spPr>
          <a:xfrm>
            <a:off x="685800" y="990600"/>
            <a:ext cx="7620000" cy="685800"/>
          </a:xfrm>
          <a:prstGeom prst="rect">
            <a:avLst/>
          </a:prstGeom>
          <a:solidFill>
            <a:srgbClr val="CCFFFF"/>
          </a:solidFill>
          <a:ln w="9525" cap="flat" cmpd="sng">
            <a:solidFill>
              <a:schemeClr val="accent2"/>
            </a:solidFill>
            <a:prstDash val="solid"/>
            <a:miter/>
            <a:headEnd type="none" w="med" len="med"/>
            <a:tailEnd type="none" w="med" len="med"/>
          </a:ln>
        </p:spPr>
        <p:txBody>
          <a:bodyPr anchor="t" anchorCtr="0"/>
          <a:p>
            <a:pPr marL="342900" indent="-342900">
              <a:spcBef>
                <a:spcPct val="20000"/>
              </a:spcBef>
            </a:pPr>
            <a:r>
              <a:rPr lang="en-US" altLang="zh-CN" sz="2800" u="sng" dirty="0">
                <a:solidFill>
                  <a:schemeClr val="tx2"/>
                </a:solidFill>
                <a:latin typeface="Times New Roman" panose="02020603050405020304" pitchFamily="18" charset="0"/>
                <a:ea typeface="宋体" panose="02010600030101010101" pitchFamily="2" charset="-122"/>
              </a:rPr>
              <a:t>E</a:t>
            </a:r>
            <a:r>
              <a:rPr lang="en-US" altLang="zh-CN" sz="2800" u="sng" dirty="0">
                <a:solidFill>
                  <a:schemeClr val="tx2"/>
                </a:solidFill>
                <a:latin typeface="宋体" panose="02010600030101010101" pitchFamily="2" charset="-122"/>
                <a:ea typeface="宋体" panose="02010600030101010101" pitchFamily="2" charset="-122"/>
              </a:rPr>
              <a:t>→E+T|T</a:t>
            </a:r>
            <a:r>
              <a:rPr lang="en-US" altLang="zh-CN" sz="2800" dirty="0">
                <a:solidFill>
                  <a:schemeClr val="tx2"/>
                </a:solidFill>
                <a:latin typeface="宋体" panose="02010600030101010101" pitchFamily="2" charset="-122"/>
                <a:ea typeface="宋体" panose="02010600030101010101" pitchFamily="2" charset="-122"/>
              </a:rPr>
              <a:t>   </a:t>
            </a:r>
            <a:r>
              <a:rPr lang="en-US" altLang="zh-CN" sz="2800" u="sng" dirty="0">
                <a:solidFill>
                  <a:schemeClr val="tx2"/>
                </a:solidFill>
                <a:latin typeface="宋体" panose="02010600030101010101" pitchFamily="2" charset="-122"/>
                <a:ea typeface="宋体" panose="02010600030101010101" pitchFamily="2" charset="-122"/>
              </a:rPr>
              <a:t>T→T*F|F</a:t>
            </a:r>
            <a:r>
              <a:rPr lang="en-US" altLang="zh-CN" sz="2800" dirty="0">
                <a:solidFill>
                  <a:schemeClr val="tx2"/>
                </a:solidFill>
                <a:latin typeface="宋体" panose="02010600030101010101" pitchFamily="2" charset="-122"/>
                <a:ea typeface="宋体" panose="02010600030101010101" pitchFamily="2" charset="-122"/>
              </a:rPr>
              <a:t>   </a:t>
            </a:r>
            <a:r>
              <a:rPr lang="en-US" altLang="zh-CN" sz="2800" u="sng" dirty="0">
                <a:solidFill>
                  <a:schemeClr val="tx2"/>
                </a:solidFill>
                <a:latin typeface="宋体" panose="02010600030101010101" pitchFamily="2" charset="-122"/>
                <a:ea typeface="宋体" panose="02010600030101010101" pitchFamily="2" charset="-122"/>
              </a:rPr>
              <a:t>F→P^F|P</a:t>
            </a:r>
            <a:r>
              <a:rPr lang="en-US" altLang="zh-CN" sz="2800" dirty="0">
                <a:solidFill>
                  <a:schemeClr val="tx2"/>
                </a:solidFill>
                <a:latin typeface="宋体" panose="02010600030101010101" pitchFamily="2" charset="-122"/>
                <a:ea typeface="宋体" panose="02010600030101010101" pitchFamily="2" charset="-122"/>
              </a:rPr>
              <a:t>   </a:t>
            </a:r>
            <a:r>
              <a:rPr lang="en-US" altLang="zh-CN" sz="2800" u="sng" dirty="0">
                <a:solidFill>
                  <a:schemeClr val="tx2"/>
                </a:solidFill>
                <a:latin typeface="宋体" panose="02010600030101010101" pitchFamily="2" charset="-122"/>
                <a:ea typeface="宋体" panose="02010600030101010101" pitchFamily="2" charset="-122"/>
              </a:rPr>
              <a:t>P→(E)|i</a:t>
            </a:r>
            <a:endParaRPr lang="en-US" altLang="zh-CN" sz="2800" u="sng" dirty="0">
              <a:solidFill>
                <a:schemeClr val="tx2"/>
              </a:solidFill>
              <a:latin typeface="宋体" panose="02010600030101010101" pitchFamily="2" charset="-122"/>
              <a:ea typeface="宋体" panose="02010600030101010101" pitchFamily="2" charset="-122"/>
            </a:endParaRPr>
          </a:p>
        </p:txBody>
      </p:sp>
      <p:graphicFrame>
        <p:nvGraphicFramePr>
          <p:cNvPr id="23588" name="Group 36"/>
          <p:cNvGraphicFramePr>
            <a:graphicFrameLocks noGrp="1"/>
          </p:cNvGraphicFramePr>
          <p:nvPr/>
        </p:nvGraphicFramePr>
        <p:xfrm>
          <a:off x="457200" y="3573463"/>
          <a:ext cx="8077200" cy="2616201"/>
        </p:xfrm>
        <a:graphic>
          <a:graphicData uri="http://schemas.openxmlformats.org/drawingml/2006/table">
            <a:tbl>
              <a:tblPr/>
              <a:tblGrid>
                <a:gridCol w="1616075"/>
                <a:gridCol w="1614488"/>
                <a:gridCol w="1616075"/>
                <a:gridCol w="1614487"/>
                <a:gridCol w="1616075"/>
              </a:tblGrid>
              <a:tr h="87153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err="1">
                          <a:ln>
                            <a:noFill/>
                          </a:ln>
                          <a:solidFill>
                            <a:schemeClr val="tx2"/>
                          </a:solidFill>
                          <a:effectLst/>
                          <a:latin typeface="Times New Roman" panose="02020603050405020304" pitchFamily="18" charset="0"/>
                          <a:ea typeface="宋体" panose="02010600030101010101" pitchFamily="2" charset="-122"/>
                        </a:rPr>
                        <a:t>FirstVT</a:t>
                      </a:r>
                      <a:r>
                        <a:rPr kumimoji="1" lang="en-US" altLang="zh-CN" sz="2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    </a:t>
                      </a:r>
                      <a:endParaRPr kumimoji="1" lang="en-US" altLang="zh-CN" sz="2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E</a:t>
                      </a:r>
                      <a:endPar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T</a:t>
                      </a:r>
                      <a:endPar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F</a:t>
                      </a:r>
                      <a:endPar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P</a:t>
                      </a:r>
                      <a:endPar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731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(1)</a:t>
                      </a:r>
                      <a:endPar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a:t>
                      </a:r>
                      <a:endParaRPr kumimoji="1" lang="en-US" altLang="zh-CN" sz="28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a:t>
                      </a:r>
                      <a:endParaRPr kumimoji="1" lang="en-US" altLang="zh-CN" sz="28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a:t>
                      </a:r>
                      <a:endParaRPr kumimoji="1" lang="en-US" altLang="zh-CN" sz="28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a:ln>
                            <a:noFill/>
                          </a:ln>
                          <a:solidFill>
                            <a:srgbClr val="990033"/>
                          </a:solidFill>
                          <a:effectLst/>
                          <a:latin typeface="Times New Roman" panose="02020603050405020304" pitchFamily="18" charset="0"/>
                          <a:ea typeface="宋体" panose="02010600030101010101" pitchFamily="2" charset="-122"/>
                        </a:rPr>
                        <a:t>{(,i}</a:t>
                      </a:r>
                      <a:endParaRPr kumimoji="1" lang="en-US" altLang="zh-CN" sz="2800" b="0" i="0" u="none" strike="noStrike" cap="none" normalizeH="0" baseline="0" dirty="0">
                        <a:ln>
                          <a:noFill/>
                        </a:ln>
                        <a:solidFill>
                          <a:srgbClr val="990033"/>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7153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(2)</a:t>
                      </a:r>
                      <a:endPar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{+,*,^,(,i}</a:t>
                      </a:r>
                      <a:endParaRPr kumimoji="1"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{*,^,(,i}</a:t>
                      </a:r>
                      <a:endParaRPr kumimoji="1"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{^,(,i}</a:t>
                      </a:r>
                      <a:endParaRPr kumimoji="1"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{(,i}</a:t>
                      </a:r>
                      <a:endParaRPr kumimoji="1"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矩形 1"/>
          <p:cNvSpPr/>
          <p:nvPr/>
        </p:nvSpPr>
        <p:spPr>
          <a:xfrm>
            <a:off x="1927225" y="6203950"/>
            <a:ext cx="4572000" cy="368300"/>
          </a:xfrm>
          <a:prstGeom prst="rect">
            <a:avLst/>
          </a:prstGeom>
          <a:noFill/>
          <a:ln w="9525">
            <a:noFill/>
          </a:ln>
        </p:spPr>
        <p:txBody>
          <a:bodyPr anchor="t" anchorCtr="0">
            <a:spAutoFit/>
          </a:bodyPr>
          <a:p>
            <a:r>
              <a:rPr lang="zh-CN" altLang="en-US" sz="1800" dirty="0">
                <a:solidFill>
                  <a:srgbClr val="FF0000"/>
                </a:solidFill>
                <a:latin typeface="Times New Roman" panose="02020603050405020304" pitchFamily="18" charset="0"/>
                <a:ea typeface="宋体" panose="02010600030101010101" pitchFamily="2" charset="-122"/>
              </a:rPr>
              <a:t>（</a:t>
            </a:r>
            <a:r>
              <a:rPr lang="en-US" altLang="zh-CN" sz="1800" dirty="0">
                <a:solidFill>
                  <a:srgbClr val="FF0000"/>
                </a:solidFill>
                <a:latin typeface="Times New Roman" panose="02020603050405020304" pitchFamily="18" charset="0"/>
                <a:ea typeface="宋体" panose="02010600030101010101" pitchFamily="2" charset="-122"/>
              </a:rPr>
              <a:t>1</a:t>
            </a:r>
            <a:r>
              <a:rPr lang="zh-CN" altLang="en-US" sz="1800" dirty="0">
                <a:solidFill>
                  <a:srgbClr val="FF0000"/>
                </a:solidFill>
                <a:latin typeface="Times New Roman" panose="02020603050405020304" pitchFamily="18" charset="0"/>
                <a:ea typeface="宋体" panose="02010600030101010101" pitchFamily="2" charset="-122"/>
              </a:rPr>
              <a:t>）（</a:t>
            </a:r>
            <a:r>
              <a:rPr lang="en-US" altLang="zh-CN" sz="1800" dirty="0">
                <a:solidFill>
                  <a:srgbClr val="FF0000"/>
                </a:solidFill>
                <a:latin typeface="Times New Roman" panose="02020603050405020304" pitchFamily="18" charset="0"/>
                <a:ea typeface="宋体" panose="02010600030101010101" pitchFamily="2" charset="-122"/>
              </a:rPr>
              <a:t>2</a:t>
            </a:r>
            <a:r>
              <a:rPr lang="zh-CN" altLang="en-US" sz="1800" dirty="0">
                <a:solidFill>
                  <a:srgbClr val="FF0000"/>
                </a:solidFill>
                <a:latin typeface="Times New Roman" panose="02020603050405020304" pitchFamily="18" charset="0"/>
                <a:ea typeface="宋体" panose="02010600030101010101" pitchFamily="2" charset="-122"/>
              </a:rPr>
              <a:t>）并不冲突，因为有多条产生式！！</a:t>
            </a:r>
            <a:endParaRPr lang="zh-CN" altLang="en-US" sz="1800" dirty="0">
              <a:solidFill>
                <a:srgbClr val="FF0000"/>
              </a:solidFill>
              <a:latin typeface="Times New Roman" panose="02020603050405020304" pitchFamily="18" charset="0"/>
              <a:ea typeface="宋体" panose="02010600030101010101" pitchFamily="2" charset="-122"/>
            </a:endParaRPr>
          </a:p>
        </p:txBody>
      </p:sp>
      <p:sp>
        <p:nvSpPr>
          <p:cNvPr id="7" name="矩形 6"/>
          <p:cNvSpPr/>
          <p:nvPr/>
        </p:nvSpPr>
        <p:spPr>
          <a:xfrm>
            <a:off x="6588125" y="6308725"/>
            <a:ext cx="2032000" cy="461963"/>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实现构造算法</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Text Box 2"/>
          <p:cNvSpPr txBox="1"/>
          <p:nvPr/>
        </p:nvSpPr>
        <p:spPr>
          <a:xfrm>
            <a:off x="609600" y="533400"/>
            <a:ext cx="4800600" cy="3108325"/>
          </a:xfrm>
          <a:prstGeom prst="rect">
            <a:avLst/>
          </a:prstGeom>
          <a:noFill/>
          <a:ln w="9525">
            <a:noFill/>
          </a:ln>
        </p:spPr>
        <p:txBody>
          <a:bodyPr anchor="t" anchorCtr="0">
            <a:spAutoFit/>
          </a:bodyPr>
          <a:p>
            <a:pPr algn="just">
              <a:spcBef>
                <a:spcPct val="50000"/>
              </a:spcBef>
            </a:pP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1</a:t>
            </a:r>
            <a:r>
              <a:rPr lang="zh-CN" altLang="en-US" sz="2800" dirty="0">
                <a:latin typeface="Times New Roman" panose="02020603050405020304" pitchFamily="18" charset="0"/>
                <a:ea typeface="宋体" panose="02010600030101010101" pitchFamily="2" charset="-122"/>
              </a:rPr>
              <a:t>）求</a:t>
            </a:r>
            <a:r>
              <a:rPr lang="en-US" altLang="zh-CN" sz="2800" dirty="0">
                <a:latin typeface="Times New Roman" panose="02020603050405020304" pitchFamily="18" charset="0"/>
                <a:ea typeface="宋体" panose="02010600030101010101" pitchFamily="2" charset="-122"/>
              </a:rPr>
              <a:t>firstVT</a:t>
            </a:r>
            <a:endParaRPr lang="zh-CN" altLang="en-US"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firstVT(E)={+,*,↑, ( , i )</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firstVT(T)={*,↑, ( , i )</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firstVT(F)={↑, ( , i )</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firstVT(P)={ ( , i )</a:t>
            </a:r>
            <a:endParaRPr lang="en-US" altLang="zh-CN" sz="2800" dirty="0">
              <a:latin typeface="Times New Roman" panose="02020603050405020304" pitchFamily="18" charset="0"/>
              <a:ea typeface="宋体" panose="02010600030101010101" pitchFamily="2" charset="-122"/>
            </a:endParaRPr>
          </a:p>
        </p:txBody>
      </p:sp>
      <p:sp>
        <p:nvSpPr>
          <p:cNvPr id="66562" name="AutoShape 3"/>
          <p:cNvSpPr/>
          <p:nvPr/>
        </p:nvSpPr>
        <p:spPr>
          <a:xfrm>
            <a:off x="5181600" y="381000"/>
            <a:ext cx="3581400" cy="1143000"/>
          </a:xfrm>
          <a:prstGeom prst="wedgeRoundRectCallout">
            <a:avLst>
              <a:gd name="adj1" fmla="val -15028"/>
              <a:gd name="adj2" fmla="val 48056"/>
              <a:gd name="adj3" fmla="val 16667"/>
            </a:avLst>
          </a:prstGeom>
          <a:solidFill>
            <a:schemeClr val="accent1"/>
          </a:solidFill>
          <a:ln w="9525" cap="flat" cmpd="sng">
            <a:solidFill>
              <a:schemeClr val="accent1"/>
            </a:solidFill>
            <a:prstDash val="solid"/>
            <a:miter/>
            <a:headEnd type="none" w="med" len="med"/>
            <a:tailEnd type="none" w="med" len="med"/>
          </a:ln>
        </p:spPr>
        <p:txBody>
          <a:bodyPr anchor="t" anchorCtr="0"/>
          <a:p>
            <a:pPr algn="ctr"/>
            <a:r>
              <a:rPr lang="en-US" altLang="zh-CN" sz="2800" dirty="0">
                <a:latin typeface="Times New Roman" panose="02020603050405020304" pitchFamily="18" charset="0"/>
                <a:ea typeface="宋体" panose="02010600030101010101" pitchFamily="2" charset="-122"/>
              </a:rPr>
              <a:t>firstVT(B)={b|B</a:t>
            </a:r>
            <a:r>
              <a:rPr lang="en-US" altLang="zh-CN" sz="2800" dirty="0">
                <a:latin typeface="宋体" panose="02010600030101010101" pitchFamily="2" charset="-122"/>
                <a:ea typeface="宋体" panose="02010600030101010101" pitchFamily="2" charset="-122"/>
                <a:sym typeface="Symbol" panose="05050102010706020507" pitchFamily="18" charset="2"/>
              </a:rPr>
              <a:t></a:t>
            </a:r>
            <a:r>
              <a:rPr lang="en-US" altLang="zh-CN" sz="2800" dirty="0">
                <a:latin typeface="Times New Roman" panose="02020603050405020304" pitchFamily="18" charset="0"/>
                <a:ea typeface="宋体" panose="02010600030101010101" pitchFamily="2" charset="-122"/>
              </a:rPr>
              <a:t>b… </a:t>
            </a:r>
            <a:r>
              <a:rPr lang="zh-CN" altLang="en-US" sz="2800" dirty="0">
                <a:latin typeface="Times New Roman" panose="02020603050405020304" pitchFamily="18" charset="0"/>
                <a:ea typeface="宋体" panose="02010600030101010101" pitchFamily="2" charset="-122"/>
              </a:rPr>
              <a:t>或 </a:t>
            </a:r>
            <a:r>
              <a:rPr lang="en-US" altLang="zh-CN" sz="2800" dirty="0">
                <a:latin typeface="Times New Roman" panose="02020603050405020304" pitchFamily="18" charset="0"/>
                <a:ea typeface="宋体" panose="02010600030101010101" pitchFamily="2" charset="-122"/>
              </a:rPr>
              <a:t>B</a:t>
            </a:r>
            <a:r>
              <a:rPr lang="en-US" altLang="zh-CN" sz="2800" dirty="0">
                <a:latin typeface="宋体" panose="02010600030101010101" pitchFamily="2" charset="-122"/>
                <a:ea typeface="宋体" panose="02010600030101010101" pitchFamily="2" charset="-122"/>
                <a:sym typeface="Symbol" panose="05050102010706020507" pitchFamily="18" charset="2"/>
              </a:rPr>
              <a:t></a:t>
            </a:r>
            <a:r>
              <a:rPr lang="en-US" altLang="zh-CN" sz="2800" dirty="0">
                <a:latin typeface="Times New Roman" panose="02020603050405020304" pitchFamily="18" charset="0"/>
                <a:ea typeface="宋体" panose="02010600030101010101" pitchFamily="2" charset="-122"/>
              </a:rPr>
              <a:t>Cb…}</a:t>
            </a:r>
            <a:endParaRPr lang="en-US" altLang="zh-CN" sz="2800" dirty="0">
              <a:latin typeface="Times New Roman" panose="02020603050405020304" pitchFamily="18" charset="0"/>
              <a:ea typeface="宋体" panose="02010600030101010101" pitchFamily="2" charset="-122"/>
            </a:endParaRPr>
          </a:p>
        </p:txBody>
      </p:sp>
      <p:sp>
        <p:nvSpPr>
          <p:cNvPr id="66563" name="AutoShape 5"/>
          <p:cNvSpPr/>
          <p:nvPr/>
        </p:nvSpPr>
        <p:spPr>
          <a:xfrm>
            <a:off x="5181600" y="2590800"/>
            <a:ext cx="2514600" cy="2057400"/>
          </a:xfrm>
          <a:prstGeom prst="wedgeRoundRectCallout">
            <a:avLst>
              <a:gd name="adj1" fmla="val -95644"/>
              <a:gd name="adj2" fmla="val -63889"/>
              <a:gd name="adj3" fmla="val 16667"/>
            </a:avLst>
          </a:prstGeom>
          <a:solidFill>
            <a:schemeClr val="accent1"/>
          </a:solidFill>
          <a:ln w="9525" cap="flat" cmpd="sng">
            <a:solidFill>
              <a:schemeClr val="accent1"/>
            </a:solidFill>
            <a:prstDash val="solid"/>
            <a:miter/>
            <a:headEnd type="none" w="med" len="med"/>
            <a:tailEnd type="none" w="med" len="med"/>
          </a:ln>
        </p:spPr>
        <p:txBody>
          <a:bodyPr anchor="t" anchorCtr="0"/>
          <a:p>
            <a:pPr algn="ctr"/>
            <a:r>
              <a:rPr lang="en-US" altLang="zh-CN" dirty="0">
                <a:latin typeface="Times New Roman" panose="02020603050405020304" pitchFamily="18" charset="0"/>
                <a:ea typeface="宋体" panose="02010600030101010101" pitchFamily="2" charset="-122"/>
              </a:rPr>
              <a:t>E</a:t>
            </a:r>
            <a:r>
              <a:rPr lang="en-US" altLang="zh-CN" dirty="0">
                <a:latin typeface="宋体" panose="02010600030101010101" pitchFamily="2" charset="-122"/>
                <a:ea typeface="宋体" panose="02010600030101010101" pitchFamily="2" charset="-122"/>
                <a:sym typeface="Symbol" panose="05050102010706020507" pitchFamily="18" charset="2"/>
              </a:rPr>
              <a:t></a:t>
            </a:r>
            <a:r>
              <a:rPr lang="en-US" altLang="zh-CN" dirty="0">
                <a:solidFill>
                  <a:srgbClr val="FF0000"/>
                </a:solidFill>
                <a:latin typeface="宋体" panose="02010600030101010101" pitchFamily="2" charset="-122"/>
                <a:ea typeface="宋体" panose="02010600030101010101" pitchFamily="2" charset="-122"/>
                <a:sym typeface="Symbol" panose="05050102010706020507" pitchFamily="18" charset="2"/>
              </a:rPr>
              <a:t>E+</a:t>
            </a:r>
            <a:r>
              <a:rPr lang="en-US" altLang="zh-CN" dirty="0">
                <a:latin typeface="宋体" panose="02010600030101010101" pitchFamily="2" charset="-122"/>
                <a:ea typeface="宋体" panose="02010600030101010101" pitchFamily="2" charset="-122"/>
                <a:sym typeface="Symbol" panose="05050102010706020507" pitchFamily="18" charset="2"/>
              </a:rPr>
              <a:t>T</a:t>
            </a:r>
            <a:endParaRPr lang="en-US" altLang="zh-CN" dirty="0">
              <a:latin typeface="宋体" panose="02010600030101010101" pitchFamily="2" charset="-122"/>
              <a:ea typeface="宋体" panose="02010600030101010101" pitchFamily="2" charset="-122"/>
              <a:sym typeface="Symbol" panose="05050102010706020507" pitchFamily="18" charset="2"/>
            </a:endParaRPr>
          </a:p>
          <a:p>
            <a:pPr algn="ctr"/>
            <a:r>
              <a:rPr lang="en-US" altLang="zh-CN" dirty="0">
                <a:latin typeface="宋体" panose="02010600030101010101" pitchFamily="2" charset="-122"/>
                <a:ea typeface="宋体" panose="02010600030101010101" pitchFamily="2" charset="-122"/>
                <a:sym typeface="Symbol" panose="05050102010706020507" pitchFamily="18" charset="2"/>
              </a:rPr>
              <a:t>ET</a:t>
            </a:r>
            <a:r>
              <a:rPr lang="en-US" altLang="zh-CN" dirty="0">
                <a:solidFill>
                  <a:srgbClr val="FF0000"/>
                </a:solidFill>
                <a:latin typeface="宋体" panose="02010600030101010101" pitchFamily="2" charset="-122"/>
                <a:ea typeface="宋体" panose="02010600030101010101" pitchFamily="2" charset="-122"/>
                <a:sym typeface="Symbol" panose="05050102010706020507" pitchFamily="18" charset="2"/>
              </a:rPr>
              <a:t>T*</a:t>
            </a:r>
            <a:r>
              <a:rPr lang="en-US" altLang="zh-CN" dirty="0">
                <a:latin typeface="宋体" panose="02010600030101010101" pitchFamily="2" charset="-122"/>
                <a:ea typeface="宋体" panose="02010600030101010101" pitchFamily="2" charset="-122"/>
                <a:sym typeface="Symbol" panose="05050102010706020507" pitchFamily="18" charset="2"/>
              </a:rPr>
              <a:t>F</a:t>
            </a:r>
            <a:endParaRPr lang="en-US" altLang="zh-CN" dirty="0">
              <a:latin typeface="宋体" panose="02010600030101010101" pitchFamily="2" charset="-122"/>
              <a:ea typeface="宋体" panose="02010600030101010101" pitchFamily="2" charset="-122"/>
              <a:sym typeface="Symbol" panose="05050102010706020507" pitchFamily="18" charset="2"/>
            </a:endParaRPr>
          </a:p>
          <a:p>
            <a:pPr algn="ctr"/>
            <a:r>
              <a:rPr lang="en-US" altLang="zh-CN" dirty="0">
                <a:latin typeface="宋体" panose="02010600030101010101" pitchFamily="2" charset="-122"/>
                <a:ea typeface="宋体" panose="02010600030101010101" pitchFamily="2" charset="-122"/>
                <a:sym typeface="Symbol" panose="05050102010706020507" pitchFamily="18" charset="2"/>
              </a:rPr>
              <a:t>ETF</a:t>
            </a:r>
            <a:r>
              <a:rPr lang="en-US" altLang="zh-CN" dirty="0">
                <a:solidFill>
                  <a:srgbClr val="FF0000"/>
                </a:solidFill>
                <a:latin typeface="宋体" panose="02010600030101010101" pitchFamily="2" charset="-122"/>
                <a:ea typeface="宋体" panose="02010600030101010101" pitchFamily="2" charset="-122"/>
                <a:sym typeface="Symbol" panose="05050102010706020507" pitchFamily="18" charset="2"/>
              </a:rPr>
              <a:t>P</a:t>
            </a:r>
            <a:r>
              <a:rPr lang="en-US" altLang="zh-CN" dirty="0">
                <a:solidFill>
                  <a:srgbClr val="FF0000"/>
                </a:solidFill>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F</a:t>
            </a:r>
            <a:endParaRPr lang="en-US" altLang="zh-CN" dirty="0">
              <a:latin typeface="Times New Roman" panose="02020603050405020304" pitchFamily="18" charset="0"/>
              <a:ea typeface="宋体" panose="02010600030101010101" pitchFamily="2" charset="-122"/>
            </a:endParaRPr>
          </a:p>
          <a:p>
            <a:pPr algn="ctr"/>
            <a:r>
              <a:rPr lang="en-US" altLang="zh-CN" dirty="0">
                <a:latin typeface="Times New Roman" panose="02020603050405020304" pitchFamily="18" charset="0"/>
                <a:ea typeface="宋体" panose="02010600030101010101" pitchFamily="2" charset="-122"/>
              </a:rPr>
              <a:t>E</a:t>
            </a:r>
            <a:r>
              <a:rPr lang="en-US" altLang="zh-CN" dirty="0">
                <a:latin typeface="宋体" panose="02010600030101010101" pitchFamily="2" charset="-122"/>
                <a:ea typeface="宋体" panose="02010600030101010101" pitchFamily="2" charset="-122"/>
                <a:sym typeface="Symbol" panose="05050102010706020507" pitchFamily="18" charset="2"/>
              </a:rPr>
              <a:t>TP</a:t>
            </a:r>
            <a:r>
              <a:rPr lang="en-US" altLang="zh-CN" dirty="0">
                <a:solidFill>
                  <a:srgbClr val="FF0000"/>
                </a:solidFill>
                <a:latin typeface="宋体" panose="02010600030101010101" pitchFamily="2" charset="-122"/>
                <a:ea typeface="宋体" panose="02010600030101010101" pitchFamily="2" charset="-122"/>
                <a:sym typeface="Symbol" panose="05050102010706020507" pitchFamily="18" charset="2"/>
              </a:rPr>
              <a:t>(</a:t>
            </a:r>
            <a:r>
              <a:rPr lang="en-US" altLang="zh-CN" dirty="0">
                <a:latin typeface="宋体" panose="02010600030101010101" pitchFamily="2" charset="-122"/>
                <a:ea typeface="宋体" panose="02010600030101010101" pitchFamily="2" charset="-122"/>
                <a:sym typeface="Symbol" panose="05050102010706020507" pitchFamily="18" charset="2"/>
              </a:rPr>
              <a:t>E)</a:t>
            </a:r>
            <a:endParaRPr lang="en-US" altLang="zh-CN" dirty="0">
              <a:latin typeface="宋体" panose="02010600030101010101" pitchFamily="2" charset="-122"/>
              <a:ea typeface="宋体" panose="02010600030101010101" pitchFamily="2" charset="-122"/>
              <a:sym typeface="Symbol" panose="05050102010706020507" pitchFamily="18" charset="2"/>
            </a:endParaRPr>
          </a:p>
          <a:p>
            <a:pPr algn="ctr"/>
            <a:r>
              <a:rPr lang="en-US" altLang="zh-CN" dirty="0">
                <a:latin typeface="宋体" panose="02010600030101010101" pitchFamily="2" charset="-122"/>
                <a:ea typeface="宋体" panose="02010600030101010101" pitchFamily="2" charset="-122"/>
                <a:sym typeface="Symbol" panose="05050102010706020507" pitchFamily="18" charset="2"/>
              </a:rPr>
              <a:t></a:t>
            </a:r>
            <a:r>
              <a:rPr lang="en-US" altLang="zh-CN" dirty="0">
                <a:solidFill>
                  <a:srgbClr val="FF0000"/>
                </a:solidFill>
                <a:latin typeface="宋体" panose="02010600030101010101" pitchFamily="2" charset="-122"/>
                <a:ea typeface="宋体" panose="02010600030101010101" pitchFamily="2" charset="-122"/>
                <a:sym typeface="Symbol" panose="05050102010706020507" pitchFamily="18" charset="2"/>
              </a:rPr>
              <a:t>i</a:t>
            </a:r>
            <a:endParaRPr lang="en-US" altLang="zh-CN" dirty="0">
              <a:solidFill>
                <a:srgbClr val="FF0000"/>
              </a:solidFill>
              <a:latin typeface="宋体" panose="02010600030101010101" pitchFamily="2" charset="-122"/>
              <a:ea typeface="宋体" panose="02010600030101010101" pitchFamily="2" charset="-122"/>
              <a:sym typeface="Symbol" panose="05050102010706020507" pitchFamily="18" charset="2"/>
            </a:endParaRPr>
          </a:p>
          <a:p>
            <a:pPr algn="ctr"/>
            <a:endParaRPr lang="en-US" altLang="zh-CN" dirty="0">
              <a:latin typeface="宋体" panose="02010600030101010101" pitchFamily="2" charset="-122"/>
              <a:ea typeface="宋体" panose="02010600030101010101" pitchFamily="2" charset="-122"/>
              <a:sym typeface="Symbol" panose="05050102010706020507" pitchFamily="18" charset="2"/>
            </a:endParaRPr>
          </a:p>
        </p:txBody>
      </p:sp>
      <p:sp>
        <p:nvSpPr>
          <p:cNvPr id="66564" name="矩形 1"/>
          <p:cNvSpPr/>
          <p:nvPr/>
        </p:nvSpPr>
        <p:spPr>
          <a:xfrm>
            <a:off x="900113" y="5300663"/>
            <a:ext cx="8186737" cy="830262"/>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另外一种求法：从定义出发，先穷尽所有推导，其实和前面</a:t>
            </a:r>
            <a:endParaRPr lang="en-US" altLang="zh-CN" dirty="0">
              <a:solidFill>
                <a:srgbClr val="FF0000"/>
              </a:solidFill>
              <a:latin typeface="Times New Roman" panose="02020603050405020304" pitchFamily="18" charset="0"/>
              <a:ea typeface="宋体" panose="02010600030101010101" pitchFamily="2" charset="-122"/>
            </a:endParaRPr>
          </a:p>
          <a:p>
            <a:r>
              <a:rPr lang="zh-CN" altLang="en-US" dirty="0">
                <a:solidFill>
                  <a:srgbClr val="FF0000"/>
                </a:solidFill>
                <a:latin typeface="Times New Roman" panose="02020603050405020304" pitchFamily="18" charset="0"/>
                <a:ea typeface="宋体" panose="02010600030101010101" pitchFamily="2" charset="-122"/>
              </a:rPr>
              <a:t>是等价的。</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Rectangle 2"/>
          <p:cNvSpPr/>
          <p:nvPr/>
        </p:nvSpPr>
        <p:spPr>
          <a:xfrm>
            <a:off x="890588" y="6232525"/>
            <a:ext cx="19050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68610" name="Rectangle 3"/>
          <p:cNvSpPr/>
          <p:nvPr/>
        </p:nvSpPr>
        <p:spPr>
          <a:xfrm>
            <a:off x="3328988" y="6232525"/>
            <a:ext cx="28956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68611" name="Rectangle 5"/>
          <p:cNvSpPr/>
          <p:nvPr/>
        </p:nvSpPr>
        <p:spPr>
          <a:xfrm>
            <a:off x="890588" y="6232525"/>
            <a:ext cx="19050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68612" name="Rectangle 6"/>
          <p:cNvSpPr/>
          <p:nvPr/>
        </p:nvSpPr>
        <p:spPr>
          <a:xfrm>
            <a:off x="3328988" y="6232525"/>
            <a:ext cx="28956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68613" name="Rectangle 8"/>
          <p:cNvSpPr/>
          <p:nvPr/>
        </p:nvSpPr>
        <p:spPr>
          <a:xfrm>
            <a:off x="1119188" y="1203325"/>
            <a:ext cx="6400800" cy="523875"/>
          </a:xfrm>
          <a:prstGeom prst="rect">
            <a:avLst/>
          </a:prstGeom>
          <a:noFill/>
          <a:ln w="12700">
            <a:noFill/>
          </a:ln>
        </p:spPr>
        <p:txBody>
          <a:bodyPr wrap="none" anchor="ctr" anchorCtr="0"/>
          <a:p>
            <a:pPr eaLnBrk="0" hangingPunct="0">
              <a:lnSpc>
                <a:spcPct val="120000"/>
              </a:lnSpc>
            </a:pPr>
            <a:r>
              <a:rPr lang="zh-CN" altLang="en-US" dirty="0">
                <a:latin typeface="Times New Roman" panose="02020603050405020304" pitchFamily="18" charset="0"/>
                <a:ea typeface="宋体" panose="02010600030101010101" pitchFamily="2" charset="-122"/>
              </a:rPr>
              <a:t>设一个栈</a:t>
            </a:r>
            <a:r>
              <a:rPr lang="en-US" altLang="zh-CN" dirty="0">
                <a:latin typeface="Times New Roman" panose="02020603050405020304" pitchFamily="18" charset="0"/>
                <a:ea typeface="宋体" panose="02010600030101010101" pitchFamily="2" charset="-122"/>
              </a:rPr>
              <a:t>S</a:t>
            </a:r>
            <a:r>
              <a:rPr lang="zh-CN" altLang="en-US" dirty="0">
                <a:latin typeface="Times New Roman" panose="02020603050405020304" pitchFamily="18" charset="0"/>
                <a:ea typeface="宋体" panose="02010600030101010101" pitchFamily="2" charset="-122"/>
              </a:rPr>
              <a:t>和一个二维布尔数组</a:t>
            </a:r>
            <a:r>
              <a:rPr lang="en-US" altLang="zh-CN" dirty="0">
                <a:latin typeface="Times New Roman" panose="02020603050405020304" pitchFamily="18" charset="0"/>
                <a:ea typeface="宋体" panose="02010600030101010101" pitchFamily="2" charset="-122"/>
              </a:rPr>
              <a:t>F</a:t>
            </a:r>
            <a:endParaRPr lang="en-US" altLang="zh-CN" dirty="0">
              <a:latin typeface="Times New Roman" panose="02020603050405020304" pitchFamily="18" charset="0"/>
              <a:ea typeface="宋体" panose="02010600030101010101" pitchFamily="2" charset="-122"/>
            </a:endParaRPr>
          </a:p>
        </p:txBody>
      </p:sp>
      <p:sp>
        <p:nvSpPr>
          <p:cNvPr id="356361" name="Rectangle 9"/>
          <p:cNvSpPr>
            <a:spLocks noChangeArrowheads="1"/>
          </p:cNvSpPr>
          <p:nvPr/>
        </p:nvSpPr>
        <p:spPr bwMode="auto">
          <a:xfrm>
            <a:off x="1195388" y="1660525"/>
            <a:ext cx="7315200" cy="4343400"/>
          </a:xfrm>
          <a:prstGeom prst="rect">
            <a:avLst/>
          </a:prstGeom>
          <a:noFill/>
          <a:ln>
            <a:noFill/>
          </a:ln>
          <a:effectLst/>
        </p:spPr>
        <p:txBody>
          <a:bodyPr wrap="none"/>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         </a:t>
            </a:r>
            <a:r>
              <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F[U,b]=TRUE     iff  b∈FIRSTVT(U) </a:t>
            </a: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PROCEDURE    INSERT(U,b) </a:t>
            </a: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IF  NOT  F[U,b]   THEN </a:t>
            </a: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BEGIN </a:t>
            </a: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F[U,b]:=TRUE </a:t>
            </a: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zh-CN" altLang="en-US"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把</a:t>
            </a:r>
            <a:r>
              <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(U,b)</a:t>
            </a:r>
            <a:r>
              <a:rPr kumimoji="0" lang="zh-CN" altLang="en-US"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推进</a:t>
            </a:r>
            <a:r>
              <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S</a:t>
            </a:r>
            <a:r>
              <a:rPr kumimoji="0" lang="zh-CN" altLang="en-US"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栈  </a:t>
            </a:r>
            <a:r>
              <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b∈FIRSTVT(U) */ </a:t>
            </a: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END </a:t>
            </a: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BEGIN  {main} </a:t>
            </a: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FOR  </a:t>
            </a:r>
            <a:r>
              <a:rPr kumimoji="0" lang="zh-CN" altLang="en-US"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每个非终结符号</a:t>
            </a:r>
            <a:r>
              <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U</a:t>
            </a:r>
            <a:r>
              <a:rPr kumimoji="0" lang="zh-CN" altLang="en-US"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和终结符</a:t>
            </a:r>
            <a:r>
              <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b   DO </a:t>
            </a: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F[U,b]:=FALSE     /*</a:t>
            </a:r>
            <a:r>
              <a:rPr kumimoji="0" lang="zh-CN" altLang="en-US"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赋初值*</a:t>
            </a:r>
            <a:r>
              <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FOR </a:t>
            </a:r>
            <a:r>
              <a:rPr kumimoji="0" lang="zh-CN" altLang="en-US"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每个形如</a:t>
            </a:r>
            <a:r>
              <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U→b…</a:t>
            </a:r>
            <a:r>
              <a:rPr kumimoji="0" lang="zh-CN" altLang="en-US"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或</a:t>
            </a:r>
            <a:r>
              <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U→Vb… </a:t>
            </a:r>
            <a:r>
              <a:rPr kumimoji="0" lang="zh-CN" altLang="en-US"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的规则  </a:t>
            </a:r>
            <a:r>
              <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DO </a:t>
            </a:r>
            <a:endParaRPr kumimoji="0" lang="en-US" altLang="zh-CN"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INSERT(U,b)</a:t>
            </a:r>
            <a:endParaRPr kumimoji="1" lang="en-US" altLang="zh-CN" sz="2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356362" name="Rectangle 10"/>
          <p:cNvSpPr>
            <a:spLocks noChangeArrowheads="1"/>
          </p:cNvSpPr>
          <p:nvPr/>
        </p:nvSpPr>
        <p:spPr bwMode="auto">
          <a:xfrm>
            <a:off x="585788" y="593725"/>
            <a:ext cx="7820025" cy="523875"/>
          </a:xfrm>
          <a:prstGeom prst="rect">
            <a:avLst/>
          </a:prstGeom>
          <a:solidFill>
            <a:srgbClr val="D9E6E6">
              <a:alpha val="50000"/>
            </a:srgbClr>
          </a:solidFill>
          <a:ln>
            <a:noFill/>
          </a:ln>
          <a:effectLst/>
        </p:spPr>
        <p:txBody>
          <a:bodyPr wrap="none" anchor="ctr"/>
          <a:lstStyle/>
          <a:p>
            <a:pPr marL="0" marR="0" lvl="0" indent="0" algn="l" defTabSz="914400" rtl="0" eaLnBrk="0" fontAlgn="base" latinLnBrk="0" hangingPunct="0">
              <a:lnSpc>
                <a:spcPct val="120000"/>
              </a:lnSpc>
              <a:spcBef>
                <a:spcPct val="0"/>
              </a:spcBef>
              <a:spcAft>
                <a:spcPct val="0"/>
              </a:spcAft>
              <a:buClrTx/>
              <a:buSzTx/>
              <a:buFontTx/>
              <a:buNone/>
              <a:defRPr/>
            </a:pPr>
            <a:r>
              <a:rPr kumimoji="0" lang="zh-CN" altLang="en-US"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具体方法如下</a:t>
            </a:r>
            <a:r>
              <a:rPr kumimoji="0" lang="en-US" altLang="zh-CN"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a:t>
            </a:r>
            <a:endParaRPr kumimoji="1" lang="en-US" altLang="zh-CN"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68616" name="矩形 1"/>
          <p:cNvSpPr/>
          <p:nvPr/>
        </p:nvSpPr>
        <p:spPr>
          <a:xfrm>
            <a:off x="7499350" y="4941888"/>
            <a:ext cx="1160463" cy="460375"/>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规则</a:t>
            </a:r>
            <a:r>
              <a:rPr lang="en-US" altLang="zh-CN" dirty="0">
                <a:solidFill>
                  <a:srgbClr val="FF0000"/>
                </a:solidFill>
                <a:latin typeface="Times New Roman" panose="02020603050405020304" pitchFamily="18" charset="0"/>
                <a:ea typeface="宋体" panose="02010600030101010101" pitchFamily="2" charset="-122"/>
              </a:rPr>
              <a:t>(1)</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Rectangle 2"/>
          <p:cNvSpPr/>
          <p:nvPr/>
        </p:nvSpPr>
        <p:spPr>
          <a:xfrm>
            <a:off x="890588" y="6232525"/>
            <a:ext cx="19050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70658" name="Rectangle 3"/>
          <p:cNvSpPr/>
          <p:nvPr/>
        </p:nvSpPr>
        <p:spPr>
          <a:xfrm>
            <a:off x="3328988" y="6232525"/>
            <a:ext cx="28956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70659" name="Rectangle 5"/>
          <p:cNvSpPr/>
          <p:nvPr/>
        </p:nvSpPr>
        <p:spPr>
          <a:xfrm>
            <a:off x="890588" y="6232525"/>
            <a:ext cx="19050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70660" name="Rectangle 6"/>
          <p:cNvSpPr/>
          <p:nvPr/>
        </p:nvSpPr>
        <p:spPr>
          <a:xfrm>
            <a:off x="3328988" y="6232525"/>
            <a:ext cx="28956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70661" name="Rectangle 8"/>
          <p:cNvSpPr/>
          <p:nvPr/>
        </p:nvSpPr>
        <p:spPr>
          <a:xfrm>
            <a:off x="890588" y="746125"/>
            <a:ext cx="7772400" cy="3048000"/>
          </a:xfrm>
          <a:prstGeom prst="rect">
            <a:avLst/>
          </a:prstGeom>
          <a:noFill/>
          <a:ln w="9525">
            <a:noFill/>
          </a:ln>
        </p:spPr>
        <p:txBody>
          <a:bodyPr wrap="none" anchor="t" anchorCtr="0"/>
          <a:p>
            <a:r>
              <a:rPr lang="en-US" altLang="zh-CN" dirty="0">
                <a:latin typeface="Times New Roman" panose="02020603050405020304" pitchFamily="18" charset="0"/>
                <a:ea typeface="宋体" panose="02010600030101010101" pitchFamily="2" charset="-122"/>
              </a:rPr>
              <a:t>WHILE   S</a:t>
            </a:r>
            <a:r>
              <a:rPr lang="zh-CN" altLang="en-US" dirty="0">
                <a:latin typeface="Times New Roman" panose="02020603050405020304" pitchFamily="18" charset="0"/>
                <a:ea typeface="宋体" panose="02010600030101010101" pitchFamily="2" charset="-122"/>
              </a:rPr>
              <a:t>栈非空      </a:t>
            </a:r>
            <a:r>
              <a:rPr lang="en-US" altLang="zh-CN" dirty="0">
                <a:latin typeface="Times New Roman" panose="02020603050405020304" pitchFamily="18" charset="0"/>
                <a:ea typeface="宋体" panose="02010600030101010101" pitchFamily="2" charset="-122"/>
              </a:rPr>
              <a:t>DO </a:t>
            </a:r>
            <a:endParaRPr lang="en-US" altLang="zh-CN" dirty="0">
              <a:latin typeface="Times New Roman" panose="02020603050405020304" pitchFamily="18" charset="0"/>
              <a:ea typeface="_x000B__x000C_"/>
            </a:endParaRPr>
          </a:p>
          <a:p>
            <a:r>
              <a:rPr lang="en-US" altLang="zh-CN" dirty="0">
                <a:latin typeface="Times New Roman" panose="02020603050405020304" pitchFamily="18" charset="0"/>
                <a:ea typeface="宋体" panose="02010600030101010101" pitchFamily="2" charset="-122"/>
              </a:rPr>
              <a:t>         BEIGN </a:t>
            </a:r>
            <a:endParaRPr lang="en-US" altLang="zh-CN" dirty="0">
              <a:latin typeface="Times New Roman" panose="02020603050405020304" pitchFamily="18" charset="0"/>
              <a:ea typeface="_x000B__x000C_"/>
            </a:endParaRPr>
          </a:p>
          <a:p>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把</a:t>
            </a:r>
            <a:r>
              <a:rPr lang="en-US" altLang="zh-CN" dirty="0">
                <a:latin typeface="Times New Roman" panose="02020603050405020304" pitchFamily="18" charset="0"/>
                <a:ea typeface="宋体" panose="02010600030101010101" pitchFamily="2" charset="-122"/>
              </a:rPr>
              <a:t>S</a:t>
            </a:r>
            <a:r>
              <a:rPr lang="zh-CN" altLang="en-US" dirty="0">
                <a:latin typeface="Times New Roman" panose="02020603050405020304" pitchFamily="18" charset="0"/>
                <a:ea typeface="宋体" panose="02010600030101010101" pitchFamily="2" charset="-122"/>
              </a:rPr>
              <a:t>栈的顶项弹出</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记为 </a:t>
            </a:r>
            <a:r>
              <a:rPr lang="en-US" altLang="zh-CN" dirty="0">
                <a:latin typeface="Times New Roman" panose="02020603050405020304" pitchFamily="18" charset="0"/>
                <a:ea typeface="宋体" panose="02010600030101010101" pitchFamily="2" charset="-122"/>
              </a:rPr>
              <a:t>(V,b)/* b∈FIRSTVT(V)*/ </a:t>
            </a:r>
            <a:endParaRPr lang="en-US" altLang="zh-CN" dirty="0">
              <a:latin typeface="Times New Roman" panose="02020603050405020304" pitchFamily="18" charset="0"/>
              <a:ea typeface="_x000B__x000C_"/>
            </a:endParaRPr>
          </a:p>
          <a:p>
            <a:r>
              <a:rPr lang="en-US" altLang="zh-CN" dirty="0">
                <a:latin typeface="Times New Roman" panose="02020603050405020304" pitchFamily="18" charset="0"/>
                <a:ea typeface="宋体" panose="02010600030101010101" pitchFamily="2" charset="-122"/>
              </a:rPr>
              <a:t>              FOR    </a:t>
            </a:r>
            <a:r>
              <a:rPr lang="zh-CN" altLang="en-US" dirty="0">
                <a:latin typeface="Times New Roman" panose="02020603050405020304" pitchFamily="18" charset="0"/>
                <a:ea typeface="宋体" panose="02010600030101010101" pitchFamily="2" charset="-122"/>
              </a:rPr>
              <a:t>每条形如</a:t>
            </a:r>
            <a:r>
              <a:rPr lang="en-US" altLang="zh-CN" dirty="0">
                <a:latin typeface="Times New Roman" panose="02020603050405020304" pitchFamily="18" charset="0"/>
                <a:ea typeface="宋体" panose="02010600030101010101" pitchFamily="2" charset="-122"/>
              </a:rPr>
              <a:t>U→V…</a:t>
            </a:r>
            <a:r>
              <a:rPr lang="zh-CN" altLang="en-US" dirty="0">
                <a:latin typeface="Times New Roman" panose="02020603050405020304" pitchFamily="18" charset="0"/>
                <a:ea typeface="宋体" panose="02010600030101010101" pitchFamily="2" charset="-122"/>
              </a:rPr>
              <a:t>的规则   </a:t>
            </a:r>
            <a:r>
              <a:rPr lang="en-US" altLang="zh-CN" dirty="0">
                <a:latin typeface="Times New Roman" panose="02020603050405020304" pitchFamily="18" charset="0"/>
                <a:ea typeface="宋体" panose="02010600030101010101" pitchFamily="2" charset="-122"/>
              </a:rPr>
              <a:t>DO </a:t>
            </a:r>
            <a:endParaRPr lang="en-US" altLang="zh-CN" dirty="0">
              <a:latin typeface="Times New Roman" panose="02020603050405020304" pitchFamily="18" charset="0"/>
              <a:ea typeface="_x000B__x000C_"/>
            </a:endParaRPr>
          </a:p>
          <a:p>
            <a:r>
              <a:rPr lang="en-US" altLang="zh-CN" dirty="0">
                <a:latin typeface="Times New Roman" panose="02020603050405020304" pitchFamily="18" charset="0"/>
                <a:ea typeface="宋体" panose="02010600030101010101" pitchFamily="2" charset="-122"/>
              </a:rPr>
              <a:t>                          INSTER(U,b); /* b∈FIRSTVT(U)*/ </a:t>
            </a:r>
            <a:endParaRPr lang="en-US" altLang="zh-CN" dirty="0">
              <a:latin typeface="Times New Roman" panose="02020603050405020304" pitchFamily="18" charset="0"/>
              <a:ea typeface="_x000B__x000C_"/>
            </a:endParaRPr>
          </a:p>
          <a:p>
            <a:r>
              <a:rPr lang="en-US" altLang="zh-CN" dirty="0">
                <a:latin typeface="Times New Roman" panose="02020603050405020304" pitchFamily="18" charset="0"/>
                <a:ea typeface="宋体" panose="02010600030101010101" pitchFamily="2" charset="-122"/>
              </a:rPr>
              <a:t>         END OF WHILE </a:t>
            </a:r>
            <a:endParaRPr lang="en-US" altLang="zh-CN" dirty="0">
              <a:latin typeface="Times New Roman" panose="02020603050405020304" pitchFamily="18" charset="0"/>
              <a:ea typeface="_x000B__x000C_"/>
            </a:endParaRPr>
          </a:p>
          <a:p>
            <a:r>
              <a:rPr lang="en-US" altLang="zh-CN" dirty="0">
                <a:latin typeface="Times New Roman" panose="02020603050405020304" pitchFamily="18" charset="0"/>
                <a:ea typeface="宋体" panose="02010600030101010101" pitchFamily="2" charset="-122"/>
              </a:rPr>
              <a:t>END</a:t>
            </a:r>
            <a:endParaRPr lang="en-US" altLang="zh-CN" dirty="0">
              <a:latin typeface="Times New Roman" panose="02020603050405020304" pitchFamily="18" charset="0"/>
              <a:ea typeface="宋体" panose="02010600030101010101" pitchFamily="2" charset="-122"/>
            </a:endParaRPr>
          </a:p>
        </p:txBody>
      </p:sp>
      <p:sp>
        <p:nvSpPr>
          <p:cNvPr id="357385" name="Rectangle 9"/>
          <p:cNvSpPr>
            <a:spLocks noChangeArrowheads="1"/>
          </p:cNvSpPr>
          <p:nvPr/>
        </p:nvSpPr>
        <p:spPr bwMode="auto">
          <a:xfrm>
            <a:off x="966788" y="4022725"/>
            <a:ext cx="7467600" cy="1600200"/>
          </a:xfrm>
          <a:prstGeom prst="rect">
            <a:avLst/>
          </a:prstGeom>
          <a:solidFill>
            <a:srgbClr val="FFFFE9">
              <a:alpha val="50195"/>
            </a:srgbClr>
          </a:solidFill>
          <a:ln>
            <a:noFill/>
          </a:ln>
          <a:effectLst/>
        </p:spPr>
        <p:txBody>
          <a:bodyPr wrap="none"/>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上述算法的工作结果是得到一个二维的布尔数组</a:t>
            </a:r>
            <a:r>
              <a:rPr kumimoji="1" lang="en-US" altLang="zh-CN"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F,</a:t>
            </a:r>
            <a:r>
              <a:rPr kumimoji="1" lang="zh-CN" altLang="en-US"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从</a:t>
            </a:r>
            <a:r>
              <a:rPr kumimoji="1" lang="en-US" altLang="zh-CN"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F </a:t>
            </a:r>
            <a:endParaRPr kumimoji="1" lang="en-US" altLang="zh-CN"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_x000B__x000C_"/>
              <a:cs typeface="_x000B__x000C_"/>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可以得到任何非终结符号</a:t>
            </a:r>
            <a:r>
              <a:rPr kumimoji="1" lang="en-US" altLang="zh-CN"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U</a:t>
            </a:r>
            <a:r>
              <a:rPr kumimoji="1" lang="zh-CN" altLang="en-US"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的</a:t>
            </a:r>
            <a:r>
              <a:rPr kumimoji="1" lang="en-US" altLang="zh-CN"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FIRSTVT </a:t>
            </a:r>
            <a:endParaRPr kumimoji="1" lang="en-US" altLang="zh-CN"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_x000B__x000C_"/>
              <a:cs typeface="_x000B__x000C_"/>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                      FIRSTVT(U)={b|F[U,b]=TRUE} </a:t>
            </a:r>
            <a:endParaRPr kumimoji="1" lang="en-US" altLang="zh-CN"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_x000B__x000C_"/>
              <a:cs typeface="_x000B__x000C_"/>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70663" name="矩形 1"/>
          <p:cNvSpPr/>
          <p:nvPr/>
        </p:nvSpPr>
        <p:spPr>
          <a:xfrm>
            <a:off x="7667625" y="2046288"/>
            <a:ext cx="1160463" cy="461962"/>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规则</a:t>
            </a:r>
            <a:r>
              <a:rPr lang="en-US" altLang="zh-CN" dirty="0">
                <a:solidFill>
                  <a:srgbClr val="FF0000"/>
                </a:solidFill>
                <a:latin typeface="Times New Roman" panose="02020603050405020304" pitchFamily="18" charset="0"/>
                <a:ea typeface="宋体" panose="02010600030101010101" pitchFamily="2" charset="-122"/>
              </a:rPr>
              <a:t>(2)</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2"/>
          <p:cNvSpPr>
            <a:spLocks noGrp="1"/>
          </p:cNvSpPr>
          <p:nvPr>
            <p:ph type="title"/>
          </p:nvPr>
        </p:nvSpPr>
        <p:spPr>
          <a:xfrm>
            <a:off x="304800" y="304800"/>
            <a:ext cx="8686800" cy="1143000"/>
          </a:xfrm>
        </p:spPr>
        <p:txBody>
          <a:bodyPr vert="horz" wrap="square" lIns="91440" tIns="45720" rIns="91440" bIns="45720" anchor="ctr" anchorCtr="0"/>
          <a:p>
            <a:pPr eaLnBrk="1" hangingPunct="1"/>
            <a:r>
              <a:rPr lang="zh-CN" altLang="en-US" sz="3200" dirty="0">
                <a:solidFill>
                  <a:srgbClr val="800080"/>
                </a:solidFill>
                <a:ea typeface="楷体_GB2312" pitchFamily="49" charset="-122"/>
              </a:rPr>
              <a:t>移进</a:t>
            </a:r>
            <a:r>
              <a:rPr lang="en-US" altLang="zh-CN" sz="3200" dirty="0">
                <a:solidFill>
                  <a:srgbClr val="800080"/>
                </a:solidFill>
                <a:ea typeface="楷体_GB2312" pitchFamily="49" charset="-122"/>
              </a:rPr>
              <a:t>—</a:t>
            </a:r>
            <a:r>
              <a:rPr lang="zh-CN" altLang="en-US" sz="3200" dirty="0">
                <a:solidFill>
                  <a:srgbClr val="800080"/>
                </a:solidFill>
                <a:ea typeface="楷体_GB2312" pitchFamily="49" charset="-122"/>
              </a:rPr>
              <a:t>规约分析（</a:t>
            </a:r>
            <a:r>
              <a:rPr lang="en-US" altLang="zh-CN" sz="3200" dirty="0">
                <a:solidFill>
                  <a:srgbClr val="800080"/>
                </a:solidFill>
                <a:ea typeface="楷体_GB2312" pitchFamily="49" charset="-122"/>
              </a:rPr>
              <a:t>Shift-reduce parsing)</a:t>
            </a:r>
            <a:endParaRPr lang="en-US" altLang="zh-CN" sz="3200" dirty="0">
              <a:solidFill>
                <a:srgbClr val="800080"/>
              </a:solidFill>
              <a:ea typeface="楷体_GB2312" pitchFamily="49" charset="-122"/>
            </a:endParaRPr>
          </a:p>
        </p:txBody>
      </p:sp>
      <p:sp>
        <p:nvSpPr>
          <p:cNvPr id="9218" name="Rectangle 3"/>
          <p:cNvSpPr/>
          <p:nvPr/>
        </p:nvSpPr>
        <p:spPr>
          <a:xfrm>
            <a:off x="733425" y="6232525"/>
            <a:ext cx="19050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9219" name="Rectangle 4"/>
          <p:cNvSpPr/>
          <p:nvPr/>
        </p:nvSpPr>
        <p:spPr>
          <a:xfrm>
            <a:off x="3171825" y="6232525"/>
            <a:ext cx="28956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9220" name="Rectangle 5"/>
          <p:cNvSpPr/>
          <p:nvPr/>
        </p:nvSpPr>
        <p:spPr>
          <a:xfrm>
            <a:off x="6600825" y="6232525"/>
            <a:ext cx="1905000" cy="457200"/>
          </a:xfrm>
          <a:prstGeom prst="rect">
            <a:avLst/>
          </a:prstGeom>
          <a:noFill/>
          <a:ln w="9525">
            <a:noFill/>
          </a:ln>
        </p:spPr>
        <p:txBody>
          <a:bodyPr anchor="t" anchorCtr="0"/>
          <a:p>
            <a:pPr algn="r"/>
            <a:fld id="{9A0DB2DC-4C9A-4742-B13C-FB6460FD3503}" type="slidenum">
              <a:rPr lang="en-US" altLang="zh-CN" sz="1400" dirty="0">
                <a:latin typeface="Times New Roman" panose="02020603050405020304" pitchFamily="18" charset="0"/>
                <a:ea typeface="_x000B__x000C_"/>
              </a:rPr>
            </a:fld>
            <a:endParaRPr lang="en-US" altLang="zh-CN" sz="1400" dirty="0">
              <a:latin typeface="Times New Roman" panose="02020603050405020304" pitchFamily="18" charset="0"/>
              <a:ea typeface="_x000B__x000C_"/>
            </a:endParaRPr>
          </a:p>
        </p:txBody>
      </p:sp>
      <p:sp>
        <p:nvSpPr>
          <p:cNvPr id="9221" name="Rectangle 6"/>
          <p:cNvSpPr/>
          <p:nvPr/>
        </p:nvSpPr>
        <p:spPr>
          <a:xfrm>
            <a:off x="733425" y="6232525"/>
            <a:ext cx="19050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9222" name="Rectangle 7"/>
          <p:cNvSpPr/>
          <p:nvPr/>
        </p:nvSpPr>
        <p:spPr>
          <a:xfrm>
            <a:off x="3171825" y="6232525"/>
            <a:ext cx="28956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9223" name="Rectangle 8"/>
          <p:cNvSpPr/>
          <p:nvPr/>
        </p:nvSpPr>
        <p:spPr>
          <a:xfrm>
            <a:off x="6600825" y="6232525"/>
            <a:ext cx="1905000" cy="457200"/>
          </a:xfrm>
          <a:prstGeom prst="rect">
            <a:avLst/>
          </a:prstGeom>
          <a:noFill/>
          <a:ln w="9525">
            <a:noFill/>
          </a:ln>
        </p:spPr>
        <p:txBody>
          <a:bodyPr anchor="t" anchorCtr="0"/>
          <a:p>
            <a:pPr algn="r"/>
            <a:fld id="{9A0DB2DC-4C9A-4742-B13C-FB6460FD3503}" type="slidenum">
              <a:rPr lang="en-US" altLang="zh-CN" sz="1400" dirty="0">
                <a:latin typeface="Times New Roman" panose="02020603050405020304" pitchFamily="18" charset="0"/>
                <a:ea typeface="_x000B__x000C_"/>
              </a:rPr>
            </a:fld>
            <a:endParaRPr lang="en-US" altLang="zh-CN" sz="1400" dirty="0">
              <a:latin typeface="Times New Roman" panose="02020603050405020304" pitchFamily="18" charset="0"/>
              <a:ea typeface="_x000B__x000C_"/>
            </a:endParaRPr>
          </a:p>
        </p:txBody>
      </p:sp>
      <p:grpSp>
        <p:nvGrpSpPr>
          <p:cNvPr id="9224" name="Group 9"/>
          <p:cNvGrpSpPr/>
          <p:nvPr/>
        </p:nvGrpSpPr>
        <p:grpSpPr>
          <a:xfrm>
            <a:off x="2028825" y="3106738"/>
            <a:ext cx="4816475" cy="2570162"/>
            <a:chOff x="1382" y="1933"/>
            <a:chExt cx="3034" cy="1619"/>
          </a:xfrm>
        </p:grpSpPr>
        <p:sp>
          <p:nvSpPr>
            <p:cNvPr id="9225" name="Text Box 10"/>
            <p:cNvSpPr txBox="1"/>
            <p:nvPr/>
          </p:nvSpPr>
          <p:spPr>
            <a:xfrm>
              <a:off x="1536" y="3072"/>
              <a:ext cx="576" cy="294"/>
            </a:xfrm>
            <a:prstGeom prst="rect">
              <a:avLst/>
            </a:prstGeom>
            <a:noFill/>
            <a:ln w="9525" cap="flat" cmpd="sng">
              <a:solidFill>
                <a:srgbClr val="009900"/>
              </a:solidFill>
              <a:prstDash val="solid"/>
              <a:miter/>
              <a:headEnd type="none" w="med" len="med"/>
              <a:tailEnd type="none" w="med" len="med"/>
            </a:ln>
          </p:spPr>
          <p:txBody>
            <a:bodyPr anchor="t" anchorCtr="0">
              <a:spAutoFit/>
            </a:bodyPr>
            <a:p>
              <a:r>
                <a:rPr lang="en-US" altLang="zh-CN" dirty="0">
                  <a:latin typeface="Times New Roman" panose="02020603050405020304" pitchFamily="18" charset="0"/>
                  <a:ea typeface="_x000B__x000C_"/>
                </a:rPr>
                <a:t>#</a:t>
              </a:r>
              <a:endParaRPr lang="en-US" altLang="zh-CN" dirty="0">
                <a:latin typeface="Times New Roman" panose="02020603050405020304" pitchFamily="18" charset="0"/>
                <a:ea typeface="宋体" panose="02010600030101010101" pitchFamily="2" charset="-122"/>
              </a:endParaRPr>
            </a:p>
          </p:txBody>
        </p:sp>
        <p:sp>
          <p:nvSpPr>
            <p:cNvPr id="9226" name="Rectangle 11"/>
            <p:cNvSpPr/>
            <p:nvPr/>
          </p:nvSpPr>
          <p:spPr>
            <a:xfrm>
              <a:off x="2064" y="3072"/>
              <a:ext cx="96" cy="240"/>
            </a:xfrm>
            <a:prstGeom prst="rect">
              <a:avLst/>
            </a:prstGeom>
            <a:solidFill>
              <a:schemeClr val="bg1"/>
            </a:solidFill>
            <a:ln w="9525">
              <a:noFill/>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9227" name="Rectangle 12"/>
            <p:cNvSpPr/>
            <p:nvPr/>
          </p:nvSpPr>
          <p:spPr>
            <a:xfrm>
              <a:off x="2592" y="2832"/>
              <a:ext cx="1008" cy="720"/>
            </a:xfrm>
            <a:prstGeom prst="rect">
              <a:avLst/>
            </a:prstGeom>
            <a:solidFill>
              <a:srgbClr val="FFFFD5"/>
            </a:solidFill>
            <a:ln w="9525" cap="flat" cmpd="sng">
              <a:solidFill>
                <a:schemeClr val="tx1"/>
              </a:solidFill>
              <a:prstDash val="solid"/>
              <a:miter/>
              <a:headEnd type="none" w="med" len="med"/>
              <a:tailEnd type="none" w="med" len="med"/>
            </a:ln>
          </p:spPr>
          <p:txBody>
            <a:bodyPr wrap="none" anchor="ctr" anchorCtr="0"/>
            <a:p>
              <a:r>
                <a:rPr lang="en-US" altLang="zh-CN" dirty="0">
                  <a:latin typeface="Times New Roman" panose="02020603050405020304" pitchFamily="18" charset="0"/>
                  <a:ea typeface="隶书" pitchFamily="49" charset="-122"/>
                </a:rPr>
                <a:t>S.R.P </a:t>
              </a:r>
              <a:endParaRPr lang="en-US" altLang="zh-CN" dirty="0">
                <a:latin typeface="Times New Roman" panose="02020603050405020304" pitchFamily="18" charset="0"/>
                <a:ea typeface="_x000B__x000C_"/>
              </a:endParaRPr>
            </a:p>
            <a:p>
              <a:endParaRPr lang="en-US" altLang="zh-CN" dirty="0">
                <a:latin typeface="Times New Roman" panose="02020603050405020304" pitchFamily="18" charset="0"/>
                <a:ea typeface="宋体" panose="02010600030101010101" pitchFamily="2" charset="-122"/>
              </a:endParaRPr>
            </a:p>
          </p:txBody>
        </p:sp>
        <p:sp>
          <p:nvSpPr>
            <p:cNvPr id="9228" name="Rectangle 13"/>
            <p:cNvSpPr/>
            <p:nvPr/>
          </p:nvSpPr>
          <p:spPr>
            <a:xfrm>
              <a:off x="3120" y="2304"/>
              <a:ext cx="1296" cy="192"/>
            </a:xfrm>
            <a:prstGeom prst="rect">
              <a:avLst/>
            </a:prstGeom>
            <a:noFill/>
            <a:ln w="9525" cap="flat" cmpd="sng">
              <a:solidFill>
                <a:schemeClr val="accent2"/>
              </a:solidFill>
              <a:prstDash val="solid"/>
              <a:miter/>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9229" name="Line 14"/>
            <p:cNvSpPr/>
            <p:nvPr/>
          </p:nvSpPr>
          <p:spPr>
            <a:xfrm>
              <a:off x="3264" y="2304"/>
              <a:ext cx="0" cy="192"/>
            </a:xfrm>
            <a:prstGeom prst="line">
              <a:avLst/>
            </a:prstGeom>
            <a:ln w="9525" cap="flat" cmpd="sng">
              <a:solidFill>
                <a:schemeClr val="tx1"/>
              </a:solidFill>
              <a:prstDash val="solid"/>
              <a:round/>
              <a:headEnd type="none" w="med" len="med"/>
              <a:tailEnd type="none" w="med" len="med"/>
            </a:ln>
          </p:spPr>
        </p:sp>
        <p:sp>
          <p:nvSpPr>
            <p:cNvPr id="9230" name="Line 15"/>
            <p:cNvSpPr/>
            <p:nvPr/>
          </p:nvSpPr>
          <p:spPr>
            <a:xfrm>
              <a:off x="3408" y="2304"/>
              <a:ext cx="0" cy="192"/>
            </a:xfrm>
            <a:prstGeom prst="line">
              <a:avLst/>
            </a:prstGeom>
            <a:ln w="9525" cap="flat" cmpd="sng">
              <a:solidFill>
                <a:schemeClr val="tx1"/>
              </a:solidFill>
              <a:prstDash val="solid"/>
              <a:round/>
              <a:headEnd type="none" w="med" len="med"/>
              <a:tailEnd type="none" w="med" len="med"/>
            </a:ln>
          </p:spPr>
        </p:sp>
        <p:sp>
          <p:nvSpPr>
            <p:cNvPr id="9231" name="Line 16"/>
            <p:cNvSpPr/>
            <p:nvPr/>
          </p:nvSpPr>
          <p:spPr>
            <a:xfrm>
              <a:off x="3504" y="2304"/>
              <a:ext cx="0" cy="192"/>
            </a:xfrm>
            <a:prstGeom prst="line">
              <a:avLst/>
            </a:prstGeom>
            <a:ln w="9525" cap="flat" cmpd="sng">
              <a:solidFill>
                <a:schemeClr val="tx1"/>
              </a:solidFill>
              <a:prstDash val="solid"/>
              <a:round/>
              <a:headEnd type="none" w="med" len="med"/>
              <a:tailEnd type="none" w="med" len="med"/>
            </a:ln>
          </p:spPr>
        </p:sp>
        <p:sp>
          <p:nvSpPr>
            <p:cNvPr id="9232" name="Line 17"/>
            <p:cNvSpPr/>
            <p:nvPr/>
          </p:nvSpPr>
          <p:spPr>
            <a:xfrm>
              <a:off x="3648" y="2304"/>
              <a:ext cx="0" cy="192"/>
            </a:xfrm>
            <a:prstGeom prst="line">
              <a:avLst/>
            </a:prstGeom>
            <a:ln w="9525" cap="flat" cmpd="sng">
              <a:solidFill>
                <a:schemeClr val="tx1"/>
              </a:solidFill>
              <a:prstDash val="solid"/>
              <a:round/>
              <a:headEnd type="none" w="med" len="med"/>
              <a:tailEnd type="none" w="med" len="med"/>
            </a:ln>
          </p:spPr>
        </p:sp>
        <p:sp>
          <p:nvSpPr>
            <p:cNvPr id="9233" name="Line 18"/>
            <p:cNvSpPr/>
            <p:nvPr/>
          </p:nvSpPr>
          <p:spPr>
            <a:xfrm>
              <a:off x="3792" y="2304"/>
              <a:ext cx="0" cy="192"/>
            </a:xfrm>
            <a:prstGeom prst="line">
              <a:avLst/>
            </a:prstGeom>
            <a:ln w="9525" cap="flat" cmpd="sng">
              <a:solidFill>
                <a:schemeClr val="tx1"/>
              </a:solidFill>
              <a:prstDash val="solid"/>
              <a:round/>
              <a:headEnd type="none" w="med" len="med"/>
              <a:tailEnd type="none" w="med" len="med"/>
            </a:ln>
          </p:spPr>
        </p:sp>
        <p:sp>
          <p:nvSpPr>
            <p:cNvPr id="9234" name="Line 19"/>
            <p:cNvSpPr/>
            <p:nvPr/>
          </p:nvSpPr>
          <p:spPr>
            <a:xfrm>
              <a:off x="3936" y="2304"/>
              <a:ext cx="0" cy="192"/>
            </a:xfrm>
            <a:prstGeom prst="line">
              <a:avLst/>
            </a:prstGeom>
            <a:ln w="9525" cap="flat" cmpd="sng">
              <a:solidFill>
                <a:schemeClr val="tx1"/>
              </a:solidFill>
              <a:prstDash val="solid"/>
              <a:round/>
              <a:headEnd type="none" w="med" len="med"/>
              <a:tailEnd type="none" w="med" len="med"/>
            </a:ln>
          </p:spPr>
        </p:sp>
        <p:sp>
          <p:nvSpPr>
            <p:cNvPr id="9235" name="Line 20"/>
            <p:cNvSpPr/>
            <p:nvPr/>
          </p:nvSpPr>
          <p:spPr>
            <a:xfrm>
              <a:off x="4080" y="2304"/>
              <a:ext cx="0" cy="192"/>
            </a:xfrm>
            <a:prstGeom prst="line">
              <a:avLst/>
            </a:prstGeom>
            <a:ln w="9525" cap="flat" cmpd="sng">
              <a:solidFill>
                <a:schemeClr val="tx1"/>
              </a:solidFill>
              <a:prstDash val="solid"/>
              <a:round/>
              <a:headEnd type="none" w="med" len="med"/>
              <a:tailEnd type="none" w="med" len="med"/>
            </a:ln>
          </p:spPr>
        </p:sp>
        <p:sp>
          <p:nvSpPr>
            <p:cNvPr id="9236" name="Text Box 21"/>
            <p:cNvSpPr txBox="1"/>
            <p:nvPr/>
          </p:nvSpPr>
          <p:spPr>
            <a:xfrm>
              <a:off x="4166" y="2267"/>
              <a:ext cx="212" cy="288"/>
            </a:xfrm>
            <a:prstGeom prst="rect">
              <a:avLst/>
            </a:prstGeom>
            <a:noFill/>
            <a:ln w="9525">
              <a:noFill/>
            </a:ln>
          </p:spPr>
          <p:txBody>
            <a:bodyPr wrap="none" anchor="t" anchorCtr="0">
              <a:spAutoFit/>
            </a:bodyPr>
            <a:p>
              <a:r>
                <a:rPr lang="en-US" altLang="zh-CN" dirty="0">
                  <a:latin typeface="Times New Roman" panose="02020603050405020304" pitchFamily="18" charset="0"/>
                  <a:ea typeface="_x000B__x000C_"/>
                </a:rPr>
                <a:t>#</a:t>
              </a:r>
              <a:endParaRPr lang="en-US" altLang="zh-CN" dirty="0">
                <a:latin typeface="Times New Roman" panose="02020603050405020304" pitchFamily="18" charset="0"/>
                <a:ea typeface="宋体" panose="02010600030101010101" pitchFamily="2" charset="-122"/>
              </a:endParaRPr>
            </a:p>
          </p:txBody>
        </p:sp>
        <p:sp>
          <p:nvSpPr>
            <p:cNvPr id="9237" name="Line 22"/>
            <p:cNvSpPr/>
            <p:nvPr/>
          </p:nvSpPr>
          <p:spPr>
            <a:xfrm flipH="1">
              <a:off x="1632" y="3456"/>
              <a:ext cx="960" cy="0"/>
            </a:xfrm>
            <a:prstGeom prst="line">
              <a:avLst/>
            </a:prstGeom>
            <a:ln w="9525" cap="flat" cmpd="sng">
              <a:solidFill>
                <a:schemeClr val="tx1"/>
              </a:solidFill>
              <a:prstDash val="solid"/>
              <a:round/>
              <a:headEnd type="none" w="med" len="med"/>
              <a:tailEnd type="none" w="med" len="med"/>
            </a:ln>
          </p:spPr>
        </p:sp>
        <p:sp>
          <p:nvSpPr>
            <p:cNvPr id="9238" name="Line 23"/>
            <p:cNvSpPr/>
            <p:nvPr/>
          </p:nvSpPr>
          <p:spPr>
            <a:xfrm flipV="1">
              <a:off x="1632" y="3312"/>
              <a:ext cx="0" cy="144"/>
            </a:xfrm>
            <a:prstGeom prst="line">
              <a:avLst/>
            </a:prstGeom>
            <a:ln w="9525" cap="flat" cmpd="sng">
              <a:solidFill>
                <a:schemeClr val="tx1"/>
              </a:solidFill>
              <a:prstDash val="solid"/>
              <a:round/>
              <a:headEnd type="none" w="med" len="med"/>
              <a:tailEnd type="triangle" w="med" len="med"/>
            </a:ln>
          </p:spPr>
        </p:sp>
        <p:sp>
          <p:nvSpPr>
            <p:cNvPr id="9239" name="Line 24"/>
            <p:cNvSpPr/>
            <p:nvPr/>
          </p:nvSpPr>
          <p:spPr>
            <a:xfrm flipV="1">
              <a:off x="3168" y="2496"/>
              <a:ext cx="0" cy="336"/>
            </a:xfrm>
            <a:prstGeom prst="line">
              <a:avLst/>
            </a:prstGeom>
            <a:ln w="9525" cap="flat" cmpd="sng">
              <a:solidFill>
                <a:schemeClr val="tx1"/>
              </a:solidFill>
              <a:prstDash val="solid"/>
              <a:round/>
              <a:headEnd type="none" w="med" len="med"/>
              <a:tailEnd type="triangle" w="med" len="med"/>
            </a:ln>
          </p:spPr>
        </p:sp>
        <p:sp>
          <p:nvSpPr>
            <p:cNvPr id="9240" name="Text Box 25"/>
            <p:cNvSpPr txBox="1"/>
            <p:nvPr/>
          </p:nvSpPr>
          <p:spPr>
            <a:xfrm>
              <a:off x="1382" y="2749"/>
              <a:ext cx="695" cy="288"/>
            </a:xfrm>
            <a:prstGeom prst="rect">
              <a:avLst/>
            </a:prstGeom>
            <a:noFill/>
            <a:ln w="9525">
              <a:noFill/>
            </a:ln>
          </p:spPr>
          <p:txBody>
            <a:bodyPr wrap="none" anchor="t" anchorCtr="0">
              <a:spAutoFit/>
            </a:bodyPr>
            <a:p>
              <a:r>
                <a:rPr lang="zh-CN" altLang="en-US" dirty="0">
                  <a:solidFill>
                    <a:srgbClr val="009900"/>
                  </a:solidFill>
                  <a:latin typeface="Times New Roman" panose="02020603050405020304" pitchFamily="18" charset="0"/>
                  <a:ea typeface="_x000B__x000C_"/>
                </a:rPr>
                <a:t>符号栈</a:t>
              </a:r>
              <a:endParaRPr lang="zh-CN" altLang="en-US" dirty="0">
                <a:latin typeface="Times New Roman" panose="02020603050405020304" pitchFamily="18" charset="0"/>
                <a:ea typeface="宋体" panose="02010600030101010101" pitchFamily="2" charset="-122"/>
              </a:endParaRPr>
            </a:p>
          </p:txBody>
        </p:sp>
        <p:sp>
          <p:nvSpPr>
            <p:cNvPr id="9241" name="Text Box 26"/>
            <p:cNvSpPr txBox="1"/>
            <p:nvPr/>
          </p:nvSpPr>
          <p:spPr>
            <a:xfrm>
              <a:off x="3398" y="1933"/>
              <a:ext cx="695" cy="288"/>
            </a:xfrm>
            <a:prstGeom prst="rect">
              <a:avLst/>
            </a:prstGeom>
            <a:noFill/>
            <a:ln w="9525">
              <a:noFill/>
            </a:ln>
          </p:spPr>
          <p:txBody>
            <a:bodyPr wrap="none" anchor="t" anchorCtr="0">
              <a:spAutoFit/>
            </a:bodyPr>
            <a:p>
              <a:r>
                <a:rPr lang="zh-CN" altLang="en-US" dirty="0">
                  <a:latin typeface="Times New Roman" panose="02020603050405020304" pitchFamily="18" charset="0"/>
                  <a:ea typeface="_x000B__x000C_"/>
                </a:rPr>
                <a:t>输入串</a:t>
              </a:r>
              <a:endParaRPr lang="zh-CN" altLang="en-US" dirty="0">
                <a:latin typeface="Times New Roman" panose="02020603050405020304" pitchFamily="18" charset="0"/>
                <a:ea typeface="宋体" panose="02010600030101010101" pitchFamily="2" charset="-122"/>
              </a:endParaRPr>
            </a:p>
          </p:txBody>
        </p:sp>
      </p:grpSp>
      <p:sp>
        <p:nvSpPr>
          <p:cNvPr id="9242" name="Rectangle 27"/>
          <p:cNvSpPr>
            <a:spLocks noGrp="1"/>
          </p:cNvSpPr>
          <p:nvPr>
            <p:ph idx="1"/>
          </p:nvPr>
        </p:nvSpPr>
        <p:spPr>
          <a:xfrm>
            <a:off x="762000" y="1600200"/>
            <a:ext cx="7772400" cy="1371600"/>
          </a:xfrm>
          <a:ln w="12700"/>
        </p:spPr>
        <p:txBody>
          <a:bodyPr vert="horz" wrap="square" lIns="91440" tIns="45720" rIns="91440" bIns="45720" anchor="t" anchorCtr="0"/>
          <a:p>
            <a:pPr marL="1043305" indent="-1043305" eaLnBrk="1" hangingPunct="1">
              <a:lnSpc>
                <a:spcPct val="90000"/>
              </a:lnSpc>
              <a:spcBef>
                <a:spcPct val="0"/>
              </a:spcBef>
              <a:buNone/>
            </a:pPr>
            <a:r>
              <a:rPr lang="zh-CN" altLang="en-US" sz="2800" dirty="0"/>
              <a:t>要点：建立符号栈，用来纪录分析的历史和现状，并根据所面临的状态，确定下一步动作是移进还是规约。</a:t>
            </a:r>
            <a:endParaRPr lang="zh-CN" altLang="en-US" sz="2800" dirty="0"/>
          </a:p>
        </p:txBody>
      </p:sp>
      <p:sp>
        <p:nvSpPr>
          <p:cNvPr id="2" name="矩形 1"/>
          <p:cNvSpPr/>
          <p:nvPr/>
        </p:nvSpPr>
        <p:spPr>
          <a:xfrm>
            <a:off x="1911350" y="6227763"/>
            <a:ext cx="4186238" cy="461962"/>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栈是语法分析的主要数据结构</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9244" name="文本框 3"/>
          <p:cNvSpPr txBox="1"/>
          <p:nvPr/>
        </p:nvSpPr>
        <p:spPr>
          <a:xfrm>
            <a:off x="6705600" y="5683250"/>
            <a:ext cx="4572000" cy="461963"/>
          </a:xfrm>
          <a:prstGeom prst="rect">
            <a:avLst/>
          </a:prstGeom>
          <a:noFill/>
          <a:ln w="9525">
            <a:noFill/>
          </a:ln>
        </p:spPr>
        <p:txBody>
          <a:bodyPr anchor="t" anchorCtr="0">
            <a:spAutoFit/>
          </a:bodyPr>
          <a:p>
            <a:r>
              <a:rPr lang="zh-CN" altLang="en-US" dirty="0">
                <a:latin typeface="Times New Roman" panose="02020603050405020304" pitchFamily="18" charset="0"/>
                <a:ea typeface="宋体" panose="02010600030101010101" pitchFamily="2" charset="-122"/>
              </a:rPr>
              <a:t>下推自动机</a:t>
            </a:r>
            <a:endParaRPr lang="zh-CN" altLang="en-US" dirty="0">
              <a:latin typeface="Times New Roman" panose="02020603050405020304" pitchFamily="18" charset="0"/>
              <a:ea typeface="宋体" panose="02010600030101010101" pitchFamily="2" charset="-122"/>
            </a:endParaRPr>
          </a:p>
        </p:txBody>
      </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Rectangle 2"/>
          <p:cNvSpPr>
            <a:spLocks noGrp="1"/>
          </p:cNvSpPr>
          <p:nvPr>
            <p:ph type="title"/>
          </p:nvPr>
        </p:nvSpPr>
        <p:spPr>
          <a:xfrm>
            <a:off x="685800" y="223838"/>
            <a:ext cx="7772400" cy="381000"/>
          </a:xfrm>
        </p:spPr>
        <p:txBody>
          <a:bodyPr vert="horz" wrap="square" lIns="91440" tIns="45720" rIns="91440" bIns="45720" anchor="ctr" anchorCtr="0"/>
          <a:p>
            <a:pPr eaLnBrk="1" hangingPunct="1"/>
            <a:r>
              <a:rPr lang="en-US" altLang="zh-CN" sz="3600" u="sng" dirty="0">
                <a:solidFill>
                  <a:srgbClr val="FF0000"/>
                </a:solidFill>
              </a:rPr>
              <a:t>5.2.1 </a:t>
            </a:r>
            <a:r>
              <a:rPr lang="zh-CN" altLang="en-US" sz="3600" u="sng" dirty="0">
                <a:solidFill>
                  <a:srgbClr val="FF0000"/>
                </a:solidFill>
              </a:rPr>
              <a:t>算符优先文法及优先表的构造</a:t>
            </a:r>
            <a:r>
              <a:rPr lang="en-US" altLang="zh-CN" sz="3600" u="sng" dirty="0">
                <a:solidFill>
                  <a:srgbClr val="FF0000"/>
                </a:solidFill>
              </a:rPr>
              <a:t>(5)</a:t>
            </a:r>
            <a:endParaRPr lang="en-US" altLang="zh-CN" sz="3600" u="sng" dirty="0">
              <a:solidFill>
                <a:srgbClr val="FF0000"/>
              </a:solidFill>
            </a:endParaRPr>
          </a:p>
        </p:txBody>
      </p:sp>
      <p:sp>
        <p:nvSpPr>
          <p:cNvPr id="71682" name="Rectangle 3"/>
          <p:cNvSpPr>
            <a:spLocks noGrp="1"/>
          </p:cNvSpPr>
          <p:nvPr>
            <p:ph idx="1"/>
          </p:nvPr>
        </p:nvSpPr>
        <p:spPr>
          <a:xfrm>
            <a:off x="228600" y="1752600"/>
            <a:ext cx="8686800" cy="4800600"/>
          </a:xfrm>
          <a:ln>
            <a:solidFill>
              <a:schemeClr val="accent2"/>
            </a:solidFill>
            <a:miter/>
          </a:ln>
        </p:spPr>
        <p:txBody>
          <a:bodyPr vert="horz" wrap="square" lIns="91440" tIns="45720" rIns="91440" bIns="45720" anchor="t" anchorCtr="0"/>
          <a:p>
            <a:pPr marL="609600" indent="-609600" eaLnBrk="1" hangingPunct="1">
              <a:buNone/>
            </a:pPr>
            <a:r>
              <a:rPr lang="en-US" altLang="zh-CN" dirty="0"/>
              <a:t>LastVT</a:t>
            </a:r>
            <a:r>
              <a:rPr lang="zh-CN" altLang="en-US" dirty="0"/>
              <a:t>的构造方法：</a:t>
            </a:r>
            <a:endParaRPr lang="zh-CN" altLang="en-US" dirty="0"/>
          </a:p>
          <a:p>
            <a:pPr marL="609600" indent="-609600" eaLnBrk="1" hangingPunct="1">
              <a:buAutoNum type="arabicParenBoth"/>
            </a:pPr>
            <a:r>
              <a:rPr lang="zh-CN" altLang="en-US" dirty="0">
                <a:solidFill>
                  <a:schemeClr val="accent2"/>
                </a:solidFill>
              </a:rPr>
              <a:t>若有</a:t>
            </a:r>
            <a:r>
              <a:rPr lang="en-US" altLang="zh-CN" dirty="0">
                <a:solidFill>
                  <a:schemeClr val="accent2"/>
                </a:solidFill>
              </a:rPr>
              <a:t>P</a:t>
            </a:r>
            <a:r>
              <a:rPr lang="en-US" altLang="zh-CN" sz="2800" dirty="0">
                <a:solidFill>
                  <a:schemeClr val="accent2"/>
                </a:solidFill>
                <a:latin typeface="宋体" panose="02010600030101010101" pitchFamily="2" charset="-122"/>
              </a:rPr>
              <a:t>→</a:t>
            </a:r>
            <a:r>
              <a:rPr lang="en-US" altLang="zh-CN" sz="2800" dirty="0">
                <a:solidFill>
                  <a:schemeClr val="accent2"/>
                </a:solidFill>
              </a:rPr>
              <a:t>…</a:t>
            </a:r>
            <a:r>
              <a:rPr lang="en-US" altLang="zh-CN" sz="2800" dirty="0">
                <a:solidFill>
                  <a:schemeClr val="accent2"/>
                </a:solidFill>
                <a:latin typeface="宋体" panose="02010600030101010101" pitchFamily="2" charset="-122"/>
              </a:rPr>
              <a:t>a </a:t>
            </a:r>
            <a:r>
              <a:rPr lang="zh-CN" altLang="en-US" sz="2800" dirty="0">
                <a:solidFill>
                  <a:schemeClr val="accent2"/>
                </a:solidFill>
                <a:latin typeface="宋体" panose="02010600030101010101" pitchFamily="2" charset="-122"/>
              </a:rPr>
              <a:t>或</a:t>
            </a:r>
            <a:r>
              <a:rPr lang="en-US" altLang="zh-CN" dirty="0">
                <a:solidFill>
                  <a:schemeClr val="accent2"/>
                </a:solidFill>
              </a:rPr>
              <a:t>P</a:t>
            </a:r>
            <a:r>
              <a:rPr lang="en-US" altLang="zh-CN" sz="2800" dirty="0">
                <a:solidFill>
                  <a:schemeClr val="accent2"/>
                </a:solidFill>
                <a:latin typeface="宋体" panose="02010600030101010101" pitchFamily="2" charset="-122"/>
              </a:rPr>
              <a:t>→</a:t>
            </a:r>
            <a:r>
              <a:rPr lang="en-US" altLang="zh-CN" sz="2800" dirty="0">
                <a:solidFill>
                  <a:schemeClr val="accent2"/>
                </a:solidFill>
              </a:rPr>
              <a:t>…</a:t>
            </a:r>
            <a:r>
              <a:rPr lang="en-US" altLang="zh-CN" sz="2800" dirty="0">
                <a:solidFill>
                  <a:schemeClr val="accent2"/>
                </a:solidFill>
                <a:latin typeface="宋体" panose="02010600030101010101" pitchFamily="2" charset="-122"/>
              </a:rPr>
              <a:t>aQ,</a:t>
            </a:r>
            <a:r>
              <a:rPr lang="zh-CN" altLang="en-US" sz="2800" dirty="0">
                <a:solidFill>
                  <a:schemeClr val="accent2"/>
                </a:solidFill>
                <a:latin typeface="宋体" panose="02010600030101010101" pitchFamily="2" charset="-122"/>
              </a:rPr>
              <a:t>则有</a:t>
            </a:r>
            <a:r>
              <a:rPr lang="en-US" altLang="zh-CN" sz="2800" dirty="0">
                <a:solidFill>
                  <a:schemeClr val="accent2"/>
                </a:solidFill>
                <a:latin typeface="宋体" panose="02010600030101010101" pitchFamily="2" charset="-122"/>
              </a:rPr>
              <a:t>a</a:t>
            </a:r>
            <a:r>
              <a:rPr lang="en-US" altLang="zh-CN" dirty="0">
                <a:solidFill>
                  <a:schemeClr val="accent2"/>
                </a:solidFill>
                <a:ea typeface="MingLiU" pitchFamily="49" charset="-120"/>
                <a:sym typeface="Symbol" panose="05050102010706020507" pitchFamily="18" charset="2"/>
              </a:rPr>
              <a:t></a:t>
            </a:r>
            <a:r>
              <a:rPr lang="en-US" altLang="zh-CN" dirty="0">
                <a:solidFill>
                  <a:schemeClr val="accent2"/>
                </a:solidFill>
              </a:rPr>
              <a:t>LastVT(P);</a:t>
            </a:r>
            <a:endParaRPr lang="en-US" altLang="zh-CN" dirty="0">
              <a:solidFill>
                <a:schemeClr val="accent2"/>
              </a:solidFill>
            </a:endParaRPr>
          </a:p>
          <a:p>
            <a:pPr marL="609600" indent="-609600" eaLnBrk="1" hangingPunct="1">
              <a:buAutoNum type="arabicParenBoth" startAt="2"/>
            </a:pPr>
            <a:r>
              <a:rPr lang="zh-CN" altLang="en-US" dirty="0">
                <a:solidFill>
                  <a:schemeClr val="accent2"/>
                </a:solidFill>
              </a:rPr>
              <a:t>若</a:t>
            </a:r>
            <a:r>
              <a:rPr lang="en-US" altLang="zh-CN" dirty="0">
                <a:solidFill>
                  <a:schemeClr val="accent2"/>
                </a:solidFill>
              </a:rPr>
              <a:t>a</a:t>
            </a:r>
            <a:r>
              <a:rPr lang="en-US" altLang="zh-CN" dirty="0">
                <a:solidFill>
                  <a:schemeClr val="accent2"/>
                </a:solidFill>
                <a:ea typeface="MingLiU" pitchFamily="49" charset="-120"/>
                <a:sym typeface="Symbol" panose="05050102010706020507" pitchFamily="18" charset="2"/>
              </a:rPr>
              <a:t> </a:t>
            </a:r>
            <a:r>
              <a:rPr lang="en-US" altLang="zh-CN" dirty="0">
                <a:solidFill>
                  <a:schemeClr val="accent2"/>
                </a:solidFill>
              </a:rPr>
              <a:t>LastVT(Q), </a:t>
            </a:r>
            <a:r>
              <a:rPr lang="zh-CN" altLang="en-US" dirty="0">
                <a:solidFill>
                  <a:schemeClr val="accent2"/>
                </a:solidFill>
              </a:rPr>
              <a:t>且有</a:t>
            </a:r>
            <a:r>
              <a:rPr lang="en-US" altLang="zh-CN" dirty="0">
                <a:solidFill>
                  <a:schemeClr val="accent2"/>
                </a:solidFill>
              </a:rPr>
              <a:t>P</a:t>
            </a:r>
            <a:r>
              <a:rPr lang="en-US" altLang="zh-CN" sz="2800" dirty="0">
                <a:solidFill>
                  <a:schemeClr val="accent2"/>
                </a:solidFill>
                <a:latin typeface="宋体" panose="02010600030101010101" pitchFamily="2" charset="-122"/>
              </a:rPr>
              <a:t>→</a:t>
            </a:r>
            <a:r>
              <a:rPr lang="en-US" altLang="zh-CN" sz="2800" dirty="0">
                <a:solidFill>
                  <a:schemeClr val="accent2"/>
                </a:solidFill>
              </a:rPr>
              <a:t>…</a:t>
            </a:r>
            <a:r>
              <a:rPr lang="en-US" altLang="zh-CN" sz="2800" dirty="0">
                <a:solidFill>
                  <a:schemeClr val="accent2"/>
                </a:solidFill>
                <a:latin typeface="宋体" panose="02010600030101010101" pitchFamily="2" charset="-122"/>
              </a:rPr>
              <a:t>Q</a:t>
            </a:r>
            <a:r>
              <a:rPr lang="zh-CN" altLang="en-US" sz="2800" dirty="0">
                <a:solidFill>
                  <a:schemeClr val="accent2"/>
                </a:solidFill>
                <a:latin typeface="宋体" panose="02010600030101010101" pitchFamily="2" charset="-122"/>
              </a:rPr>
              <a:t>则</a:t>
            </a:r>
            <a:r>
              <a:rPr lang="en-US" altLang="zh-CN" sz="2800" dirty="0">
                <a:solidFill>
                  <a:schemeClr val="accent2"/>
                </a:solidFill>
                <a:latin typeface="宋体" panose="02010600030101010101" pitchFamily="2" charset="-122"/>
              </a:rPr>
              <a:t>a</a:t>
            </a:r>
            <a:r>
              <a:rPr lang="en-US" altLang="zh-CN" dirty="0">
                <a:solidFill>
                  <a:schemeClr val="accent2"/>
                </a:solidFill>
                <a:ea typeface="MingLiU" pitchFamily="49" charset="-120"/>
                <a:sym typeface="Symbol" panose="05050102010706020507" pitchFamily="18" charset="2"/>
              </a:rPr>
              <a:t></a:t>
            </a:r>
            <a:r>
              <a:rPr lang="en-US" altLang="zh-CN" dirty="0">
                <a:solidFill>
                  <a:schemeClr val="accent2"/>
                </a:solidFill>
              </a:rPr>
              <a:t>LastVT(P);</a:t>
            </a:r>
            <a:endParaRPr lang="en-US" altLang="zh-CN" dirty="0">
              <a:solidFill>
                <a:schemeClr val="accent2"/>
              </a:solidFill>
            </a:endParaRPr>
          </a:p>
          <a:p>
            <a:pPr marL="609600" indent="-609600" eaLnBrk="1" hangingPunct="1">
              <a:buNone/>
            </a:pPr>
            <a:endParaRPr lang="en-US" altLang="zh-CN" dirty="0">
              <a:solidFill>
                <a:schemeClr val="accent2"/>
              </a:solidFill>
            </a:endParaRPr>
          </a:p>
          <a:p>
            <a:pPr marL="609600" indent="-609600" eaLnBrk="1" hangingPunct="1">
              <a:buNone/>
            </a:pPr>
            <a:endParaRPr lang="en-US" altLang="zh-CN" dirty="0"/>
          </a:p>
          <a:p>
            <a:pPr marL="609600" indent="-609600" eaLnBrk="1" hangingPunct="1">
              <a:buNone/>
            </a:pPr>
            <a:endParaRPr lang="en-US" altLang="zh-CN" dirty="0"/>
          </a:p>
          <a:p>
            <a:pPr marL="609600" indent="-609600" eaLnBrk="1" hangingPunct="1">
              <a:buNone/>
            </a:pPr>
            <a:endParaRPr lang="en-US" altLang="zh-CN" dirty="0"/>
          </a:p>
        </p:txBody>
      </p:sp>
      <p:sp>
        <p:nvSpPr>
          <p:cNvPr id="71683" name="Rectangle 4"/>
          <p:cNvSpPr/>
          <p:nvPr/>
        </p:nvSpPr>
        <p:spPr>
          <a:xfrm>
            <a:off x="685800" y="904875"/>
            <a:ext cx="7620000" cy="685800"/>
          </a:xfrm>
          <a:prstGeom prst="rect">
            <a:avLst/>
          </a:prstGeom>
          <a:solidFill>
            <a:srgbClr val="CCFFFF"/>
          </a:solidFill>
          <a:ln w="9525" cap="flat" cmpd="sng">
            <a:solidFill>
              <a:schemeClr val="accent2"/>
            </a:solidFill>
            <a:prstDash val="solid"/>
            <a:miter/>
            <a:headEnd type="none" w="med" len="med"/>
            <a:tailEnd type="none" w="med" len="med"/>
          </a:ln>
        </p:spPr>
        <p:txBody>
          <a:bodyPr anchor="t" anchorCtr="0"/>
          <a:p>
            <a:pPr marL="342900" indent="-342900">
              <a:spcBef>
                <a:spcPct val="20000"/>
              </a:spcBef>
            </a:pPr>
            <a:r>
              <a:rPr lang="en-US" altLang="zh-CN" sz="2800" u="sng" dirty="0">
                <a:solidFill>
                  <a:schemeClr val="tx2"/>
                </a:solidFill>
                <a:latin typeface="Times New Roman" panose="02020603050405020304" pitchFamily="18" charset="0"/>
                <a:ea typeface="宋体" panose="02010600030101010101" pitchFamily="2" charset="-122"/>
              </a:rPr>
              <a:t>E</a:t>
            </a:r>
            <a:r>
              <a:rPr lang="en-US" altLang="zh-CN" sz="2800" u="sng" dirty="0">
                <a:solidFill>
                  <a:schemeClr val="tx2"/>
                </a:solidFill>
                <a:latin typeface="宋体" panose="02010600030101010101" pitchFamily="2" charset="-122"/>
                <a:ea typeface="宋体" panose="02010600030101010101" pitchFamily="2" charset="-122"/>
              </a:rPr>
              <a:t>→E+T|T</a:t>
            </a:r>
            <a:r>
              <a:rPr lang="en-US" altLang="zh-CN" sz="2800" dirty="0">
                <a:solidFill>
                  <a:schemeClr val="tx2"/>
                </a:solidFill>
                <a:latin typeface="宋体" panose="02010600030101010101" pitchFamily="2" charset="-122"/>
                <a:ea typeface="宋体" panose="02010600030101010101" pitchFamily="2" charset="-122"/>
              </a:rPr>
              <a:t>   </a:t>
            </a:r>
            <a:r>
              <a:rPr lang="en-US" altLang="zh-CN" sz="2800" u="sng" dirty="0">
                <a:solidFill>
                  <a:schemeClr val="tx2"/>
                </a:solidFill>
                <a:latin typeface="宋体" panose="02010600030101010101" pitchFamily="2" charset="-122"/>
                <a:ea typeface="宋体" panose="02010600030101010101" pitchFamily="2" charset="-122"/>
              </a:rPr>
              <a:t>T→T*F|F</a:t>
            </a:r>
            <a:r>
              <a:rPr lang="en-US" altLang="zh-CN" sz="2800" dirty="0">
                <a:solidFill>
                  <a:schemeClr val="tx2"/>
                </a:solidFill>
                <a:latin typeface="宋体" panose="02010600030101010101" pitchFamily="2" charset="-122"/>
                <a:ea typeface="宋体" panose="02010600030101010101" pitchFamily="2" charset="-122"/>
              </a:rPr>
              <a:t>   </a:t>
            </a:r>
            <a:r>
              <a:rPr lang="en-US" altLang="zh-CN" sz="2800" u="sng" dirty="0">
                <a:solidFill>
                  <a:schemeClr val="tx2"/>
                </a:solidFill>
                <a:latin typeface="宋体" panose="02010600030101010101" pitchFamily="2" charset="-122"/>
                <a:ea typeface="宋体" panose="02010600030101010101" pitchFamily="2" charset="-122"/>
              </a:rPr>
              <a:t>F→P^F|P</a:t>
            </a:r>
            <a:r>
              <a:rPr lang="en-US" altLang="zh-CN" sz="2800" dirty="0">
                <a:solidFill>
                  <a:schemeClr val="tx2"/>
                </a:solidFill>
                <a:latin typeface="宋体" panose="02010600030101010101" pitchFamily="2" charset="-122"/>
                <a:ea typeface="宋体" panose="02010600030101010101" pitchFamily="2" charset="-122"/>
              </a:rPr>
              <a:t>   </a:t>
            </a:r>
            <a:r>
              <a:rPr lang="en-US" altLang="zh-CN" sz="2800" u="sng" dirty="0">
                <a:solidFill>
                  <a:schemeClr val="tx2"/>
                </a:solidFill>
                <a:latin typeface="宋体" panose="02010600030101010101" pitchFamily="2" charset="-122"/>
                <a:ea typeface="宋体" panose="02010600030101010101" pitchFamily="2" charset="-122"/>
              </a:rPr>
              <a:t>P→(E)|i</a:t>
            </a:r>
            <a:endParaRPr lang="en-US" altLang="zh-CN" sz="2800" u="sng" dirty="0">
              <a:solidFill>
                <a:schemeClr val="tx2"/>
              </a:solidFill>
              <a:latin typeface="宋体" panose="02010600030101010101" pitchFamily="2" charset="-122"/>
              <a:ea typeface="宋体" panose="02010600030101010101" pitchFamily="2" charset="-122"/>
            </a:endParaRPr>
          </a:p>
        </p:txBody>
      </p:sp>
      <p:graphicFrame>
        <p:nvGraphicFramePr>
          <p:cNvPr id="24610" name="Group 34"/>
          <p:cNvGraphicFramePr>
            <a:graphicFrameLocks noGrp="1"/>
          </p:cNvGraphicFramePr>
          <p:nvPr/>
        </p:nvGraphicFramePr>
        <p:xfrm>
          <a:off x="533400" y="3810000"/>
          <a:ext cx="8077200" cy="2590801"/>
        </p:xfrm>
        <a:graphic>
          <a:graphicData uri="http://schemas.openxmlformats.org/drawingml/2006/table">
            <a:tbl>
              <a:tblPr/>
              <a:tblGrid>
                <a:gridCol w="1616075"/>
                <a:gridCol w="1584325"/>
                <a:gridCol w="1646238"/>
                <a:gridCol w="1614487"/>
                <a:gridCol w="1616075"/>
              </a:tblGrid>
              <a:tr h="87153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err="1">
                          <a:ln>
                            <a:noFill/>
                          </a:ln>
                          <a:solidFill>
                            <a:schemeClr val="tx2"/>
                          </a:solidFill>
                          <a:effectLst/>
                          <a:latin typeface="Times New Roman" panose="02020603050405020304" pitchFamily="18" charset="0"/>
                          <a:ea typeface="宋体" panose="02010600030101010101" pitchFamily="2" charset="-122"/>
                        </a:rPr>
                        <a:t>LastVT</a:t>
                      </a:r>
                      <a:r>
                        <a:rPr kumimoji="1" lang="en-US" altLang="zh-CN" sz="2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    </a:t>
                      </a:r>
                      <a:endParaRPr kumimoji="1" lang="en-US" altLang="zh-CN" sz="28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E</a:t>
                      </a:r>
                      <a:endPar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T</a:t>
                      </a:r>
                      <a:endPar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F</a:t>
                      </a:r>
                      <a:endPar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P</a:t>
                      </a:r>
                      <a:endPar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731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(1)</a:t>
                      </a:r>
                      <a:endPar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a:t>
                      </a:r>
                      <a:endParaRPr kumimoji="1" lang="en-US" altLang="zh-CN" sz="28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a:t>
                      </a:r>
                      <a:endParaRPr kumimoji="1" lang="en-US" altLang="zh-CN" sz="28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a:t>
                      </a:r>
                      <a:endParaRPr kumimoji="1" lang="en-US" altLang="zh-CN" sz="28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a:ln>
                            <a:noFill/>
                          </a:ln>
                          <a:solidFill>
                            <a:srgbClr val="990033"/>
                          </a:solidFill>
                          <a:effectLst/>
                          <a:latin typeface="Times New Roman" panose="02020603050405020304" pitchFamily="18" charset="0"/>
                          <a:ea typeface="宋体" panose="02010600030101010101" pitchFamily="2" charset="-122"/>
                        </a:rPr>
                        <a:t>{),i}</a:t>
                      </a:r>
                      <a:endParaRPr kumimoji="1" lang="en-US" altLang="zh-CN" sz="2800" b="0" i="0" u="none" strike="noStrike" cap="none" normalizeH="0" baseline="0" dirty="0">
                        <a:ln>
                          <a:noFill/>
                        </a:ln>
                        <a:solidFill>
                          <a:srgbClr val="990033"/>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4613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(2)</a:t>
                      </a:r>
                      <a:endPar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{+,*,^,),i}</a:t>
                      </a:r>
                      <a:endParaRPr kumimoji="1"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{*,^,),i}</a:t>
                      </a:r>
                      <a:endParaRPr kumimoji="1"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{^,),i}</a:t>
                      </a:r>
                      <a:endParaRPr kumimoji="1"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{),i}</a:t>
                      </a:r>
                      <a:endParaRPr kumimoji="1" lang="en-US" altLang="zh-CN" sz="2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矩形 5"/>
          <p:cNvSpPr/>
          <p:nvPr/>
        </p:nvSpPr>
        <p:spPr>
          <a:xfrm>
            <a:off x="6588125" y="6308725"/>
            <a:ext cx="2032000" cy="461963"/>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实现构造算法</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2" name="文本框 1"/>
          <p:cNvSpPr txBox="1"/>
          <p:nvPr/>
        </p:nvSpPr>
        <p:spPr>
          <a:xfrm>
            <a:off x="4211638" y="1844675"/>
            <a:ext cx="4572000" cy="460375"/>
          </a:xfrm>
          <a:prstGeom prst="rect">
            <a:avLst/>
          </a:prstGeom>
          <a:noFill/>
          <a:ln w="9525">
            <a:noFill/>
          </a:ln>
        </p:spPr>
        <p:txBody>
          <a:bodyPr wrap="square" anchor="t" anchorCtr="0">
            <a:spAutoFit/>
          </a:bodyPr>
          <a:p>
            <a:pPr eaLnBrk="0" hangingPunct="0"/>
            <a:r>
              <a:rPr lang="zh-CN" altLang="en-US" dirty="0">
                <a:solidFill>
                  <a:srgbClr val="FF0000"/>
                </a:solidFill>
                <a:latin typeface="Times New Roman" panose="02020603050405020304" pitchFamily="18" charset="0"/>
                <a:ea typeface="宋体" panose="02010600030101010101" pitchFamily="2" charset="-122"/>
              </a:rPr>
              <a:t>因为有多条不同产生式</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
                                            <p:txEl>
                                              <p:charRg st="0" end="11"/>
                                            </p:txEl>
                                          </p:spTgt>
                                        </p:tgtEl>
                                        <p:attrNameLst>
                                          <p:attrName>style.visibility</p:attrName>
                                        </p:attrNameLst>
                                      </p:cBhvr>
                                      <p:to>
                                        <p:strVal val="visible"/>
                                      </p:to>
                                    </p:set>
                                    <p:animEffect transition="in" filter="wipe(down)">
                                      <p:cBhvr>
                                        <p:cTn id="15" dur="500"/>
                                        <p:tgtEl>
                                          <p:spTgt spid="2">
                                            <p:txEl>
                                              <p:charRg st="0"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2"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Text Box 2"/>
          <p:cNvSpPr txBox="1"/>
          <p:nvPr/>
        </p:nvSpPr>
        <p:spPr>
          <a:xfrm>
            <a:off x="609600" y="533400"/>
            <a:ext cx="4800600" cy="3754438"/>
          </a:xfrm>
          <a:prstGeom prst="rect">
            <a:avLst/>
          </a:prstGeom>
          <a:noFill/>
          <a:ln w="9525">
            <a:noFill/>
          </a:ln>
        </p:spPr>
        <p:txBody>
          <a:bodyPr anchor="t" anchorCtr="0">
            <a:spAutoFit/>
          </a:bodyPr>
          <a:p>
            <a:pPr algn="just">
              <a:spcBef>
                <a:spcPct val="50000"/>
              </a:spcBef>
            </a:pPr>
            <a:r>
              <a:rPr lang="en-US" altLang="zh-CN" sz="2800" dirty="0">
                <a:latin typeface="Times New Roman" panose="02020603050405020304" pitchFamily="18" charset="0"/>
                <a:ea typeface="宋体" panose="02010600030101010101" pitchFamily="2" charset="-122"/>
                <a:sym typeface="Wingdings" panose="05000000000000000000" pitchFamily="2" charset="2"/>
              </a:rPr>
              <a:t> (2)</a:t>
            </a:r>
            <a:r>
              <a:rPr lang="zh-CN" altLang="en-US" sz="2800" dirty="0">
                <a:latin typeface="Times New Roman" panose="02020603050405020304" pitchFamily="18" charset="0"/>
                <a:ea typeface="宋体" panose="02010600030101010101" pitchFamily="2" charset="-122"/>
              </a:rPr>
              <a:t>求</a:t>
            </a:r>
            <a:r>
              <a:rPr lang="en-US" altLang="zh-CN" sz="2800" dirty="0">
                <a:latin typeface="Times New Roman" panose="02020603050405020304" pitchFamily="18" charset="0"/>
                <a:ea typeface="宋体" panose="02010600030101010101" pitchFamily="2" charset="-122"/>
              </a:rPr>
              <a:t>lastVT</a:t>
            </a:r>
            <a:r>
              <a:rPr lang="zh-CN" altLang="en-US" sz="2800" dirty="0">
                <a:latin typeface="Times New Roman" panose="02020603050405020304" pitchFamily="18" charset="0"/>
                <a:ea typeface="宋体" panose="02010600030101010101" pitchFamily="2" charset="-122"/>
              </a:rPr>
              <a:t>集</a:t>
            </a:r>
            <a:endParaRPr lang="zh-CN" altLang="en-US"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lastVT(E)={+,*,↑, ) , i }</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lastVT(T)={*,↑, ) , i }</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lastVT(F)={ ) ,↑, i }</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lastVT(P)={ i , ) }</a:t>
            </a:r>
            <a:endParaRPr lang="en-US" altLang="zh-CN" sz="2800" dirty="0">
              <a:latin typeface="Times New Roman" panose="02020603050405020304" pitchFamily="18" charset="0"/>
              <a:ea typeface="宋体" panose="02010600030101010101" pitchFamily="2" charset="-122"/>
            </a:endParaRPr>
          </a:p>
          <a:p>
            <a:pPr algn="just">
              <a:spcBef>
                <a:spcPct val="50000"/>
              </a:spcBef>
            </a:pPr>
            <a:endParaRPr lang="en-US" altLang="zh-CN" sz="2800" dirty="0">
              <a:latin typeface="Times New Roman" panose="02020603050405020304" pitchFamily="18" charset="0"/>
              <a:ea typeface="宋体" panose="02010600030101010101" pitchFamily="2" charset="-122"/>
            </a:endParaRPr>
          </a:p>
        </p:txBody>
      </p:sp>
      <p:sp>
        <p:nvSpPr>
          <p:cNvPr id="73730" name="AutoShape 5"/>
          <p:cNvSpPr/>
          <p:nvPr/>
        </p:nvSpPr>
        <p:spPr>
          <a:xfrm>
            <a:off x="5389563" y="1700213"/>
            <a:ext cx="2514600" cy="2057400"/>
          </a:xfrm>
          <a:prstGeom prst="wedgeRoundRectCallout">
            <a:avLst>
              <a:gd name="adj1" fmla="val -95644"/>
              <a:gd name="adj2" fmla="val -63889"/>
              <a:gd name="adj3" fmla="val 16667"/>
            </a:avLst>
          </a:prstGeom>
          <a:solidFill>
            <a:schemeClr val="accent1"/>
          </a:solidFill>
          <a:ln w="9525" cap="flat" cmpd="sng">
            <a:solidFill>
              <a:schemeClr val="accent1"/>
            </a:solidFill>
            <a:prstDash val="solid"/>
            <a:miter/>
            <a:headEnd type="none" w="med" len="med"/>
            <a:tailEnd type="none" w="med" len="med"/>
          </a:ln>
        </p:spPr>
        <p:txBody>
          <a:bodyPr anchor="t" anchorCtr="0"/>
          <a:p>
            <a:pPr algn="ctr"/>
            <a:r>
              <a:rPr lang="en-US" altLang="zh-CN" dirty="0">
                <a:latin typeface="Times New Roman" panose="02020603050405020304" pitchFamily="18" charset="0"/>
                <a:ea typeface="宋体" panose="02010600030101010101" pitchFamily="2" charset="-122"/>
              </a:rPr>
              <a:t>E</a:t>
            </a:r>
            <a:r>
              <a:rPr lang="en-US" altLang="zh-CN" dirty="0">
                <a:latin typeface="宋体" panose="02010600030101010101" pitchFamily="2" charset="-122"/>
                <a:ea typeface="宋体" panose="02010600030101010101" pitchFamily="2" charset="-122"/>
                <a:sym typeface="Symbol" panose="05050102010706020507" pitchFamily="18" charset="2"/>
              </a:rPr>
              <a:t>E</a:t>
            </a:r>
            <a:r>
              <a:rPr lang="en-US" altLang="zh-CN" dirty="0">
                <a:solidFill>
                  <a:srgbClr val="FF0000"/>
                </a:solidFill>
                <a:latin typeface="宋体" panose="02010600030101010101" pitchFamily="2" charset="-122"/>
                <a:ea typeface="宋体" panose="02010600030101010101" pitchFamily="2" charset="-122"/>
                <a:sym typeface="Symbol" panose="05050102010706020507" pitchFamily="18" charset="2"/>
              </a:rPr>
              <a:t>+T</a:t>
            </a:r>
            <a:endParaRPr lang="en-US" altLang="zh-CN" dirty="0">
              <a:solidFill>
                <a:srgbClr val="FF0000"/>
              </a:solidFill>
              <a:latin typeface="宋体" panose="02010600030101010101" pitchFamily="2" charset="-122"/>
              <a:ea typeface="宋体" panose="02010600030101010101" pitchFamily="2" charset="-122"/>
              <a:sym typeface="Symbol" panose="05050102010706020507" pitchFamily="18" charset="2"/>
            </a:endParaRPr>
          </a:p>
          <a:p>
            <a:pPr algn="ctr"/>
            <a:r>
              <a:rPr lang="en-US" altLang="zh-CN" dirty="0">
                <a:latin typeface="宋体" panose="02010600030101010101" pitchFamily="2" charset="-122"/>
                <a:ea typeface="宋体" panose="02010600030101010101" pitchFamily="2" charset="-122"/>
                <a:sym typeface="Symbol" panose="05050102010706020507" pitchFamily="18" charset="2"/>
              </a:rPr>
              <a:t>ETT</a:t>
            </a:r>
            <a:r>
              <a:rPr lang="en-US" altLang="zh-CN" dirty="0">
                <a:solidFill>
                  <a:srgbClr val="FF0000"/>
                </a:solidFill>
                <a:latin typeface="宋体" panose="02010600030101010101" pitchFamily="2" charset="-122"/>
                <a:ea typeface="宋体" panose="02010600030101010101" pitchFamily="2" charset="-122"/>
                <a:sym typeface="Symbol" panose="05050102010706020507" pitchFamily="18" charset="2"/>
              </a:rPr>
              <a:t>*F</a:t>
            </a:r>
            <a:endParaRPr lang="en-US" altLang="zh-CN" dirty="0">
              <a:solidFill>
                <a:srgbClr val="FF0000"/>
              </a:solidFill>
              <a:latin typeface="宋体" panose="02010600030101010101" pitchFamily="2" charset="-122"/>
              <a:ea typeface="宋体" panose="02010600030101010101" pitchFamily="2" charset="-122"/>
              <a:sym typeface="Symbol" panose="05050102010706020507" pitchFamily="18" charset="2"/>
            </a:endParaRPr>
          </a:p>
          <a:p>
            <a:pPr algn="ctr"/>
            <a:r>
              <a:rPr lang="en-US" altLang="zh-CN" dirty="0">
                <a:latin typeface="宋体" panose="02010600030101010101" pitchFamily="2" charset="-122"/>
                <a:ea typeface="宋体" panose="02010600030101010101" pitchFamily="2" charset="-122"/>
                <a:sym typeface="Symbol" panose="05050102010706020507" pitchFamily="18" charset="2"/>
              </a:rPr>
              <a:t>ETFP</a:t>
            </a:r>
            <a:r>
              <a:rPr lang="en-US" altLang="zh-CN" dirty="0">
                <a:solidFill>
                  <a:srgbClr val="FF0000"/>
                </a:solidFill>
                <a:latin typeface="Times New Roman" panose="02020603050405020304" pitchFamily="18" charset="0"/>
                <a:ea typeface="宋体" panose="02010600030101010101" pitchFamily="2" charset="-122"/>
              </a:rPr>
              <a:t>↑F</a:t>
            </a:r>
            <a:endParaRPr lang="en-US" altLang="zh-CN" dirty="0">
              <a:solidFill>
                <a:srgbClr val="FF0000"/>
              </a:solidFill>
              <a:latin typeface="Times New Roman" panose="02020603050405020304" pitchFamily="18" charset="0"/>
              <a:ea typeface="宋体" panose="02010600030101010101" pitchFamily="2" charset="-122"/>
            </a:endParaRPr>
          </a:p>
          <a:p>
            <a:pPr algn="ctr"/>
            <a:r>
              <a:rPr lang="en-US" altLang="zh-CN" dirty="0">
                <a:latin typeface="Times New Roman" panose="02020603050405020304" pitchFamily="18" charset="0"/>
                <a:ea typeface="宋体" panose="02010600030101010101" pitchFamily="2" charset="-122"/>
              </a:rPr>
              <a:t>E</a:t>
            </a:r>
            <a:r>
              <a:rPr lang="en-US" altLang="zh-CN" dirty="0">
                <a:latin typeface="宋体" panose="02010600030101010101" pitchFamily="2" charset="-122"/>
                <a:ea typeface="宋体" panose="02010600030101010101" pitchFamily="2" charset="-122"/>
                <a:sym typeface="Symbol" panose="05050102010706020507" pitchFamily="18" charset="2"/>
              </a:rPr>
              <a:t>TP(E</a:t>
            </a:r>
            <a:r>
              <a:rPr lang="en-US" altLang="zh-CN" dirty="0">
                <a:solidFill>
                  <a:srgbClr val="FF0000"/>
                </a:solidFill>
                <a:latin typeface="宋体" panose="02010600030101010101" pitchFamily="2" charset="-122"/>
                <a:ea typeface="宋体" panose="02010600030101010101" pitchFamily="2" charset="-122"/>
                <a:sym typeface="Symbol" panose="05050102010706020507" pitchFamily="18" charset="2"/>
              </a:rPr>
              <a:t>)</a:t>
            </a:r>
            <a:endParaRPr lang="en-US" altLang="zh-CN" dirty="0">
              <a:solidFill>
                <a:srgbClr val="FF0000"/>
              </a:solidFill>
              <a:latin typeface="宋体" panose="02010600030101010101" pitchFamily="2" charset="-122"/>
              <a:ea typeface="宋体" panose="02010600030101010101" pitchFamily="2" charset="-122"/>
              <a:sym typeface="Symbol" panose="05050102010706020507" pitchFamily="18" charset="2"/>
            </a:endParaRPr>
          </a:p>
          <a:p>
            <a:pPr algn="ctr"/>
            <a:r>
              <a:rPr lang="en-US" altLang="zh-CN" dirty="0">
                <a:latin typeface="宋体" panose="02010600030101010101" pitchFamily="2" charset="-122"/>
                <a:ea typeface="宋体" panose="02010600030101010101" pitchFamily="2" charset="-122"/>
                <a:sym typeface="Symbol" panose="05050102010706020507" pitchFamily="18" charset="2"/>
              </a:rPr>
              <a:t></a:t>
            </a:r>
            <a:r>
              <a:rPr lang="en-US" altLang="zh-CN" dirty="0">
                <a:solidFill>
                  <a:srgbClr val="FF0000"/>
                </a:solidFill>
                <a:latin typeface="宋体" panose="02010600030101010101" pitchFamily="2" charset="-122"/>
                <a:ea typeface="宋体" panose="02010600030101010101" pitchFamily="2" charset="-122"/>
                <a:sym typeface="Symbol" panose="05050102010706020507" pitchFamily="18" charset="2"/>
              </a:rPr>
              <a:t>i</a:t>
            </a:r>
            <a:endParaRPr lang="en-US" altLang="zh-CN" dirty="0">
              <a:solidFill>
                <a:srgbClr val="FF0000"/>
              </a:solidFill>
              <a:latin typeface="宋体" panose="02010600030101010101" pitchFamily="2" charset="-122"/>
              <a:ea typeface="宋体" panose="02010600030101010101" pitchFamily="2" charset="-122"/>
              <a:sym typeface="Symbol" panose="05050102010706020507" pitchFamily="18" charset="2"/>
            </a:endParaRPr>
          </a:p>
          <a:p>
            <a:pPr algn="ctr"/>
            <a:endParaRPr lang="en-US" altLang="zh-CN" dirty="0">
              <a:latin typeface="宋体" panose="02010600030101010101" pitchFamily="2" charset="-122"/>
              <a:ea typeface="宋体" panose="02010600030101010101" pitchFamily="2" charset="-122"/>
              <a:sym typeface="Symbol" panose="05050102010706020507" pitchFamily="18" charset="2"/>
            </a:endParaRPr>
          </a:p>
        </p:txBody>
      </p:sp>
      <p:sp>
        <p:nvSpPr>
          <p:cNvPr id="73731" name="Rectangle 6"/>
          <p:cNvSpPr/>
          <p:nvPr/>
        </p:nvSpPr>
        <p:spPr>
          <a:xfrm>
            <a:off x="4572000" y="115888"/>
            <a:ext cx="3505200" cy="1066800"/>
          </a:xfrm>
          <a:prstGeom prst="rect">
            <a:avLst/>
          </a:prstGeom>
          <a:solidFill>
            <a:schemeClr val="accent1"/>
          </a:solidFill>
          <a:ln w="9525" cap="flat" cmpd="sng">
            <a:solidFill>
              <a:schemeClr val="accent1"/>
            </a:solidFill>
            <a:prstDash val="solid"/>
            <a:miter/>
            <a:headEnd type="none" w="med" len="med"/>
            <a:tailEnd type="none" w="med" len="med"/>
          </a:ln>
        </p:spPr>
        <p:txBody>
          <a:bodyPr wrap="none" anchor="ctr" anchorCtr="0"/>
          <a:p>
            <a:pPr algn="ctr"/>
            <a:r>
              <a:rPr lang="en-US" altLang="zh-CN" sz="2800" dirty="0">
                <a:latin typeface="Times New Roman" panose="02020603050405020304" pitchFamily="18" charset="0"/>
                <a:ea typeface="宋体" panose="02010600030101010101" pitchFamily="2" charset="-122"/>
              </a:rPr>
              <a:t>lastVT(B)={a|B</a:t>
            </a:r>
            <a:r>
              <a:rPr lang="en-US" altLang="zh-CN" sz="2800" dirty="0">
                <a:latin typeface="宋体" panose="02010600030101010101" pitchFamily="2" charset="-122"/>
                <a:ea typeface="宋体" panose="02010600030101010101" pitchFamily="2" charset="-122"/>
                <a:sym typeface="Symbol" panose="05050102010706020507" pitchFamily="18" charset="2"/>
              </a:rPr>
              <a:t></a:t>
            </a:r>
            <a:r>
              <a:rPr lang="en-US" altLang="zh-CN" sz="2800" dirty="0">
                <a:latin typeface="Times New Roman" panose="02020603050405020304" pitchFamily="18" charset="0"/>
                <a:ea typeface="宋体" panose="02010600030101010101" pitchFamily="2" charset="-122"/>
              </a:rPr>
              <a:t>…a </a:t>
            </a:r>
            <a:endParaRPr lang="en-US" altLang="zh-CN" sz="2800" dirty="0">
              <a:latin typeface="Times New Roman" panose="02020603050405020304" pitchFamily="18" charset="0"/>
              <a:ea typeface="宋体" panose="02010600030101010101" pitchFamily="2" charset="-122"/>
            </a:endParaRPr>
          </a:p>
          <a:p>
            <a:pPr algn="ctr"/>
            <a:r>
              <a:rPr lang="zh-CN" altLang="en-US" sz="2800" dirty="0">
                <a:latin typeface="Times New Roman" panose="02020603050405020304" pitchFamily="18" charset="0"/>
                <a:ea typeface="宋体" panose="02010600030101010101" pitchFamily="2" charset="-122"/>
              </a:rPr>
              <a:t>或 </a:t>
            </a:r>
            <a:r>
              <a:rPr lang="en-US" altLang="zh-CN" sz="2800" dirty="0">
                <a:latin typeface="Times New Roman" panose="02020603050405020304" pitchFamily="18" charset="0"/>
                <a:ea typeface="宋体" panose="02010600030101010101" pitchFamily="2" charset="-122"/>
              </a:rPr>
              <a:t>B</a:t>
            </a:r>
            <a:r>
              <a:rPr lang="en-US" altLang="zh-CN" sz="2800" dirty="0">
                <a:latin typeface="宋体" panose="02010600030101010101" pitchFamily="2" charset="-122"/>
                <a:ea typeface="宋体" panose="02010600030101010101" pitchFamily="2" charset="-122"/>
                <a:sym typeface="Symbol" panose="05050102010706020507" pitchFamily="18" charset="2"/>
              </a:rPr>
              <a:t></a:t>
            </a:r>
            <a:r>
              <a:rPr lang="en-US" altLang="zh-CN" sz="2800" dirty="0">
                <a:latin typeface="Times New Roman" panose="02020603050405020304" pitchFamily="18" charset="0"/>
                <a:ea typeface="宋体" panose="02010600030101010101" pitchFamily="2" charset="-122"/>
              </a:rPr>
              <a:t>…aC}</a:t>
            </a:r>
            <a:endParaRPr lang="en-US" altLang="zh-CN" sz="2800" dirty="0">
              <a:latin typeface="Times New Roman" panose="02020603050405020304" pitchFamily="18" charset="0"/>
              <a:ea typeface="宋体" panose="02010600030101010101" pitchFamily="2" charset="-122"/>
            </a:endParaRPr>
          </a:p>
        </p:txBody>
      </p:sp>
      <p:sp>
        <p:nvSpPr>
          <p:cNvPr id="73732" name="矩形 6"/>
          <p:cNvSpPr/>
          <p:nvPr/>
        </p:nvSpPr>
        <p:spPr>
          <a:xfrm>
            <a:off x="900113" y="5300663"/>
            <a:ext cx="3878262" cy="461962"/>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另外一种求法：从定义出发</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Rectangle 2"/>
          <p:cNvSpPr/>
          <p:nvPr/>
        </p:nvSpPr>
        <p:spPr>
          <a:xfrm>
            <a:off x="890588" y="6232525"/>
            <a:ext cx="19050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74754" name="Rectangle 3"/>
          <p:cNvSpPr/>
          <p:nvPr/>
        </p:nvSpPr>
        <p:spPr>
          <a:xfrm>
            <a:off x="3328988" y="6232525"/>
            <a:ext cx="28956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74755" name="Rectangle 5"/>
          <p:cNvSpPr/>
          <p:nvPr/>
        </p:nvSpPr>
        <p:spPr>
          <a:xfrm>
            <a:off x="890588" y="6232525"/>
            <a:ext cx="19050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74756" name="Rectangle 6"/>
          <p:cNvSpPr/>
          <p:nvPr/>
        </p:nvSpPr>
        <p:spPr>
          <a:xfrm>
            <a:off x="3328988" y="6232525"/>
            <a:ext cx="28956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358408" name="Rectangle 8"/>
          <p:cNvSpPr>
            <a:spLocks noChangeArrowheads="1"/>
          </p:cNvSpPr>
          <p:nvPr/>
        </p:nvSpPr>
        <p:spPr bwMode="auto">
          <a:xfrm>
            <a:off x="533400" y="762000"/>
            <a:ext cx="7820025" cy="523875"/>
          </a:xfrm>
          <a:prstGeom prst="rect">
            <a:avLst/>
          </a:prstGeom>
          <a:solidFill>
            <a:srgbClr val="D9E6E6">
              <a:alpha val="50000"/>
            </a:srgbClr>
          </a:solidFill>
          <a:ln>
            <a:noFill/>
          </a:ln>
          <a:effectLst/>
        </p:spPr>
        <p:txBody>
          <a:bodyPr wrap="none" anchor="ctr"/>
          <a:lstStyle/>
          <a:p>
            <a:pPr marL="0" marR="0" lvl="0" indent="0" algn="l" defTabSz="914400" rtl="0" eaLnBrk="1" fontAlgn="base" latinLnBrk="0" hangingPunct="1">
              <a:lnSpc>
                <a:spcPct val="120000"/>
              </a:lnSpc>
              <a:spcBef>
                <a:spcPct val="0"/>
              </a:spcBef>
              <a:spcAft>
                <a:spcPct val="0"/>
              </a:spcAft>
              <a:buClrTx/>
              <a:buSzTx/>
              <a:buFontTx/>
              <a:buNone/>
              <a:defRPr/>
            </a:pPr>
            <a:r>
              <a:rPr kumimoji="1" lang="zh-CN" altLang="en-US"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构造</a:t>
            </a:r>
            <a:r>
              <a:rPr kumimoji="1" lang="en-US" altLang="zh-CN"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LASTVT(U)</a:t>
            </a:r>
            <a:r>
              <a:rPr kumimoji="1" lang="zh-CN" altLang="en-US"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的算法</a:t>
            </a:r>
            <a:endParaRPr kumimoji="1" lang="zh-CN" altLang="en-US"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74758" name="Rectangle 8"/>
          <p:cNvSpPr/>
          <p:nvPr/>
        </p:nvSpPr>
        <p:spPr>
          <a:xfrm>
            <a:off x="1041400" y="1508125"/>
            <a:ext cx="7315200" cy="4724400"/>
          </a:xfrm>
          <a:prstGeom prst="rect">
            <a:avLst/>
          </a:prstGeom>
          <a:noFill/>
          <a:ln w="9525">
            <a:noFill/>
          </a:ln>
        </p:spPr>
        <p:txBody>
          <a:bodyPr wrap="none" anchor="t" anchorCtr="0"/>
          <a:p>
            <a:r>
              <a:rPr lang="en-US" altLang="zh-CN" dirty="0">
                <a:latin typeface="Times New Roman" panose="02020603050405020304" pitchFamily="18" charset="0"/>
                <a:ea typeface="宋体" panose="02010600030101010101" pitchFamily="2" charset="-122"/>
              </a:rPr>
              <a:t>BEGIN </a:t>
            </a:r>
            <a:endParaRPr lang="en-US" altLang="zh-CN" dirty="0">
              <a:latin typeface="Times New Roman" panose="02020603050405020304" pitchFamily="18" charset="0"/>
              <a:ea typeface="_x000B__x000C_"/>
            </a:endParaRPr>
          </a:p>
          <a:p>
            <a:r>
              <a:rPr lang="en-US" altLang="zh-CN" dirty="0">
                <a:latin typeface="Times New Roman" panose="02020603050405020304" pitchFamily="18" charset="0"/>
                <a:ea typeface="宋体" panose="02010600030101010101" pitchFamily="2" charset="-122"/>
              </a:rPr>
              <a:t>       FOR </a:t>
            </a:r>
            <a:r>
              <a:rPr lang="zh-CN" altLang="en-US" dirty="0">
                <a:latin typeface="Times New Roman" panose="02020603050405020304" pitchFamily="18" charset="0"/>
                <a:ea typeface="宋体" panose="02010600030101010101" pitchFamily="2" charset="-122"/>
              </a:rPr>
              <a:t>每个非终结符号</a:t>
            </a:r>
            <a:r>
              <a:rPr lang="en-US" altLang="zh-CN" dirty="0">
                <a:latin typeface="Times New Roman" panose="02020603050405020304" pitchFamily="18" charset="0"/>
                <a:ea typeface="宋体" panose="02010600030101010101" pitchFamily="2" charset="-122"/>
              </a:rPr>
              <a:t>U</a:t>
            </a:r>
            <a:r>
              <a:rPr lang="zh-CN" altLang="en-US" dirty="0">
                <a:latin typeface="Times New Roman" panose="02020603050405020304" pitchFamily="18" charset="0"/>
                <a:ea typeface="宋体" panose="02010600030101010101" pitchFamily="2" charset="-122"/>
              </a:rPr>
              <a:t>和终结符号</a:t>
            </a:r>
            <a:r>
              <a:rPr lang="en-US" altLang="zh-CN" dirty="0">
                <a:latin typeface="Times New Roman" panose="02020603050405020304" pitchFamily="18" charset="0"/>
                <a:ea typeface="宋体" panose="02010600030101010101" pitchFamily="2" charset="-122"/>
              </a:rPr>
              <a:t>a     DO </a:t>
            </a:r>
            <a:endParaRPr lang="en-US" altLang="zh-CN" dirty="0">
              <a:latin typeface="Times New Roman" panose="02020603050405020304" pitchFamily="18" charset="0"/>
              <a:ea typeface="_x000B__x000C_"/>
            </a:endParaRPr>
          </a:p>
          <a:p>
            <a:r>
              <a:rPr lang="en-US" altLang="zh-CN" dirty="0">
                <a:latin typeface="Times New Roman" panose="02020603050405020304" pitchFamily="18" charset="0"/>
                <a:ea typeface="宋体" panose="02010600030101010101" pitchFamily="2" charset="-122"/>
              </a:rPr>
              <a:t>                           B[U,a]:=FALSE; </a:t>
            </a:r>
            <a:endParaRPr lang="en-US" altLang="zh-CN" dirty="0">
              <a:latin typeface="Times New Roman" panose="02020603050405020304" pitchFamily="18" charset="0"/>
              <a:ea typeface="_x000B__x000C_"/>
            </a:endParaRPr>
          </a:p>
          <a:p>
            <a:r>
              <a:rPr lang="en-US" altLang="zh-CN" dirty="0">
                <a:latin typeface="Times New Roman" panose="02020603050405020304" pitchFamily="18" charset="0"/>
                <a:ea typeface="宋体" panose="02010600030101010101" pitchFamily="2" charset="-122"/>
              </a:rPr>
              <a:t>       FOR  </a:t>
            </a:r>
            <a:r>
              <a:rPr lang="zh-CN" altLang="en-US" dirty="0">
                <a:latin typeface="Times New Roman" panose="02020603050405020304" pitchFamily="18" charset="0"/>
                <a:ea typeface="宋体" panose="02010600030101010101" pitchFamily="2" charset="-122"/>
              </a:rPr>
              <a:t>每个形如</a:t>
            </a:r>
            <a:r>
              <a:rPr lang="en-US" altLang="zh-CN" dirty="0">
                <a:latin typeface="Times New Roman" panose="02020603050405020304" pitchFamily="18" charset="0"/>
                <a:ea typeface="宋体" panose="02010600030101010101" pitchFamily="2" charset="-122"/>
              </a:rPr>
              <a:t>U→…a</a:t>
            </a:r>
            <a:r>
              <a:rPr lang="zh-CN" altLang="en-US" dirty="0">
                <a:latin typeface="Times New Roman" panose="02020603050405020304" pitchFamily="18" charset="0"/>
                <a:ea typeface="宋体" panose="02010600030101010101" pitchFamily="2" charset="-122"/>
              </a:rPr>
              <a:t>或</a:t>
            </a:r>
            <a:r>
              <a:rPr lang="en-US" altLang="zh-CN" dirty="0">
                <a:latin typeface="Times New Roman" panose="02020603050405020304" pitchFamily="18" charset="0"/>
                <a:ea typeface="宋体" panose="02010600030101010101" pitchFamily="2" charset="-122"/>
              </a:rPr>
              <a:t>U→…aV</a:t>
            </a:r>
            <a:r>
              <a:rPr lang="zh-CN" altLang="en-US" dirty="0">
                <a:latin typeface="Times New Roman" panose="02020603050405020304" pitchFamily="18" charset="0"/>
                <a:ea typeface="宋体" panose="02010600030101010101" pitchFamily="2" charset="-122"/>
              </a:rPr>
              <a:t>的规则  </a:t>
            </a:r>
            <a:r>
              <a:rPr lang="en-US" altLang="zh-CN" dirty="0">
                <a:latin typeface="Times New Roman" panose="02020603050405020304" pitchFamily="18" charset="0"/>
                <a:ea typeface="宋体" panose="02010600030101010101" pitchFamily="2" charset="-122"/>
              </a:rPr>
              <a:t>DO </a:t>
            </a:r>
            <a:endParaRPr lang="en-US" altLang="zh-CN" dirty="0">
              <a:latin typeface="Times New Roman" panose="02020603050405020304" pitchFamily="18" charset="0"/>
              <a:ea typeface="_x000B__x000C_"/>
            </a:endParaRPr>
          </a:p>
          <a:p>
            <a:r>
              <a:rPr lang="en-US" altLang="zh-CN" dirty="0">
                <a:latin typeface="Times New Roman" panose="02020603050405020304" pitchFamily="18" charset="0"/>
                <a:ea typeface="宋体" panose="02010600030101010101" pitchFamily="2" charset="-122"/>
              </a:rPr>
              <a:t>                        INSERT (U,a); </a:t>
            </a:r>
            <a:endParaRPr lang="en-US" altLang="zh-CN" dirty="0">
              <a:latin typeface="Times New Roman" panose="02020603050405020304" pitchFamily="18" charset="0"/>
              <a:ea typeface="_x000B__x000C_"/>
            </a:endParaRPr>
          </a:p>
          <a:p>
            <a:r>
              <a:rPr lang="en-US" altLang="zh-CN" dirty="0">
                <a:latin typeface="Times New Roman" panose="02020603050405020304" pitchFamily="18" charset="0"/>
                <a:ea typeface="宋体" panose="02010600030101010101" pitchFamily="2" charset="-122"/>
              </a:rPr>
              <a:t>       WHILE  ST</a:t>
            </a:r>
            <a:r>
              <a:rPr lang="zh-CN" altLang="en-US" dirty="0">
                <a:latin typeface="Times New Roman" panose="02020603050405020304" pitchFamily="18" charset="0"/>
                <a:ea typeface="宋体" panose="02010600030101010101" pitchFamily="2" charset="-122"/>
              </a:rPr>
              <a:t>栈非空   </a:t>
            </a:r>
            <a:r>
              <a:rPr lang="en-US" altLang="zh-CN" dirty="0">
                <a:latin typeface="Times New Roman" panose="02020603050405020304" pitchFamily="18" charset="0"/>
                <a:ea typeface="宋体" panose="02010600030101010101" pitchFamily="2" charset="-122"/>
              </a:rPr>
              <a:t>DO </a:t>
            </a:r>
            <a:endParaRPr lang="en-US" altLang="zh-CN" dirty="0">
              <a:latin typeface="Times New Roman" panose="02020603050405020304" pitchFamily="18" charset="0"/>
              <a:ea typeface="_x000B__x000C_"/>
            </a:endParaRPr>
          </a:p>
          <a:p>
            <a:r>
              <a:rPr lang="en-US" altLang="zh-CN" dirty="0">
                <a:latin typeface="Times New Roman" panose="02020603050405020304" pitchFamily="18" charset="0"/>
                <a:ea typeface="宋体" panose="02010600030101010101" pitchFamily="2" charset="-122"/>
              </a:rPr>
              <a:t>               BEGIN </a:t>
            </a:r>
            <a:endParaRPr lang="en-US" altLang="zh-CN" dirty="0">
              <a:latin typeface="Times New Roman" panose="02020603050405020304" pitchFamily="18" charset="0"/>
              <a:ea typeface="_x000B__x000C_"/>
            </a:endParaRPr>
          </a:p>
          <a:p>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把</a:t>
            </a:r>
            <a:r>
              <a:rPr lang="en-US" altLang="zh-CN" dirty="0">
                <a:latin typeface="Times New Roman" panose="02020603050405020304" pitchFamily="18" charset="0"/>
                <a:ea typeface="宋体" panose="02010600030101010101" pitchFamily="2" charset="-122"/>
              </a:rPr>
              <a:t>ST</a:t>
            </a:r>
            <a:r>
              <a:rPr lang="zh-CN" altLang="en-US" dirty="0">
                <a:latin typeface="Times New Roman" panose="02020603050405020304" pitchFamily="18" charset="0"/>
                <a:ea typeface="宋体" panose="02010600030101010101" pitchFamily="2" charset="-122"/>
              </a:rPr>
              <a:t>栈的栈顶弹出</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记为</a:t>
            </a:r>
            <a:r>
              <a:rPr lang="en-US" altLang="zh-CN" dirty="0">
                <a:latin typeface="Times New Roman" panose="02020603050405020304" pitchFamily="18" charset="0"/>
                <a:ea typeface="宋体" panose="02010600030101010101" pitchFamily="2" charset="-122"/>
              </a:rPr>
              <a:t>(V,a); </a:t>
            </a:r>
            <a:endParaRPr lang="en-US" altLang="zh-CN" dirty="0">
              <a:latin typeface="Times New Roman" panose="02020603050405020304" pitchFamily="18" charset="0"/>
              <a:ea typeface="_x000B__x000C_"/>
            </a:endParaRPr>
          </a:p>
          <a:p>
            <a:r>
              <a:rPr lang="en-US" altLang="zh-CN" dirty="0">
                <a:latin typeface="Times New Roman" panose="02020603050405020304" pitchFamily="18" charset="0"/>
                <a:ea typeface="宋体" panose="02010600030101010101" pitchFamily="2" charset="-122"/>
              </a:rPr>
              <a:t>                   FOR </a:t>
            </a:r>
            <a:r>
              <a:rPr lang="zh-CN" altLang="en-US" dirty="0">
                <a:latin typeface="Times New Roman" panose="02020603050405020304" pitchFamily="18" charset="0"/>
                <a:ea typeface="宋体" panose="02010600030101010101" pitchFamily="2" charset="-122"/>
              </a:rPr>
              <a:t>每条形如</a:t>
            </a:r>
            <a:r>
              <a:rPr lang="en-US" altLang="zh-CN" dirty="0">
                <a:latin typeface="Times New Roman" panose="02020603050405020304" pitchFamily="18" charset="0"/>
                <a:ea typeface="宋体" panose="02010600030101010101" pitchFamily="2" charset="-122"/>
              </a:rPr>
              <a:t>U→…V</a:t>
            </a:r>
            <a:r>
              <a:rPr lang="zh-CN" altLang="en-US" dirty="0">
                <a:latin typeface="Times New Roman" panose="02020603050405020304" pitchFamily="18" charset="0"/>
                <a:ea typeface="宋体" panose="02010600030101010101" pitchFamily="2" charset="-122"/>
              </a:rPr>
              <a:t>的规则    </a:t>
            </a:r>
            <a:r>
              <a:rPr lang="en-US" altLang="zh-CN" dirty="0">
                <a:latin typeface="Times New Roman" panose="02020603050405020304" pitchFamily="18" charset="0"/>
                <a:ea typeface="宋体" panose="02010600030101010101" pitchFamily="2" charset="-122"/>
              </a:rPr>
              <a:t>DO </a:t>
            </a:r>
            <a:endParaRPr lang="en-US" altLang="zh-CN" dirty="0">
              <a:latin typeface="Times New Roman" panose="02020603050405020304" pitchFamily="18" charset="0"/>
              <a:ea typeface="_x000B__x000C_"/>
            </a:endParaRPr>
          </a:p>
          <a:p>
            <a:r>
              <a:rPr lang="en-US" altLang="zh-CN" dirty="0">
                <a:latin typeface="Times New Roman" panose="02020603050405020304" pitchFamily="18" charset="0"/>
                <a:ea typeface="宋体" panose="02010600030101010101" pitchFamily="2" charset="-122"/>
              </a:rPr>
              <a:t>                            INSERT(U,a); </a:t>
            </a:r>
            <a:endParaRPr lang="en-US" altLang="zh-CN" dirty="0">
              <a:latin typeface="Times New Roman" panose="02020603050405020304" pitchFamily="18" charset="0"/>
              <a:ea typeface="_x000B__x000C_"/>
            </a:endParaRPr>
          </a:p>
          <a:p>
            <a:r>
              <a:rPr lang="en-US" altLang="zh-CN" dirty="0">
                <a:latin typeface="Times New Roman" panose="02020603050405020304" pitchFamily="18" charset="0"/>
                <a:ea typeface="宋体" panose="02010600030101010101" pitchFamily="2" charset="-122"/>
              </a:rPr>
              <a:t>               END  OF    WHILE;  </a:t>
            </a:r>
            <a:endParaRPr lang="en-US" altLang="zh-CN" dirty="0">
              <a:latin typeface="Times New Roman" panose="02020603050405020304" pitchFamily="18" charset="0"/>
              <a:ea typeface="_x000B__x000C_"/>
            </a:endParaRPr>
          </a:p>
          <a:p>
            <a:r>
              <a:rPr lang="en-US" altLang="zh-CN" dirty="0">
                <a:latin typeface="Times New Roman" panose="02020603050405020304" pitchFamily="18" charset="0"/>
                <a:ea typeface="宋体" panose="02010600030101010101" pitchFamily="2" charset="-122"/>
              </a:rPr>
              <a:t>END;</a:t>
            </a:r>
            <a:endParaRPr lang="en-US" altLang="zh-CN" dirty="0">
              <a:latin typeface="Times New Roman" panose="02020603050405020304" pitchFamily="18" charset="0"/>
              <a:ea typeface="宋体" panose="02010600030101010101" pitchFamily="2" charset="-122"/>
            </a:endParaRPr>
          </a:p>
        </p:txBody>
      </p:sp>
      <p:sp>
        <p:nvSpPr>
          <p:cNvPr id="74759" name="矩形 1"/>
          <p:cNvSpPr/>
          <p:nvPr/>
        </p:nvSpPr>
        <p:spPr>
          <a:xfrm>
            <a:off x="5940425" y="2967038"/>
            <a:ext cx="1570038" cy="461962"/>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规则（</a:t>
            </a:r>
            <a:r>
              <a:rPr lang="en-US" altLang="zh-CN" dirty="0">
                <a:solidFill>
                  <a:srgbClr val="FF0000"/>
                </a:solidFill>
                <a:latin typeface="Times New Roman" panose="02020603050405020304" pitchFamily="18" charset="0"/>
                <a:ea typeface="宋体" panose="02010600030101010101" pitchFamily="2" charset="-122"/>
              </a:rPr>
              <a:t>1</a:t>
            </a:r>
            <a:r>
              <a:rPr lang="zh-CN" altLang="en-US" dirty="0">
                <a:solidFill>
                  <a:srgbClr val="FF0000"/>
                </a:solidFill>
                <a:latin typeface="Times New Roman" panose="02020603050405020304" pitchFamily="18" charset="0"/>
                <a:ea typeface="宋体" panose="02010600030101010101" pitchFamily="2" charset="-122"/>
              </a:rPr>
              <a:t>）</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74760" name="矩形 2"/>
          <p:cNvSpPr/>
          <p:nvPr/>
        </p:nvSpPr>
        <p:spPr>
          <a:xfrm>
            <a:off x="5724525" y="4868863"/>
            <a:ext cx="1570038" cy="461962"/>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规则（</a:t>
            </a:r>
            <a:r>
              <a:rPr lang="en-US" altLang="zh-CN" dirty="0">
                <a:solidFill>
                  <a:srgbClr val="FF0000"/>
                </a:solidFill>
                <a:latin typeface="Times New Roman" panose="02020603050405020304" pitchFamily="18" charset="0"/>
                <a:ea typeface="宋体" panose="02010600030101010101" pitchFamily="2" charset="-122"/>
              </a:rPr>
              <a:t>2</a:t>
            </a:r>
            <a:r>
              <a:rPr lang="zh-CN" altLang="en-US" dirty="0">
                <a:solidFill>
                  <a:srgbClr val="FF0000"/>
                </a:solidFill>
                <a:latin typeface="Times New Roman" panose="02020603050405020304" pitchFamily="18" charset="0"/>
                <a:ea typeface="宋体" panose="02010600030101010101" pitchFamily="2" charset="-122"/>
              </a:rPr>
              <a:t>）</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Rectangle 2"/>
          <p:cNvSpPr>
            <a:spLocks noGrp="1"/>
          </p:cNvSpPr>
          <p:nvPr>
            <p:ph type="title"/>
          </p:nvPr>
        </p:nvSpPr>
        <p:spPr>
          <a:xfrm>
            <a:off x="685800" y="304800"/>
            <a:ext cx="7772400" cy="609600"/>
          </a:xfrm>
        </p:spPr>
        <p:txBody>
          <a:bodyPr vert="horz" wrap="square" lIns="91440" tIns="45720" rIns="91440" bIns="45720" anchor="ctr" anchorCtr="0"/>
          <a:p>
            <a:pPr eaLnBrk="1" hangingPunct="1"/>
            <a:r>
              <a:rPr lang="en-US" altLang="zh-CN" sz="3600" u="sng" dirty="0">
                <a:solidFill>
                  <a:srgbClr val="FF0000"/>
                </a:solidFill>
              </a:rPr>
              <a:t>5.2.1 </a:t>
            </a:r>
            <a:r>
              <a:rPr lang="zh-CN" altLang="en-US" sz="3600" u="sng" dirty="0">
                <a:solidFill>
                  <a:srgbClr val="FF0000"/>
                </a:solidFill>
              </a:rPr>
              <a:t>算符优先文法及优先表的构造</a:t>
            </a:r>
            <a:r>
              <a:rPr lang="en-US" altLang="zh-CN" sz="3600" u="sng" dirty="0">
                <a:solidFill>
                  <a:srgbClr val="FF0000"/>
                </a:solidFill>
              </a:rPr>
              <a:t>(6)</a:t>
            </a:r>
            <a:endParaRPr lang="en-US" altLang="zh-CN" sz="3600" u="sng" dirty="0">
              <a:solidFill>
                <a:srgbClr val="FF0000"/>
              </a:solidFill>
            </a:endParaRPr>
          </a:p>
        </p:txBody>
      </p:sp>
      <p:sp>
        <p:nvSpPr>
          <p:cNvPr id="76802" name="Rectangle 3"/>
          <p:cNvSpPr>
            <a:spLocks noGrp="1"/>
          </p:cNvSpPr>
          <p:nvPr>
            <p:ph idx="1"/>
          </p:nvPr>
        </p:nvSpPr>
        <p:spPr>
          <a:xfrm>
            <a:off x="252413" y="1143000"/>
            <a:ext cx="8639175" cy="5334000"/>
          </a:xfrm>
          <a:ln>
            <a:solidFill>
              <a:schemeClr val="accent2"/>
            </a:solidFill>
            <a:miter/>
          </a:ln>
        </p:spPr>
        <p:txBody>
          <a:bodyPr vert="horz" wrap="square" lIns="91440" tIns="45720" rIns="91440" bIns="45720" anchor="t" anchorCtr="0"/>
          <a:p>
            <a:pPr eaLnBrk="1" hangingPunct="1">
              <a:lnSpc>
                <a:spcPct val="90000"/>
              </a:lnSpc>
            </a:pPr>
            <a:r>
              <a:rPr lang="zh-CN" altLang="en-US" sz="2400" dirty="0"/>
              <a:t>构造优先表的算法：</a:t>
            </a:r>
            <a:endParaRPr lang="zh-CN" altLang="en-US" sz="2400" dirty="0"/>
          </a:p>
          <a:p>
            <a:pPr eaLnBrk="1" hangingPunct="1">
              <a:lnSpc>
                <a:spcPct val="90000"/>
              </a:lnSpc>
              <a:buNone/>
            </a:pPr>
            <a:r>
              <a:rPr lang="zh-CN" altLang="en-US" sz="2400" dirty="0"/>
              <a:t>    </a:t>
            </a:r>
            <a:r>
              <a:rPr lang="en-US" altLang="zh-CN" sz="2800" dirty="0">
                <a:solidFill>
                  <a:srgbClr val="990033"/>
                </a:solidFill>
              </a:rPr>
              <a:t>for </a:t>
            </a:r>
            <a:r>
              <a:rPr lang="zh-CN" altLang="en-US" sz="2800" dirty="0">
                <a:solidFill>
                  <a:schemeClr val="accent2"/>
                </a:solidFill>
              </a:rPr>
              <a:t>每条产生式 </a:t>
            </a:r>
            <a:r>
              <a:rPr lang="en-US" altLang="zh-CN" sz="2800" dirty="0">
                <a:solidFill>
                  <a:schemeClr val="accent2"/>
                </a:solidFill>
              </a:rPr>
              <a:t>P</a:t>
            </a:r>
            <a:r>
              <a:rPr lang="en-US" altLang="zh-CN" sz="2800" dirty="0">
                <a:solidFill>
                  <a:schemeClr val="accent2"/>
                </a:solidFill>
                <a:latin typeface="宋体" panose="02010600030101010101" pitchFamily="2" charset="-122"/>
              </a:rPr>
              <a:t>→</a:t>
            </a:r>
            <a:r>
              <a:rPr lang="en-US" altLang="zh-CN" sz="2800" b="1" dirty="0">
                <a:solidFill>
                  <a:schemeClr val="accent2"/>
                </a:solidFill>
                <a:latin typeface="宋体" panose="02010600030101010101" pitchFamily="2" charset="-122"/>
              </a:rPr>
              <a:t>X</a:t>
            </a:r>
            <a:r>
              <a:rPr lang="en-US" altLang="zh-CN" sz="2400" b="1" dirty="0">
                <a:solidFill>
                  <a:schemeClr val="accent2"/>
                </a:solidFill>
                <a:latin typeface="宋体" panose="02010600030101010101" pitchFamily="2" charset="-122"/>
              </a:rPr>
              <a:t>1</a:t>
            </a:r>
            <a:r>
              <a:rPr lang="en-US" altLang="zh-CN" sz="2800" b="1" dirty="0">
                <a:solidFill>
                  <a:schemeClr val="accent2"/>
                </a:solidFill>
                <a:latin typeface="宋体" panose="02010600030101010101" pitchFamily="2" charset="-122"/>
              </a:rPr>
              <a:t>X</a:t>
            </a:r>
            <a:r>
              <a:rPr lang="en-US" altLang="zh-CN" sz="2400" b="1" dirty="0">
                <a:solidFill>
                  <a:schemeClr val="accent2"/>
                </a:solidFill>
                <a:latin typeface="宋体" panose="02010600030101010101" pitchFamily="2" charset="-122"/>
              </a:rPr>
              <a:t>2</a:t>
            </a:r>
            <a:r>
              <a:rPr lang="en-US" altLang="zh-CN" sz="2800" b="1" dirty="0">
                <a:solidFill>
                  <a:schemeClr val="accent2"/>
                </a:solidFill>
              </a:rPr>
              <a:t>…</a:t>
            </a:r>
            <a:r>
              <a:rPr lang="en-US" altLang="zh-CN" sz="2800" b="1" dirty="0">
                <a:solidFill>
                  <a:schemeClr val="accent2"/>
                </a:solidFill>
                <a:latin typeface="宋体" panose="02010600030101010101" pitchFamily="2" charset="-122"/>
              </a:rPr>
              <a:t>Xn</a:t>
            </a:r>
            <a:r>
              <a:rPr lang="en-US" altLang="zh-CN" sz="2800" b="1" dirty="0">
                <a:solidFill>
                  <a:srgbClr val="990033"/>
                </a:solidFill>
                <a:latin typeface="宋体" panose="02010600030101010101" pitchFamily="2" charset="-122"/>
              </a:rPr>
              <a:t> Do</a:t>
            </a:r>
            <a:endParaRPr lang="en-US" altLang="zh-CN" sz="2400" b="1" dirty="0">
              <a:solidFill>
                <a:srgbClr val="990033"/>
              </a:solidFill>
            </a:endParaRPr>
          </a:p>
          <a:p>
            <a:pPr eaLnBrk="1" hangingPunct="1">
              <a:lnSpc>
                <a:spcPct val="90000"/>
              </a:lnSpc>
              <a:buNone/>
            </a:pPr>
            <a:r>
              <a:rPr lang="en-US" altLang="zh-CN" sz="2800" dirty="0"/>
              <a:t>          </a:t>
            </a:r>
            <a:r>
              <a:rPr lang="en-US" altLang="zh-CN" sz="2800" dirty="0">
                <a:solidFill>
                  <a:srgbClr val="990033"/>
                </a:solidFill>
              </a:rPr>
              <a:t>for i:=1 to n-1 do</a:t>
            </a:r>
            <a:endParaRPr lang="en-US" altLang="zh-CN" sz="2800" dirty="0">
              <a:solidFill>
                <a:srgbClr val="990033"/>
              </a:solidFill>
            </a:endParaRPr>
          </a:p>
          <a:p>
            <a:pPr eaLnBrk="1" hangingPunct="1">
              <a:lnSpc>
                <a:spcPct val="90000"/>
              </a:lnSpc>
              <a:buNone/>
            </a:pPr>
            <a:r>
              <a:rPr lang="en-US" altLang="zh-CN" sz="2800" dirty="0">
                <a:solidFill>
                  <a:srgbClr val="990033"/>
                </a:solidFill>
              </a:rPr>
              <a:t>          begin</a:t>
            </a:r>
            <a:endParaRPr lang="en-US" altLang="zh-CN" sz="2800" dirty="0">
              <a:solidFill>
                <a:srgbClr val="990033"/>
              </a:solidFill>
            </a:endParaRPr>
          </a:p>
          <a:p>
            <a:pPr eaLnBrk="1" hangingPunct="1">
              <a:lnSpc>
                <a:spcPct val="90000"/>
              </a:lnSpc>
              <a:buNone/>
            </a:pPr>
            <a:r>
              <a:rPr lang="en-US" altLang="zh-CN" sz="2800" dirty="0">
                <a:solidFill>
                  <a:srgbClr val="990033"/>
                </a:solidFill>
              </a:rPr>
              <a:t>               if  </a:t>
            </a:r>
            <a:r>
              <a:rPr lang="en-US" altLang="zh-CN" sz="2800" dirty="0">
                <a:solidFill>
                  <a:schemeClr val="accent2"/>
                </a:solidFill>
              </a:rPr>
              <a:t>x</a:t>
            </a:r>
            <a:r>
              <a:rPr lang="en-US" altLang="zh-CN" sz="2400" dirty="0">
                <a:solidFill>
                  <a:schemeClr val="accent2"/>
                </a:solidFill>
              </a:rPr>
              <a:t>i</a:t>
            </a:r>
            <a:r>
              <a:rPr lang="en-US" altLang="zh-CN" sz="2800" dirty="0">
                <a:solidFill>
                  <a:schemeClr val="accent2"/>
                </a:solidFill>
                <a:ea typeface="MingLiU" pitchFamily="49" charset="-120"/>
                <a:sym typeface="Symbol" panose="05050102010706020507" pitchFamily="18" charset="2"/>
              </a:rPr>
              <a:t>V</a:t>
            </a:r>
            <a:r>
              <a:rPr lang="en-US" altLang="zh-CN" sz="2000" dirty="0">
                <a:solidFill>
                  <a:schemeClr val="accent2"/>
                </a:solidFill>
                <a:ea typeface="MingLiU" pitchFamily="49" charset="-120"/>
                <a:sym typeface="Symbol" panose="05050102010706020507" pitchFamily="18" charset="2"/>
              </a:rPr>
              <a:t>T  and </a:t>
            </a:r>
            <a:r>
              <a:rPr lang="en-US" altLang="zh-CN" sz="2800" dirty="0">
                <a:solidFill>
                  <a:schemeClr val="accent2"/>
                </a:solidFill>
              </a:rPr>
              <a:t>x</a:t>
            </a:r>
            <a:r>
              <a:rPr lang="en-US" altLang="zh-CN" sz="2400" dirty="0">
                <a:solidFill>
                  <a:schemeClr val="accent2"/>
                </a:solidFill>
              </a:rPr>
              <a:t>i+1</a:t>
            </a:r>
            <a:r>
              <a:rPr lang="en-US" altLang="zh-CN" sz="2800" dirty="0">
                <a:solidFill>
                  <a:schemeClr val="accent2"/>
                </a:solidFill>
                <a:ea typeface="MingLiU" pitchFamily="49" charset="-120"/>
                <a:sym typeface="Symbol" panose="05050102010706020507" pitchFamily="18" charset="2"/>
              </a:rPr>
              <a:t>V</a:t>
            </a:r>
            <a:r>
              <a:rPr lang="en-US" altLang="zh-CN" sz="2000" dirty="0">
                <a:solidFill>
                  <a:schemeClr val="accent2"/>
                </a:solidFill>
                <a:ea typeface="MingLiU" pitchFamily="49" charset="-120"/>
                <a:sym typeface="Symbol" panose="05050102010706020507" pitchFamily="18" charset="2"/>
              </a:rPr>
              <a:t>T</a:t>
            </a:r>
            <a:r>
              <a:rPr lang="en-US" altLang="zh-CN" sz="2000" dirty="0">
                <a:solidFill>
                  <a:srgbClr val="990033"/>
                </a:solidFill>
                <a:ea typeface="MingLiU" pitchFamily="49" charset="-120"/>
                <a:sym typeface="Symbol" panose="05050102010706020507" pitchFamily="18" charset="2"/>
              </a:rPr>
              <a:t> </a:t>
            </a:r>
            <a:r>
              <a:rPr lang="en-US" altLang="zh-CN" sz="2800" dirty="0">
                <a:solidFill>
                  <a:srgbClr val="990033"/>
                </a:solidFill>
              </a:rPr>
              <a:t> then </a:t>
            </a:r>
            <a:r>
              <a:rPr lang="en-US" altLang="zh-CN" sz="2800" dirty="0">
                <a:solidFill>
                  <a:schemeClr val="accent2"/>
                </a:solidFill>
              </a:rPr>
              <a:t>x</a:t>
            </a:r>
            <a:r>
              <a:rPr lang="en-US" altLang="zh-CN" sz="2400" dirty="0">
                <a:solidFill>
                  <a:schemeClr val="accent2"/>
                </a:solidFill>
              </a:rPr>
              <a:t>i</a:t>
            </a:r>
            <a:r>
              <a:rPr lang="en-US" altLang="zh-CN" sz="2800" dirty="0">
                <a:solidFill>
                  <a:srgbClr val="990033"/>
                </a:solidFill>
              </a:rPr>
              <a:t> </a:t>
            </a:r>
            <a:r>
              <a:rPr lang="en-US" altLang="zh-CN" sz="2800" dirty="0">
                <a:solidFill>
                  <a:schemeClr val="accent2"/>
                </a:solidFill>
                <a:latin typeface="Arial Black" panose="020B0A04020102020204" pitchFamily="34" charset="0"/>
              </a:rPr>
              <a:t>=</a:t>
            </a:r>
            <a:r>
              <a:rPr lang="en-US" altLang="zh-CN" sz="2800" dirty="0">
                <a:solidFill>
                  <a:srgbClr val="990033"/>
                </a:solidFill>
              </a:rPr>
              <a:t> </a:t>
            </a:r>
            <a:r>
              <a:rPr lang="en-US" altLang="zh-CN" sz="2800" dirty="0">
                <a:solidFill>
                  <a:schemeClr val="accent2"/>
                </a:solidFill>
              </a:rPr>
              <a:t>x</a:t>
            </a:r>
            <a:r>
              <a:rPr lang="en-US" altLang="zh-CN" sz="2400" dirty="0">
                <a:solidFill>
                  <a:schemeClr val="accent2"/>
                </a:solidFill>
              </a:rPr>
              <a:t>i+1</a:t>
            </a:r>
            <a:endParaRPr lang="en-US" altLang="zh-CN" sz="2400" dirty="0">
              <a:solidFill>
                <a:schemeClr val="accent2"/>
              </a:solidFill>
            </a:endParaRPr>
          </a:p>
          <a:p>
            <a:pPr eaLnBrk="1" hangingPunct="1">
              <a:lnSpc>
                <a:spcPct val="90000"/>
              </a:lnSpc>
              <a:buNone/>
            </a:pPr>
            <a:r>
              <a:rPr lang="en-US" altLang="zh-CN" sz="2400" dirty="0">
                <a:solidFill>
                  <a:schemeClr val="accent2"/>
                </a:solidFill>
              </a:rPr>
              <a:t>                 </a:t>
            </a:r>
            <a:r>
              <a:rPr lang="en-US" altLang="zh-CN" sz="2800" dirty="0">
                <a:solidFill>
                  <a:srgbClr val="990033"/>
                </a:solidFill>
              </a:rPr>
              <a:t>if  </a:t>
            </a:r>
            <a:r>
              <a:rPr lang="en-US" altLang="zh-CN" sz="2800" dirty="0">
                <a:solidFill>
                  <a:schemeClr val="accent2"/>
                </a:solidFill>
              </a:rPr>
              <a:t>x</a:t>
            </a:r>
            <a:r>
              <a:rPr lang="en-US" altLang="zh-CN" sz="2400" dirty="0">
                <a:solidFill>
                  <a:schemeClr val="accent2"/>
                </a:solidFill>
              </a:rPr>
              <a:t>i</a:t>
            </a:r>
            <a:r>
              <a:rPr lang="en-US" altLang="zh-CN" sz="2800" dirty="0">
                <a:solidFill>
                  <a:schemeClr val="accent2"/>
                </a:solidFill>
                <a:ea typeface="MingLiU" pitchFamily="49" charset="-120"/>
                <a:sym typeface="Symbol" panose="05050102010706020507" pitchFamily="18" charset="2"/>
              </a:rPr>
              <a:t>V</a:t>
            </a:r>
            <a:r>
              <a:rPr lang="en-US" altLang="zh-CN" sz="2000" dirty="0">
                <a:solidFill>
                  <a:schemeClr val="accent2"/>
                </a:solidFill>
                <a:ea typeface="MingLiU" pitchFamily="49" charset="-120"/>
                <a:sym typeface="Symbol" panose="05050102010706020507" pitchFamily="18" charset="2"/>
              </a:rPr>
              <a:t>T  and </a:t>
            </a:r>
            <a:r>
              <a:rPr lang="en-US" altLang="zh-CN" sz="2800" dirty="0">
                <a:solidFill>
                  <a:schemeClr val="accent2"/>
                </a:solidFill>
              </a:rPr>
              <a:t>x</a:t>
            </a:r>
            <a:r>
              <a:rPr lang="en-US" altLang="zh-CN" sz="2400" dirty="0">
                <a:solidFill>
                  <a:schemeClr val="accent2"/>
                </a:solidFill>
              </a:rPr>
              <a:t>i+1</a:t>
            </a:r>
            <a:r>
              <a:rPr lang="en-US" altLang="zh-CN" sz="2800" dirty="0">
                <a:solidFill>
                  <a:schemeClr val="accent2"/>
                </a:solidFill>
                <a:ea typeface="MingLiU" pitchFamily="49" charset="-120"/>
                <a:sym typeface="Symbol" panose="05050102010706020507" pitchFamily="18" charset="2"/>
              </a:rPr>
              <a:t>V</a:t>
            </a:r>
            <a:r>
              <a:rPr lang="en-US" altLang="zh-CN" sz="2000" dirty="0">
                <a:solidFill>
                  <a:schemeClr val="accent2"/>
                </a:solidFill>
                <a:ea typeface="MingLiU" pitchFamily="49" charset="-120"/>
                <a:sym typeface="Symbol" panose="05050102010706020507" pitchFamily="18" charset="2"/>
              </a:rPr>
              <a:t>N  and </a:t>
            </a:r>
            <a:r>
              <a:rPr lang="en-US" altLang="zh-CN" sz="2800" dirty="0">
                <a:solidFill>
                  <a:schemeClr val="accent2"/>
                </a:solidFill>
              </a:rPr>
              <a:t>x</a:t>
            </a:r>
            <a:r>
              <a:rPr lang="en-US" altLang="zh-CN" sz="2400" dirty="0">
                <a:solidFill>
                  <a:schemeClr val="accent2"/>
                </a:solidFill>
              </a:rPr>
              <a:t>i+2</a:t>
            </a:r>
            <a:r>
              <a:rPr lang="en-US" altLang="zh-CN" sz="2800" dirty="0">
                <a:solidFill>
                  <a:schemeClr val="accent2"/>
                </a:solidFill>
                <a:ea typeface="MingLiU" pitchFamily="49" charset="-120"/>
                <a:sym typeface="Symbol" panose="05050102010706020507" pitchFamily="18" charset="2"/>
              </a:rPr>
              <a:t>V</a:t>
            </a:r>
            <a:r>
              <a:rPr lang="en-US" altLang="zh-CN" sz="2000" dirty="0">
                <a:solidFill>
                  <a:schemeClr val="accent2"/>
                </a:solidFill>
                <a:ea typeface="MingLiU" pitchFamily="49" charset="-120"/>
                <a:sym typeface="Symbol" panose="05050102010706020507" pitchFamily="18" charset="2"/>
              </a:rPr>
              <a:t>T</a:t>
            </a:r>
            <a:r>
              <a:rPr lang="en-US" altLang="zh-CN" sz="2000" dirty="0">
                <a:solidFill>
                  <a:srgbClr val="990033"/>
                </a:solidFill>
                <a:ea typeface="MingLiU" pitchFamily="49" charset="-120"/>
                <a:sym typeface="Symbol" panose="05050102010706020507" pitchFamily="18" charset="2"/>
              </a:rPr>
              <a:t> </a:t>
            </a:r>
            <a:r>
              <a:rPr lang="en-US" altLang="zh-CN" sz="2800" dirty="0">
                <a:solidFill>
                  <a:srgbClr val="990033"/>
                </a:solidFill>
              </a:rPr>
              <a:t> then </a:t>
            </a:r>
            <a:r>
              <a:rPr lang="en-US" altLang="zh-CN" sz="2800" dirty="0">
                <a:solidFill>
                  <a:schemeClr val="accent2"/>
                </a:solidFill>
              </a:rPr>
              <a:t>x</a:t>
            </a:r>
            <a:r>
              <a:rPr lang="en-US" altLang="zh-CN" sz="2400" dirty="0">
                <a:solidFill>
                  <a:schemeClr val="accent2"/>
                </a:solidFill>
              </a:rPr>
              <a:t>i</a:t>
            </a:r>
            <a:r>
              <a:rPr lang="en-US" altLang="zh-CN" sz="2800" dirty="0">
                <a:solidFill>
                  <a:schemeClr val="accent2"/>
                </a:solidFill>
              </a:rPr>
              <a:t> </a:t>
            </a:r>
            <a:r>
              <a:rPr lang="en-US" altLang="zh-CN" sz="2800" dirty="0">
                <a:solidFill>
                  <a:schemeClr val="accent2"/>
                </a:solidFill>
                <a:latin typeface="Arial Black" panose="020B0A04020102020204" pitchFamily="34" charset="0"/>
              </a:rPr>
              <a:t>=</a:t>
            </a:r>
            <a:r>
              <a:rPr lang="en-US" altLang="zh-CN" sz="2800" dirty="0">
                <a:solidFill>
                  <a:schemeClr val="accent2"/>
                </a:solidFill>
              </a:rPr>
              <a:t> x</a:t>
            </a:r>
            <a:r>
              <a:rPr lang="en-US" altLang="zh-CN" sz="2400" dirty="0">
                <a:solidFill>
                  <a:schemeClr val="accent2"/>
                </a:solidFill>
              </a:rPr>
              <a:t>i+2</a:t>
            </a:r>
            <a:endParaRPr lang="en-US" altLang="zh-CN" sz="2400" dirty="0">
              <a:solidFill>
                <a:schemeClr val="accent2"/>
              </a:solidFill>
            </a:endParaRPr>
          </a:p>
          <a:p>
            <a:pPr eaLnBrk="1" hangingPunct="1">
              <a:lnSpc>
                <a:spcPct val="90000"/>
              </a:lnSpc>
              <a:buNone/>
            </a:pPr>
            <a:r>
              <a:rPr lang="en-US" altLang="zh-CN" sz="2400" dirty="0">
                <a:solidFill>
                  <a:schemeClr val="accent2"/>
                </a:solidFill>
              </a:rPr>
              <a:t>                 </a:t>
            </a:r>
            <a:r>
              <a:rPr lang="en-US" altLang="zh-CN" sz="2800" dirty="0">
                <a:solidFill>
                  <a:srgbClr val="990033"/>
                </a:solidFill>
              </a:rPr>
              <a:t>if  </a:t>
            </a:r>
            <a:r>
              <a:rPr lang="en-US" altLang="zh-CN" sz="2800" dirty="0">
                <a:solidFill>
                  <a:schemeClr val="accent2"/>
                </a:solidFill>
              </a:rPr>
              <a:t>x</a:t>
            </a:r>
            <a:r>
              <a:rPr lang="en-US" altLang="zh-CN" sz="2400" dirty="0">
                <a:solidFill>
                  <a:schemeClr val="accent2"/>
                </a:solidFill>
              </a:rPr>
              <a:t>i</a:t>
            </a:r>
            <a:r>
              <a:rPr lang="en-US" altLang="zh-CN" sz="2800" dirty="0">
                <a:solidFill>
                  <a:schemeClr val="accent2"/>
                </a:solidFill>
                <a:ea typeface="MingLiU" pitchFamily="49" charset="-120"/>
                <a:sym typeface="Symbol" panose="05050102010706020507" pitchFamily="18" charset="2"/>
              </a:rPr>
              <a:t>V</a:t>
            </a:r>
            <a:r>
              <a:rPr lang="en-US" altLang="zh-CN" sz="2000" dirty="0">
                <a:solidFill>
                  <a:schemeClr val="accent2"/>
                </a:solidFill>
                <a:ea typeface="MingLiU" pitchFamily="49" charset="-120"/>
                <a:sym typeface="Symbol" panose="05050102010706020507" pitchFamily="18" charset="2"/>
              </a:rPr>
              <a:t>T  and </a:t>
            </a:r>
            <a:r>
              <a:rPr lang="en-US" altLang="zh-CN" sz="2800" dirty="0">
                <a:solidFill>
                  <a:schemeClr val="accent2"/>
                </a:solidFill>
              </a:rPr>
              <a:t>x</a:t>
            </a:r>
            <a:r>
              <a:rPr lang="en-US" altLang="zh-CN" sz="2400" dirty="0">
                <a:solidFill>
                  <a:schemeClr val="accent2"/>
                </a:solidFill>
              </a:rPr>
              <a:t>i+1</a:t>
            </a:r>
            <a:r>
              <a:rPr lang="en-US" altLang="zh-CN" sz="2800" dirty="0">
                <a:solidFill>
                  <a:schemeClr val="accent2"/>
                </a:solidFill>
                <a:ea typeface="MingLiU" pitchFamily="49" charset="-120"/>
                <a:sym typeface="Symbol" panose="05050102010706020507" pitchFamily="18" charset="2"/>
              </a:rPr>
              <a:t>V</a:t>
            </a:r>
            <a:r>
              <a:rPr lang="en-US" altLang="zh-CN" sz="2000" dirty="0">
                <a:solidFill>
                  <a:schemeClr val="accent2"/>
                </a:solidFill>
                <a:ea typeface="MingLiU" pitchFamily="49" charset="-120"/>
                <a:sym typeface="Symbol" panose="05050102010706020507" pitchFamily="18" charset="2"/>
              </a:rPr>
              <a:t>N  </a:t>
            </a:r>
            <a:r>
              <a:rPr lang="en-US" altLang="zh-CN" sz="2800" dirty="0">
                <a:solidFill>
                  <a:srgbClr val="990033"/>
                </a:solidFill>
              </a:rPr>
              <a:t>then </a:t>
            </a:r>
            <a:endParaRPr lang="en-US" altLang="zh-CN" sz="2800" dirty="0">
              <a:solidFill>
                <a:srgbClr val="990033"/>
              </a:solidFill>
            </a:endParaRPr>
          </a:p>
          <a:p>
            <a:pPr eaLnBrk="1" hangingPunct="1">
              <a:lnSpc>
                <a:spcPct val="90000"/>
              </a:lnSpc>
              <a:buNone/>
            </a:pPr>
            <a:r>
              <a:rPr lang="en-US" altLang="zh-CN" sz="2800" dirty="0">
                <a:solidFill>
                  <a:srgbClr val="990033"/>
                </a:solidFill>
              </a:rPr>
              <a:t>                   for </a:t>
            </a:r>
            <a:r>
              <a:rPr lang="en-US" altLang="zh-CN" sz="2800" dirty="0">
                <a:solidFill>
                  <a:schemeClr val="accent2"/>
                </a:solidFill>
              </a:rPr>
              <a:t>FirstVT(x</a:t>
            </a:r>
            <a:r>
              <a:rPr lang="en-US" altLang="zh-CN" sz="2400" dirty="0">
                <a:solidFill>
                  <a:schemeClr val="accent2"/>
                </a:solidFill>
              </a:rPr>
              <a:t>i+1</a:t>
            </a:r>
            <a:r>
              <a:rPr lang="en-US" altLang="zh-CN" sz="2800" dirty="0">
                <a:solidFill>
                  <a:schemeClr val="accent2"/>
                </a:solidFill>
              </a:rPr>
              <a:t>)</a:t>
            </a:r>
            <a:r>
              <a:rPr lang="zh-CN" altLang="en-US" sz="2800" dirty="0">
                <a:solidFill>
                  <a:schemeClr val="accent2"/>
                </a:solidFill>
              </a:rPr>
              <a:t>中的每一个</a:t>
            </a:r>
            <a:r>
              <a:rPr lang="en-US" altLang="zh-CN" sz="2800" dirty="0">
                <a:solidFill>
                  <a:schemeClr val="accent2"/>
                </a:solidFill>
              </a:rPr>
              <a:t>a</a:t>
            </a:r>
            <a:r>
              <a:rPr lang="en-US" altLang="zh-CN" sz="2800" dirty="0">
                <a:solidFill>
                  <a:srgbClr val="990033"/>
                </a:solidFill>
              </a:rPr>
              <a:t>    Do  </a:t>
            </a:r>
            <a:r>
              <a:rPr lang="en-US" altLang="zh-CN" sz="2800" dirty="0">
                <a:solidFill>
                  <a:schemeClr val="accent2"/>
                </a:solidFill>
              </a:rPr>
              <a:t>x</a:t>
            </a:r>
            <a:r>
              <a:rPr lang="en-US" altLang="zh-CN" sz="2400" dirty="0">
                <a:solidFill>
                  <a:schemeClr val="accent2"/>
                </a:solidFill>
              </a:rPr>
              <a:t>i</a:t>
            </a:r>
            <a:r>
              <a:rPr lang="en-US" altLang="zh-CN" sz="2800" dirty="0">
                <a:solidFill>
                  <a:schemeClr val="accent2"/>
                </a:solidFill>
              </a:rPr>
              <a:t> </a:t>
            </a:r>
            <a:r>
              <a:rPr lang="en-US" altLang="zh-CN" sz="2800" dirty="0">
                <a:solidFill>
                  <a:schemeClr val="accent2"/>
                </a:solidFill>
                <a:latin typeface="Arial Black" panose="020B0A04020102020204" pitchFamily="34" charset="0"/>
              </a:rPr>
              <a:t>&lt;</a:t>
            </a:r>
            <a:r>
              <a:rPr lang="en-US" altLang="zh-CN" sz="2800" dirty="0">
                <a:solidFill>
                  <a:srgbClr val="990033"/>
                </a:solidFill>
              </a:rPr>
              <a:t> </a:t>
            </a:r>
            <a:r>
              <a:rPr lang="en-US" altLang="zh-CN" sz="2800" dirty="0">
                <a:solidFill>
                  <a:schemeClr val="accent2"/>
                </a:solidFill>
              </a:rPr>
              <a:t>a</a:t>
            </a:r>
            <a:endParaRPr lang="en-US" altLang="zh-CN" sz="2800" dirty="0">
              <a:solidFill>
                <a:schemeClr val="accent2"/>
              </a:solidFill>
            </a:endParaRPr>
          </a:p>
          <a:p>
            <a:pPr eaLnBrk="1" hangingPunct="1">
              <a:lnSpc>
                <a:spcPct val="90000"/>
              </a:lnSpc>
              <a:buNone/>
            </a:pPr>
            <a:r>
              <a:rPr lang="en-US" altLang="zh-CN" sz="2800" dirty="0">
                <a:solidFill>
                  <a:schemeClr val="accent2"/>
                </a:solidFill>
              </a:rPr>
              <a:t>               </a:t>
            </a:r>
            <a:r>
              <a:rPr lang="en-US" altLang="zh-CN" sz="2800" dirty="0">
                <a:solidFill>
                  <a:srgbClr val="990033"/>
                </a:solidFill>
              </a:rPr>
              <a:t>if  </a:t>
            </a:r>
            <a:r>
              <a:rPr lang="en-US" altLang="zh-CN" sz="2800" dirty="0">
                <a:solidFill>
                  <a:schemeClr val="accent2"/>
                </a:solidFill>
              </a:rPr>
              <a:t>x</a:t>
            </a:r>
            <a:r>
              <a:rPr lang="en-US" altLang="zh-CN" sz="2400" dirty="0">
                <a:solidFill>
                  <a:schemeClr val="accent2"/>
                </a:solidFill>
              </a:rPr>
              <a:t>i</a:t>
            </a:r>
            <a:r>
              <a:rPr lang="en-US" altLang="zh-CN" sz="2800" dirty="0">
                <a:solidFill>
                  <a:schemeClr val="accent2"/>
                </a:solidFill>
                <a:ea typeface="MingLiU" pitchFamily="49" charset="-120"/>
                <a:sym typeface="Symbol" panose="05050102010706020507" pitchFamily="18" charset="2"/>
              </a:rPr>
              <a:t>V</a:t>
            </a:r>
            <a:r>
              <a:rPr lang="en-US" altLang="zh-CN" sz="2000" dirty="0">
                <a:solidFill>
                  <a:schemeClr val="accent2"/>
                </a:solidFill>
                <a:ea typeface="MingLiU" pitchFamily="49" charset="-120"/>
                <a:sym typeface="Symbol" panose="05050102010706020507" pitchFamily="18" charset="2"/>
              </a:rPr>
              <a:t>N  and </a:t>
            </a:r>
            <a:r>
              <a:rPr lang="en-US" altLang="zh-CN" sz="2800" dirty="0">
                <a:solidFill>
                  <a:schemeClr val="accent2"/>
                </a:solidFill>
              </a:rPr>
              <a:t>x</a:t>
            </a:r>
            <a:r>
              <a:rPr lang="en-US" altLang="zh-CN" sz="2400" dirty="0">
                <a:solidFill>
                  <a:schemeClr val="accent2"/>
                </a:solidFill>
              </a:rPr>
              <a:t>i+1</a:t>
            </a:r>
            <a:r>
              <a:rPr lang="en-US" altLang="zh-CN" sz="2800" dirty="0">
                <a:solidFill>
                  <a:schemeClr val="accent2"/>
                </a:solidFill>
                <a:ea typeface="MingLiU" pitchFamily="49" charset="-120"/>
                <a:sym typeface="Symbol" panose="05050102010706020507" pitchFamily="18" charset="2"/>
              </a:rPr>
              <a:t>V</a:t>
            </a:r>
            <a:r>
              <a:rPr lang="en-US" altLang="zh-CN" sz="2000" dirty="0">
                <a:solidFill>
                  <a:schemeClr val="accent2"/>
                </a:solidFill>
                <a:ea typeface="MingLiU" pitchFamily="49" charset="-120"/>
                <a:sym typeface="Symbol" panose="05050102010706020507" pitchFamily="18" charset="2"/>
              </a:rPr>
              <a:t>T  </a:t>
            </a:r>
            <a:r>
              <a:rPr lang="en-US" altLang="zh-CN" sz="2800" dirty="0">
                <a:solidFill>
                  <a:srgbClr val="990033"/>
                </a:solidFill>
              </a:rPr>
              <a:t>then </a:t>
            </a:r>
            <a:endParaRPr lang="en-US" altLang="zh-CN" sz="2800" dirty="0">
              <a:solidFill>
                <a:srgbClr val="990033"/>
              </a:solidFill>
            </a:endParaRPr>
          </a:p>
          <a:p>
            <a:pPr eaLnBrk="1" hangingPunct="1">
              <a:lnSpc>
                <a:spcPct val="90000"/>
              </a:lnSpc>
              <a:buNone/>
            </a:pPr>
            <a:r>
              <a:rPr lang="en-US" altLang="zh-CN" sz="2800" dirty="0">
                <a:solidFill>
                  <a:srgbClr val="990033"/>
                </a:solidFill>
              </a:rPr>
              <a:t>                   for </a:t>
            </a:r>
            <a:r>
              <a:rPr lang="en-US" altLang="zh-CN" sz="2800" dirty="0">
                <a:solidFill>
                  <a:schemeClr val="accent2"/>
                </a:solidFill>
              </a:rPr>
              <a:t>LastVT(x</a:t>
            </a:r>
            <a:r>
              <a:rPr lang="en-US" altLang="zh-CN" sz="2400" dirty="0">
                <a:solidFill>
                  <a:schemeClr val="accent2"/>
                </a:solidFill>
              </a:rPr>
              <a:t>i</a:t>
            </a:r>
            <a:r>
              <a:rPr lang="en-US" altLang="zh-CN" sz="2800" dirty="0">
                <a:solidFill>
                  <a:schemeClr val="accent2"/>
                </a:solidFill>
              </a:rPr>
              <a:t>)</a:t>
            </a:r>
            <a:r>
              <a:rPr lang="zh-CN" altLang="en-US" sz="2800" dirty="0">
                <a:solidFill>
                  <a:schemeClr val="accent2"/>
                </a:solidFill>
              </a:rPr>
              <a:t>中的每一个</a:t>
            </a:r>
            <a:r>
              <a:rPr lang="en-US" altLang="zh-CN" sz="2800" dirty="0">
                <a:solidFill>
                  <a:schemeClr val="accent2"/>
                </a:solidFill>
              </a:rPr>
              <a:t>a</a:t>
            </a:r>
            <a:r>
              <a:rPr lang="en-US" altLang="zh-CN" sz="2800" dirty="0">
                <a:solidFill>
                  <a:srgbClr val="990033"/>
                </a:solidFill>
              </a:rPr>
              <a:t>    Do  </a:t>
            </a:r>
            <a:r>
              <a:rPr lang="en-US" altLang="zh-CN" sz="2800" dirty="0">
                <a:solidFill>
                  <a:schemeClr val="accent2"/>
                </a:solidFill>
              </a:rPr>
              <a:t>a </a:t>
            </a:r>
            <a:r>
              <a:rPr lang="en-US" altLang="zh-CN" sz="2800" dirty="0">
                <a:solidFill>
                  <a:schemeClr val="accent2"/>
                </a:solidFill>
                <a:latin typeface="Arial Black" panose="020B0A04020102020204" pitchFamily="34" charset="0"/>
              </a:rPr>
              <a:t>&gt;</a:t>
            </a:r>
            <a:r>
              <a:rPr lang="en-US" altLang="zh-CN" sz="2800" dirty="0">
                <a:solidFill>
                  <a:srgbClr val="990033"/>
                </a:solidFill>
              </a:rPr>
              <a:t> </a:t>
            </a:r>
            <a:r>
              <a:rPr lang="en-US" altLang="zh-CN" sz="2800" dirty="0">
                <a:solidFill>
                  <a:schemeClr val="accent2"/>
                </a:solidFill>
              </a:rPr>
              <a:t>x</a:t>
            </a:r>
            <a:r>
              <a:rPr lang="en-US" altLang="zh-CN" sz="2400" dirty="0">
                <a:solidFill>
                  <a:schemeClr val="accent2"/>
                </a:solidFill>
              </a:rPr>
              <a:t>i+1</a:t>
            </a:r>
            <a:endParaRPr lang="en-US" altLang="zh-CN" sz="2400" dirty="0">
              <a:solidFill>
                <a:schemeClr val="accent2"/>
              </a:solidFill>
            </a:endParaRPr>
          </a:p>
          <a:p>
            <a:pPr eaLnBrk="1" hangingPunct="1">
              <a:lnSpc>
                <a:spcPct val="90000"/>
              </a:lnSpc>
              <a:buNone/>
            </a:pPr>
            <a:r>
              <a:rPr lang="en-US" altLang="zh-CN" sz="2800" dirty="0">
                <a:solidFill>
                  <a:srgbClr val="990033"/>
                </a:solidFill>
              </a:rPr>
              <a:t>          end</a:t>
            </a:r>
            <a:r>
              <a:rPr lang="en-US" altLang="zh-CN" sz="2400" dirty="0">
                <a:solidFill>
                  <a:schemeClr val="accent2"/>
                </a:solidFill>
              </a:rPr>
              <a:t>                 </a:t>
            </a:r>
            <a:endParaRPr lang="en-US" altLang="zh-CN" sz="2400" dirty="0">
              <a:solidFill>
                <a:schemeClr val="accent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Text Box 2"/>
          <p:cNvSpPr txBox="1"/>
          <p:nvPr/>
        </p:nvSpPr>
        <p:spPr>
          <a:xfrm>
            <a:off x="471488" y="1700213"/>
            <a:ext cx="7924800" cy="4894262"/>
          </a:xfrm>
          <a:prstGeom prst="rect">
            <a:avLst/>
          </a:prstGeom>
          <a:noFill/>
          <a:ln w="9525">
            <a:noFill/>
          </a:ln>
        </p:spPr>
        <p:txBody>
          <a:bodyPr anchor="t" anchorCtr="0">
            <a:spAutoFit/>
          </a:bodyPr>
          <a:p>
            <a:pPr algn="just">
              <a:spcBef>
                <a:spcPct val="50000"/>
              </a:spcBef>
            </a:pPr>
            <a:r>
              <a:rPr lang="en-US" altLang="zh-CN" dirty="0">
                <a:latin typeface="Times New Roman" panose="02020603050405020304" pitchFamily="18" charset="0"/>
                <a:ea typeface="宋体" panose="02010600030101010101" pitchFamily="2" charset="-122"/>
              </a:rPr>
              <a:t>(4) </a:t>
            </a:r>
            <a:r>
              <a:rPr lang="zh-CN" altLang="en-US" dirty="0">
                <a:latin typeface="Times New Roman" panose="02020603050405020304" pitchFamily="18" charset="0"/>
                <a:ea typeface="宋体" panose="02010600030101010101" pitchFamily="2" charset="-122"/>
              </a:rPr>
              <a:t>求  </a:t>
            </a:r>
            <a:r>
              <a:rPr lang="en-US" altLang="zh-CN" dirty="0">
                <a:solidFill>
                  <a:srgbClr val="FF0000"/>
                </a:solidFill>
                <a:latin typeface="Times New Roman" panose="02020603050405020304" pitchFamily="18" charset="0"/>
                <a:ea typeface="宋体" panose="02010600030101010101" pitchFamily="2" charset="-122"/>
                <a:sym typeface="cajcd fnta1" pitchFamily="18" charset="2"/>
              </a:rPr>
              <a:t>&lt;.</a:t>
            </a:r>
            <a:r>
              <a:rPr lang="en-US" altLang="zh-CN" dirty="0">
                <a:solidFill>
                  <a:srgbClr val="FF0000"/>
                </a:solidFill>
                <a:latin typeface="Times New Roman" panose="02020603050405020304" pitchFamily="18" charset="0"/>
                <a:ea typeface="宋体" panose="02010600030101010101" pitchFamily="2" charset="-122"/>
                <a:sym typeface="cajcd fntaa" pitchFamily="18" charset="2"/>
              </a:rPr>
              <a:t> </a:t>
            </a:r>
            <a:r>
              <a:rPr lang="zh-CN" altLang="en-US" dirty="0">
                <a:latin typeface="Times New Roman" panose="02020603050405020304" pitchFamily="18" charset="0"/>
                <a:ea typeface="宋体" panose="02010600030101010101" pitchFamily="2" charset="-122"/>
              </a:rPr>
              <a:t>关系</a:t>
            </a:r>
            <a:endParaRPr lang="zh-CN" altLang="en-US" dirty="0">
              <a:latin typeface="Times New Roman" panose="02020603050405020304" pitchFamily="18" charset="0"/>
              <a:ea typeface="宋体" panose="02010600030101010101" pitchFamily="2" charset="-122"/>
            </a:endParaRPr>
          </a:p>
          <a:p>
            <a:pPr algn="just">
              <a:spcBef>
                <a:spcPct val="50000"/>
              </a:spcBef>
            </a:pPr>
            <a:r>
              <a:rPr lang="en-US" altLang="zh-CN" dirty="0">
                <a:latin typeface="Times New Roman" panose="02020603050405020304" pitchFamily="18" charset="0"/>
                <a:ea typeface="宋体" panose="02010600030101010101" pitchFamily="2" charset="-122"/>
              </a:rPr>
              <a:t>E →E+T    </a:t>
            </a:r>
            <a:r>
              <a:rPr lang="zh-CN" altLang="en-US" dirty="0">
                <a:latin typeface="Times New Roman" panose="02020603050405020304" pitchFamily="18" charset="0"/>
                <a:ea typeface="宋体" panose="02010600030101010101" pitchFamily="2" charset="-122"/>
              </a:rPr>
              <a:t>则 </a:t>
            </a:r>
            <a:r>
              <a:rPr lang="en-US" altLang="zh-CN" dirty="0">
                <a:latin typeface="Times New Roman" panose="02020603050405020304" pitchFamily="18" charset="0"/>
                <a:ea typeface="宋体" panose="02010600030101010101" pitchFamily="2" charset="-122"/>
              </a:rPr>
              <a:t>+ </a:t>
            </a:r>
            <a:r>
              <a:rPr lang="en-US" altLang="zh-CN" dirty="0">
                <a:solidFill>
                  <a:srgbClr val="FF0000"/>
                </a:solidFill>
                <a:latin typeface="Times New Roman" panose="02020603050405020304" pitchFamily="18" charset="0"/>
                <a:ea typeface="宋体" panose="02010600030101010101" pitchFamily="2" charset="-122"/>
                <a:sym typeface="cajcd fnta1" pitchFamily="18" charset="2"/>
              </a:rPr>
              <a:t>&lt;.</a:t>
            </a:r>
            <a:r>
              <a:rPr lang="en-US" altLang="zh-CN" dirty="0">
                <a:latin typeface="Times New Roman" panose="02020603050405020304" pitchFamily="18" charset="0"/>
                <a:ea typeface="宋体" panose="02010600030101010101" pitchFamily="2" charset="-122"/>
              </a:rPr>
              <a:t>firstVT(T)  </a:t>
            </a:r>
            <a:endParaRPr lang="en-US" altLang="zh-CN" dirty="0">
              <a:latin typeface="Times New Roman" panose="02020603050405020304" pitchFamily="18" charset="0"/>
              <a:ea typeface="宋体" panose="02010600030101010101" pitchFamily="2" charset="-122"/>
            </a:endParaRPr>
          </a:p>
          <a:p>
            <a:pPr algn="just">
              <a:spcBef>
                <a:spcPct val="50000"/>
              </a:spcBef>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所以  </a:t>
            </a:r>
            <a:r>
              <a:rPr lang="en-US" altLang="zh-CN" dirty="0">
                <a:latin typeface="Times New Roman" panose="02020603050405020304" pitchFamily="18" charset="0"/>
                <a:ea typeface="宋体" panose="02010600030101010101" pitchFamily="2" charset="-122"/>
              </a:rPr>
              <a:t>+ </a:t>
            </a:r>
            <a:r>
              <a:rPr lang="en-US" altLang="zh-CN" dirty="0">
                <a:solidFill>
                  <a:srgbClr val="FF0000"/>
                </a:solidFill>
                <a:latin typeface="Times New Roman" panose="02020603050405020304" pitchFamily="18" charset="0"/>
                <a:ea typeface="宋体" panose="02010600030101010101" pitchFamily="2" charset="-122"/>
                <a:sym typeface="cajcd fnta1" pitchFamily="18" charset="2"/>
              </a:rPr>
              <a:t>&lt;.</a:t>
            </a:r>
            <a:r>
              <a:rPr lang="en-US" altLang="zh-CN" dirty="0">
                <a:latin typeface="Times New Roman" panose="02020603050405020304" pitchFamily="18" charset="0"/>
                <a:ea typeface="宋体" panose="02010600030101010101" pitchFamily="2" charset="-122"/>
              </a:rPr>
              <a:t>*,  + </a:t>
            </a:r>
            <a:r>
              <a:rPr lang="en-US" altLang="zh-CN" dirty="0">
                <a:solidFill>
                  <a:srgbClr val="FF0000"/>
                </a:solidFill>
                <a:latin typeface="Times New Roman" panose="02020603050405020304" pitchFamily="18" charset="0"/>
                <a:ea typeface="宋体" panose="02010600030101010101" pitchFamily="2" charset="-122"/>
                <a:sym typeface="cajcd fnta1" pitchFamily="18" charset="2"/>
              </a:rPr>
              <a:t>&lt;.</a:t>
            </a:r>
            <a:r>
              <a:rPr lang="en-US" altLang="zh-CN" dirty="0">
                <a:latin typeface="Times New Roman" panose="02020603050405020304" pitchFamily="18" charset="0"/>
                <a:ea typeface="宋体" panose="02010600030101010101" pitchFamily="2" charset="-122"/>
              </a:rPr>
              <a:t>↑,  + </a:t>
            </a:r>
            <a:r>
              <a:rPr lang="en-US" altLang="zh-CN" dirty="0">
                <a:solidFill>
                  <a:srgbClr val="FF0000"/>
                </a:solidFill>
                <a:latin typeface="Times New Roman" panose="02020603050405020304" pitchFamily="18" charset="0"/>
                <a:ea typeface="宋体" panose="02010600030101010101" pitchFamily="2" charset="-122"/>
                <a:sym typeface="cajcd fnta1" pitchFamily="18" charset="2"/>
              </a:rPr>
              <a:t>&lt;.</a:t>
            </a:r>
            <a:r>
              <a:rPr lang="en-US" altLang="zh-CN" dirty="0">
                <a:latin typeface="Times New Roman" panose="02020603050405020304" pitchFamily="18" charset="0"/>
                <a:ea typeface="宋体" panose="02010600030101010101" pitchFamily="2" charset="-122"/>
              </a:rPr>
              <a:t> ( ,  + </a:t>
            </a:r>
            <a:r>
              <a:rPr lang="en-US" altLang="zh-CN" dirty="0">
                <a:solidFill>
                  <a:srgbClr val="FF0000"/>
                </a:solidFill>
                <a:latin typeface="Times New Roman" panose="02020603050405020304" pitchFamily="18" charset="0"/>
                <a:ea typeface="宋体" panose="02010600030101010101" pitchFamily="2" charset="-122"/>
                <a:sym typeface="cajcd fnta1" pitchFamily="18" charset="2"/>
              </a:rPr>
              <a:t>&lt;.</a:t>
            </a:r>
            <a:r>
              <a:rPr lang="en-US" altLang="zh-CN" dirty="0">
                <a:latin typeface="Times New Roman" panose="02020603050405020304" pitchFamily="18" charset="0"/>
                <a:ea typeface="宋体" panose="02010600030101010101" pitchFamily="2" charset="-122"/>
              </a:rPr>
              <a:t>i</a:t>
            </a:r>
            <a:endParaRPr lang="en-US" altLang="zh-CN" dirty="0">
              <a:latin typeface="Times New Roman" panose="02020603050405020304" pitchFamily="18" charset="0"/>
              <a:ea typeface="宋体" panose="02010600030101010101" pitchFamily="2" charset="-122"/>
            </a:endParaRPr>
          </a:p>
          <a:p>
            <a:pPr algn="just">
              <a:spcBef>
                <a:spcPct val="50000"/>
              </a:spcBef>
            </a:pPr>
            <a:r>
              <a:rPr lang="en-US" altLang="zh-CN" dirty="0">
                <a:latin typeface="Times New Roman" panose="02020603050405020304" pitchFamily="18" charset="0"/>
                <a:ea typeface="宋体" panose="02010600030101010101" pitchFamily="2" charset="-122"/>
              </a:rPr>
              <a:t>T→T*F     </a:t>
            </a:r>
            <a:r>
              <a:rPr lang="zh-CN" altLang="en-US" dirty="0">
                <a:latin typeface="Times New Roman" panose="02020603050405020304" pitchFamily="18" charset="0"/>
                <a:ea typeface="宋体" panose="02010600030101010101" pitchFamily="2" charset="-122"/>
              </a:rPr>
              <a:t>则 * </a:t>
            </a:r>
            <a:r>
              <a:rPr lang="en-US" altLang="zh-CN" dirty="0">
                <a:solidFill>
                  <a:srgbClr val="FF0000"/>
                </a:solidFill>
                <a:latin typeface="Times New Roman" panose="02020603050405020304" pitchFamily="18" charset="0"/>
                <a:ea typeface="宋体" panose="02010600030101010101" pitchFamily="2" charset="-122"/>
                <a:sym typeface="cajcd fnta1" pitchFamily="18" charset="2"/>
              </a:rPr>
              <a:t>&lt;. </a:t>
            </a:r>
            <a:r>
              <a:rPr lang="en-US" altLang="zh-CN" dirty="0">
                <a:latin typeface="Times New Roman" panose="02020603050405020304" pitchFamily="18" charset="0"/>
                <a:ea typeface="宋体" panose="02010600030101010101" pitchFamily="2" charset="-122"/>
                <a:sym typeface="cajcd fnta1" pitchFamily="18" charset="2"/>
              </a:rPr>
              <a:t>first</a:t>
            </a:r>
            <a:r>
              <a:rPr lang="en-US" altLang="zh-CN" dirty="0">
                <a:latin typeface="Times New Roman" panose="02020603050405020304" pitchFamily="18" charset="0"/>
                <a:ea typeface="宋体" panose="02010600030101010101" pitchFamily="2" charset="-122"/>
              </a:rPr>
              <a:t>VT(F)   </a:t>
            </a:r>
            <a:endParaRPr lang="en-US" altLang="zh-CN" dirty="0">
              <a:latin typeface="Times New Roman" panose="02020603050405020304" pitchFamily="18" charset="0"/>
              <a:ea typeface="宋体" panose="02010600030101010101" pitchFamily="2" charset="-122"/>
            </a:endParaRPr>
          </a:p>
          <a:p>
            <a:pPr algn="just">
              <a:spcBef>
                <a:spcPct val="50000"/>
              </a:spcBef>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所以    * </a:t>
            </a:r>
            <a:r>
              <a:rPr lang="en-US" altLang="zh-CN" dirty="0">
                <a:solidFill>
                  <a:srgbClr val="FF0000"/>
                </a:solidFill>
                <a:latin typeface="Times New Roman" panose="02020603050405020304" pitchFamily="18" charset="0"/>
                <a:ea typeface="宋体" panose="02010600030101010101" pitchFamily="2" charset="-122"/>
                <a:sym typeface="cajcd fnta1" pitchFamily="18" charset="2"/>
              </a:rPr>
              <a:t>&lt;. </a:t>
            </a:r>
            <a:r>
              <a:rPr lang="en-US" altLang="zh-CN" dirty="0">
                <a:latin typeface="Times New Roman" panose="02020603050405020304" pitchFamily="18" charset="0"/>
                <a:ea typeface="宋体" panose="02010600030101010101" pitchFamily="2" charset="-122"/>
              </a:rPr>
              <a:t>↑, * </a:t>
            </a:r>
            <a:r>
              <a:rPr lang="en-US" altLang="zh-CN" dirty="0">
                <a:solidFill>
                  <a:srgbClr val="FF0000"/>
                </a:solidFill>
                <a:latin typeface="Times New Roman" panose="02020603050405020304" pitchFamily="18" charset="0"/>
                <a:ea typeface="宋体" panose="02010600030101010101" pitchFamily="2" charset="-122"/>
                <a:sym typeface="cajcd fnta1" pitchFamily="18" charset="2"/>
              </a:rPr>
              <a:t>&lt;.</a:t>
            </a:r>
            <a:r>
              <a:rPr lang="en-US" altLang="zh-CN" dirty="0">
                <a:latin typeface="Times New Roman" panose="02020603050405020304" pitchFamily="18" charset="0"/>
                <a:ea typeface="宋体" panose="02010600030101010101" pitchFamily="2" charset="-122"/>
              </a:rPr>
              <a:t> ( ,  * </a:t>
            </a:r>
            <a:r>
              <a:rPr lang="en-US" altLang="zh-CN" dirty="0">
                <a:solidFill>
                  <a:srgbClr val="FF0000"/>
                </a:solidFill>
                <a:latin typeface="Times New Roman" panose="02020603050405020304" pitchFamily="18" charset="0"/>
                <a:ea typeface="宋体" panose="02010600030101010101" pitchFamily="2" charset="-122"/>
                <a:sym typeface="cajcd fnta1" pitchFamily="18" charset="2"/>
              </a:rPr>
              <a:t>&lt;. </a:t>
            </a:r>
            <a:r>
              <a:rPr lang="en-US" altLang="zh-CN" dirty="0">
                <a:latin typeface="Times New Roman" panose="02020603050405020304" pitchFamily="18" charset="0"/>
                <a:ea typeface="宋体" panose="02010600030101010101" pitchFamily="2" charset="-122"/>
              </a:rPr>
              <a:t>i</a:t>
            </a:r>
            <a:endParaRPr lang="en-US" altLang="zh-CN" dirty="0">
              <a:latin typeface="Times New Roman" panose="02020603050405020304" pitchFamily="18" charset="0"/>
              <a:ea typeface="宋体" panose="02010600030101010101" pitchFamily="2" charset="-122"/>
            </a:endParaRPr>
          </a:p>
          <a:p>
            <a:pPr algn="just">
              <a:spcBef>
                <a:spcPct val="50000"/>
              </a:spcBef>
            </a:pPr>
            <a:r>
              <a:rPr lang="en-US" altLang="zh-CN" dirty="0">
                <a:latin typeface="Times New Roman" panose="02020603050405020304" pitchFamily="18" charset="0"/>
                <a:ea typeface="宋体" panose="02010600030101010101" pitchFamily="2" charset="-122"/>
              </a:rPr>
              <a:t>F→P↑F   </a:t>
            </a:r>
            <a:r>
              <a:rPr lang="zh-CN" altLang="en-US" dirty="0">
                <a:latin typeface="Times New Roman" panose="02020603050405020304" pitchFamily="18" charset="0"/>
                <a:ea typeface="宋体" panose="02010600030101010101" pitchFamily="2" charset="-122"/>
              </a:rPr>
              <a:t>则↑ </a:t>
            </a:r>
            <a:r>
              <a:rPr lang="en-US" altLang="zh-CN" dirty="0">
                <a:solidFill>
                  <a:srgbClr val="FF0000"/>
                </a:solidFill>
                <a:latin typeface="Times New Roman" panose="02020603050405020304" pitchFamily="18" charset="0"/>
                <a:ea typeface="宋体" panose="02010600030101010101" pitchFamily="2" charset="-122"/>
                <a:sym typeface="cajcd fnta1" pitchFamily="18" charset="2"/>
              </a:rPr>
              <a:t>&lt;. </a:t>
            </a:r>
            <a:r>
              <a:rPr lang="en-US" altLang="zh-CN" dirty="0">
                <a:latin typeface="Times New Roman" panose="02020603050405020304" pitchFamily="18" charset="0"/>
                <a:ea typeface="宋体" panose="02010600030101010101" pitchFamily="2" charset="-122"/>
                <a:sym typeface="cajcd fnta1" pitchFamily="18" charset="2"/>
              </a:rPr>
              <a:t>first</a:t>
            </a:r>
            <a:r>
              <a:rPr lang="en-US" altLang="zh-CN" dirty="0">
                <a:latin typeface="Times New Roman" panose="02020603050405020304" pitchFamily="18" charset="0"/>
                <a:ea typeface="宋体" panose="02010600030101010101" pitchFamily="2" charset="-122"/>
              </a:rPr>
              <a:t>VT(F)  </a:t>
            </a:r>
            <a:endParaRPr lang="en-US" altLang="zh-CN" dirty="0">
              <a:latin typeface="Times New Roman" panose="02020603050405020304" pitchFamily="18" charset="0"/>
              <a:ea typeface="宋体" panose="02010600030101010101" pitchFamily="2" charset="-122"/>
            </a:endParaRPr>
          </a:p>
          <a:p>
            <a:pPr algn="just">
              <a:spcBef>
                <a:spcPct val="50000"/>
              </a:spcBef>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所以   ↑ </a:t>
            </a:r>
            <a:r>
              <a:rPr lang="en-US" altLang="zh-CN" dirty="0">
                <a:solidFill>
                  <a:srgbClr val="FF0000"/>
                </a:solidFill>
                <a:latin typeface="Times New Roman" panose="02020603050405020304" pitchFamily="18" charset="0"/>
                <a:ea typeface="宋体" panose="02010600030101010101" pitchFamily="2" charset="-122"/>
                <a:sym typeface="cajcd fnta1" pitchFamily="18" charset="2"/>
              </a:rPr>
              <a:t>&lt;. </a:t>
            </a:r>
            <a:r>
              <a:rPr lang="en-US" altLang="zh-CN" dirty="0">
                <a:latin typeface="Times New Roman" panose="02020603050405020304" pitchFamily="18" charset="0"/>
                <a:ea typeface="宋体" panose="02010600030101010101" pitchFamily="2" charset="-122"/>
              </a:rPr>
              <a:t>↑,  ↑ </a:t>
            </a:r>
            <a:r>
              <a:rPr lang="en-US" altLang="zh-CN" dirty="0">
                <a:solidFill>
                  <a:srgbClr val="FF0000"/>
                </a:solidFill>
                <a:latin typeface="Times New Roman" panose="02020603050405020304" pitchFamily="18" charset="0"/>
                <a:ea typeface="宋体" panose="02010600030101010101" pitchFamily="2" charset="-122"/>
                <a:sym typeface="cajcd fnta1" pitchFamily="18" charset="2"/>
              </a:rPr>
              <a:t>&lt;.</a:t>
            </a:r>
            <a:r>
              <a:rPr lang="en-US" altLang="zh-CN" dirty="0">
                <a:latin typeface="Times New Roman" panose="02020603050405020304" pitchFamily="18" charset="0"/>
                <a:ea typeface="宋体" panose="02010600030101010101" pitchFamily="2" charset="-122"/>
              </a:rPr>
              <a:t> ( ,  ↑ </a:t>
            </a:r>
            <a:r>
              <a:rPr lang="en-US" altLang="zh-CN" dirty="0">
                <a:solidFill>
                  <a:srgbClr val="FF0000"/>
                </a:solidFill>
                <a:latin typeface="Times New Roman" panose="02020603050405020304" pitchFamily="18" charset="0"/>
                <a:ea typeface="宋体" panose="02010600030101010101" pitchFamily="2" charset="-122"/>
                <a:sym typeface="cajcd fnta1" pitchFamily="18" charset="2"/>
              </a:rPr>
              <a:t>&lt;. </a:t>
            </a:r>
            <a:r>
              <a:rPr lang="en-US" altLang="zh-CN" dirty="0">
                <a:latin typeface="Times New Roman" panose="02020603050405020304" pitchFamily="18" charset="0"/>
                <a:ea typeface="宋体" panose="02010600030101010101" pitchFamily="2" charset="-122"/>
              </a:rPr>
              <a:t>i</a:t>
            </a:r>
            <a:endParaRPr lang="en-US" altLang="zh-CN" dirty="0">
              <a:latin typeface="Times New Roman" panose="02020603050405020304" pitchFamily="18" charset="0"/>
              <a:ea typeface="宋体" panose="02010600030101010101" pitchFamily="2" charset="-122"/>
            </a:endParaRPr>
          </a:p>
          <a:p>
            <a:pPr algn="just">
              <a:spcBef>
                <a:spcPct val="50000"/>
              </a:spcBef>
            </a:pPr>
            <a:r>
              <a:rPr lang="en-US" altLang="zh-CN" dirty="0">
                <a:latin typeface="Times New Roman" panose="02020603050405020304" pitchFamily="18" charset="0"/>
                <a:ea typeface="宋体" panose="02010600030101010101" pitchFamily="2" charset="-122"/>
              </a:rPr>
              <a:t>P→</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E )   </a:t>
            </a:r>
            <a:r>
              <a:rPr lang="zh-CN" altLang="en-US" dirty="0">
                <a:latin typeface="Times New Roman" panose="02020603050405020304" pitchFamily="18" charset="0"/>
                <a:ea typeface="宋体" panose="02010600030101010101" pitchFamily="2" charset="-122"/>
              </a:rPr>
              <a:t>则（ </a:t>
            </a:r>
            <a:r>
              <a:rPr lang="en-US" altLang="zh-CN" dirty="0">
                <a:solidFill>
                  <a:srgbClr val="FF0000"/>
                </a:solidFill>
                <a:latin typeface="Times New Roman" panose="02020603050405020304" pitchFamily="18" charset="0"/>
                <a:ea typeface="宋体" panose="02010600030101010101" pitchFamily="2" charset="-122"/>
                <a:sym typeface="cajcd fnta1" pitchFamily="18" charset="2"/>
              </a:rPr>
              <a:t>&lt;. </a:t>
            </a:r>
            <a:r>
              <a:rPr lang="en-US" altLang="zh-CN" dirty="0">
                <a:latin typeface="Times New Roman" panose="02020603050405020304" pitchFamily="18" charset="0"/>
                <a:ea typeface="宋体" panose="02010600030101010101" pitchFamily="2" charset="-122"/>
              </a:rPr>
              <a:t>firstVT(E)   </a:t>
            </a:r>
            <a:endParaRPr lang="en-US" altLang="zh-CN" dirty="0">
              <a:latin typeface="Times New Roman" panose="02020603050405020304" pitchFamily="18" charset="0"/>
              <a:ea typeface="宋体" panose="02010600030101010101" pitchFamily="2" charset="-122"/>
            </a:endParaRPr>
          </a:p>
          <a:p>
            <a:pPr algn="just">
              <a:spcBef>
                <a:spcPct val="50000"/>
              </a:spcBef>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所以    </a:t>
            </a:r>
            <a:r>
              <a:rPr lang="en-US" altLang="zh-CN" dirty="0">
                <a:latin typeface="Times New Roman" panose="02020603050405020304" pitchFamily="18" charset="0"/>
                <a:ea typeface="宋体" panose="02010600030101010101" pitchFamily="2" charset="-122"/>
              </a:rPr>
              <a:t>(</a:t>
            </a:r>
            <a:r>
              <a:rPr lang="en-US" altLang="zh-CN" dirty="0">
                <a:solidFill>
                  <a:srgbClr val="FF0000"/>
                </a:solidFill>
                <a:latin typeface="Times New Roman" panose="02020603050405020304" pitchFamily="18" charset="0"/>
                <a:ea typeface="宋体" panose="02010600030101010101" pitchFamily="2" charset="-122"/>
                <a:sym typeface="cajcd fnta1" pitchFamily="18" charset="2"/>
              </a:rPr>
              <a:t>&lt;. </a:t>
            </a:r>
            <a:r>
              <a:rPr lang="en-US" altLang="zh-CN" dirty="0">
                <a:latin typeface="Times New Roman" panose="02020603050405020304" pitchFamily="18" charset="0"/>
                <a:ea typeface="宋体" panose="02010600030101010101" pitchFamily="2" charset="-122"/>
              </a:rPr>
              <a:t>+,  (</a:t>
            </a:r>
            <a:r>
              <a:rPr lang="en-US" altLang="zh-CN" dirty="0">
                <a:solidFill>
                  <a:srgbClr val="FF0000"/>
                </a:solidFill>
                <a:latin typeface="Times New Roman" panose="02020603050405020304" pitchFamily="18" charset="0"/>
                <a:ea typeface="宋体" panose="02010600030101010101" pitchFamily="2" charset="-122"/>
                <a:sym typeface="cajcd fnta1" pitchFamily="18" charset="2"/>
              </a:rPr>
              <a:t>&lt;.</a:t>
            </a:r>
            <a:r>
              <a:rPr lang="en-US" altLang="zh-CN" dirty="0">
                <a:solidFill>
                  <a:srgbClr val="FF0000"/>
                </a:solidFill>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  (</a:t>
            </a:r>
            <a:r>
              <a:rPr lang="en-US" altLang="zh-CN" dirty="0">
                <a:solidFill>
                  <a:srgbClr val="FF0000"/>
                </a:solidFill>
                <a:latin typeface="Times New Roman" panose="02020603050405020304" pitchFamily="18" charset="0"/>
                <a:ea typeface="宋体" panose="02010600030101010101" pitchFamily="2" charset="-122"/>
                <a:sym typeface="cajcd fnta1" pitchFamily="18" charset="2"/>
              </a:rPr>
              <a:t>&lt;. </a:t>
            </a:r>
            <a:r>
              <a:rPr lang="en-US" altLang="zh-CN" dirty="0">
                <a:latin typeface="Times New Roman" panose="02020603050405020304" pitchFamily="18" charset="0"/>
                <a:ea typeface="宋体" panose="02010600030101010101" pitchFamily="2" charset="-122"/>
              </a:rPr>
              <a:t>↑,  (</a:t>
            </a:r>
            <a:r>
              <a:rPr lang="en-US" altLang="zh-CN" dirty="0">
                <a:solidFill>
                  <a:srgbClr val="FF0000"/>
                </a:solidFill>
                <a:latin typeface="Times New Roman" panose="02020603050405020304" pitchFamily="18" charset="0"/>
                <a:ea typeface="宋体" panose="02010600030101010101" pitchFamily="2" charset="-122"/>
                <a:sym typeface="cajcd fnta1" pitchFamily="18" charset="2"/>
              </a:rPr>
              <a:t>&lt;.</a:t>
            </a:r>
            <a:r>
              <a:rPr lang="en-US" altLang="zh-CN" dirty="0">
                <a:latin typeface="Times New Roman" panose="02020603050405020304" pitchFamily="18" charset="0"/>
                <a:ea typeface="宋体" panose="02010600030101010101" pitchFamily="2" charset="-122"/>
              </a:rPr>
              <a:t>( ,  (</a:t>
            </a:r>
            <a:r>
              <a:rPr lang="en-US" altLang="zh-CN" dirty="0">
                <a:solidFill>
                  <a:srgbClr val="FF0000"/>
                </a:solidFill>
                <a:latin typeface="Times New Roman" panose="02020603050405020304" pitchFamily="18" charset="0"/>
                <a:ea typeface="宋体" panose="02010600030101010101" pitchFamily="2" charset="-122"/>
                <a:sym typeface="cajcd fnta1" pitchFamily="18" charset="2"/>
              </a:rPr>
              <a:t>&lt;. </a:t>
            </a:r>
            <a:r>
              <a:rPr lang="en-US" altLang="zh-CN" dirty="0">
                <a:latin typeface="Times New Roman" panose="02020603050405020304" pitchFamily="18" charset="0"/>
                <a:ea typeface="宋体" panose="02010600030101010101" pitchFamily="2" charset="-122"/>
              </a:rPr>
              <a:t>i</a:t>
            </a:r>
            <a:endParaRPr lang="en-US" altLang="zh-CN" dirty="0">
              <a:latin typeface="Times New Roman" panose="02020603050405020304" pitchFamily="18" charset="0"/>
              <a:ea typeface="宋体" panose="02010600030101010101" pitchFamily="2" charset="-122"/>
            </a:endParaRPr>
          </a:p>
        </p:txBody>
      </p:sp>
      <p:sp>
        <p:nvSpPr>
          <p:cNvPr id="78850" name="Text Box 2"/>
          <p:cNvSpPr txBox="1"/>
          <p:nvPr/>
        </p:nvSpPr>
        <p:spPr>
          <a:xfrm>
            <a:off x="609600" y="533400"/>
            <a:ext cx="7467600" cy="1016000"/>
          </a:xfrm>
          <a:prstGeom prst="rect">
            <a:avLst/>
          </a:prstGeom>
          <a:noFill/>
          <a:ln w="9525">
            <a:noFill/>
          </a:ln>
        </p:spPr>
        <p:txBody>
          <a:bodyPr anchor="t" anchorCtr="0">
            <a:spAutoFit/>
          </a:bodyPr>
          <a:p>
            <a:pPr algn="just">
              <a:spcBef>
                <a:spcPct val="50000"/>
              </a:spcBef>
            </a:pPr>
            <a:r>
              <a:rPr lang="en-US" altLang="zh-CN" dirty="0">
                <a:latin typeface="Times New Roman" panose="02020603050405020304" pitchFamily="18" charset="0"/>
                <a:ea typeface="宋体" panose="02010600030101010101" pitchFamily="2" charset="-122"/>
              </a:rPr>
              <a:t>(3) </a:t>
            </a:r>
            <a:r>
              <a:rPr lang="zh-CN" altLang="en-US" dirty="0">
                <a:latin typeface="Times New Roman" panose="02020603050405020304" pitchFamily="18" charset="0"/>
                <a:ea typeface="宋体" panose="02010600030101010101" pitchFamily="2" charset="-122"/>
              </a:rPr>
              <a:t>求 </a:t>
            </a:r>
            <a:r>
              <a:rPr lang="en-US" altLang="zh-CN" dirty="0">
                <a:solidFill>
                  <a:srgbClr val="FF0000"/>
                </a:solidFill>
                <a:latin typeface="Times New Roman" panose="02020603050405020304" pitchFamily="18" charset="0"/>
                <a:ea typeface="宋体" panose="02010600030101010101" pitchFamily="2" charset="-122"/>
                <a:sym typeface="cajcd fntaa" pitchFamily="18" charset="2"/>
              </a:rPr>
              <a:t>=.</a:t>
            </a:r>
            <a:r>
              <a:rPr lang="zh-CN" altLang="en-US" dirty="0">
                <a:latin typeface="Times New Roman" panose="02020603050405020304" pitchFamily="18" charset="0"/>
                <a:ea typeface="宋体" panose="02010600030101010101" pitchFamily="2" charset="-122"/>
              </a:rPr>
              <a:t>关系</a:t>
            </a:r>
            <a:endParaRPr lang="zh-CN" altLang="en-US" dirty="0">
              <a:latin typeface="Times New Roman" panose="02020603050405020304" pitchFamily="18" charset="0"/>
              <a:ea typeface="宋体" panose="02010600030101010101" pitchFamily="2" charset="-122"/>
            </a:endParaRPr>
          </a:p>
          <a:p>
            <a:pPr algn="just">
              <a:spcBef>
                <a:spcPct val="50000"/>
              </a:spcBef>
            </a:pPr>
            <a:r>
              <a:rPr lang="en-US" altLang="zh-CN" dirty="0">
                <a:latin typeface="Times New Roman" panose="02020603050405020304" pitchFamily="18" charset="0"/>
                <a:ea typeface="宋体" panose="02010600030101010101" pitchFamily="2" charset="-122"/>
              </a:rPr>
              <a:t>P→(E)                   (=. )</a:t>
            </a:r>
            <a:endParaRPr lang="en-US" altLang="zh-CN" dirty="0">
              <a:latin typeface="Times New Roman" panose="02020603050405020304" pitchFamily="18" charset="0"/>
              <a:ea typeface="宋体"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Text Box 2"/>
          <p:cNvSpPr txBox="1"/>
          <p:nvPr/>
        </p:nvSpPr>
        <p:spPr>
          <a:xfrm>
            <a:off x="457200" y="0"/>
            <a:ext cx="7924800" cy="5048250"/>
          </a:xfrm>
          <a:prstGeom prst="rect">
            <a:avLst/>
          </a:prstGeom>
          <a:noFill/>
          <a:ln w="9525">
            <a:noFill/>
          </a:ln>
        </p:spPr>
        <p:txBody>
          <a:bodyPr anchor="t" anchorCtr="0">
            <a:spAutoFit/>
          </a:bodyPr>
          <a:p>
            <a:pPr algn="just">
              <a:spcBef>
                <a:spcPct val="50000"/>
              </a:spcBef>
            </a:pPr>
            <a:r>
              <a:rPr lang="en-US" altLang="zh-CN" sz="2800" dirty="0">
                <a:latin typeface="Times New Roman" panose="02020603050405020304" pitchFamily="18" charset="0"/>
                <a:ea typeface="宋体" panose="02010600030101010101" pitchFamily="2" charset="-122"/>
              </a:rPr>
              <a:t>(5) </a:t>
            </a:r>
            <a:r>
              <a:rPr lang="zh-CN" altLang="en-US" sz="2800" dirty="0">
                <a:latin typeface="Times New Roman" panose="02020603050405020304" pitchFamily="18" charset="0"/>
                <a:ea typeface="宋体" panose="02010600030101010101" pitchFamily="2" charset="-122"/>
              </a:rPr>
              <a:t>求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a:t>
            </a:r>
            <a:r>
              <a:rPr lang="zh-CN" altLang="en-US" sz="2800" dirty="0">
                <a:latin typeface="Times New Roman" panose="02020603050405020304" pitchFamily="18" charset="0"/>
                <a:ea typeface="宋体" panose="02010600030101010101" pitchFamily="2" charset="-122"/>
              </a:rPr>
              <a:t>关系</a:t>
            </a:r>
            <a:endParaRPr lang="zh-CN" altLang="en-US"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E→E+T  </a:t>
            </a:r>
            <a:r>
              <a:rPr lang="zh-CN" altLang="en-US" sz="2800" dirty="0">
                <a:latin typeface="Times New Roman" panose="02020603050405020304" pitchFamily="18" charset="0"/>
                <a:ea typeface="宋体" panose="02010600030101010101" pitchFamily="2" charset="-122"/>
              </a:rPr>
              <a:t>则</a:t>
            </a:r>
            <a:r>
              <a:rPr lang="en-US" altLang="zh-CN" sz="2800" dirty="0">
                <a:latin typeface="Times New Roman" panose="02020603050405020304" pitchFamily="18" charset="0"/>
                <a:ea typeface="宋体" panose="02010600030101010101" pitchFamily="2" charset="-122"/>
              </a:rPr>
              <a:t>lastVT(E)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latin typeface="Times New Roman" panose="02020603050405020304" pitchFamily="18" charset="0"/>
                <a:ea typeface="宋体" panose="02010600030101010101" pitchFamily="2" charset="-122"/>
              </a:rPr>
              <a:t>+   </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所以  </a:t>
            </a:r>
            <a:r>
              <a:rPr lang="en-US" altLang="zh-CN" sz="2800" dirty="0">
                <a:latin typeface="Times New Roman" panose="02020603050405020304" pitchFamily="18" charset="0"/>
                <a:ea typeface="宋体" panose="02010600030101010101" pitchFamily="2" charset="-122"/>
              </a:rPr>
              <a:t>+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latin typeface="Times New Roman" panose="02020603050405020304" pitchFamily="18" charset="0"/>
                <a:ea typeface="宋体" panose="02010600030101010101" pitchFamily="2" charset="-122"/>
              </a:rPr>
              <a:t>+,  *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latin typeface="Times New Roman" panose="02020603050405020304" pitchFamily="18" charset="0"/>
                <a:ea typeface="宋体" panose="02010600030101010101" pitchFamily="2" charset="-122"/>
              </a:rPr>
              <a:t>+,  ↑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latin typeface="Times New Roman" panose="02020603050405020304" pitchFamily="18" charset="0"/>
                <a:ea typeface="宋体" panose="02010600030101010101" pitchFamily="2" charset="-122"/>
              </a:rPr>
              <a:t>+ ,  )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latin typeface="Times New Roman" panose="02020603050405020304" pitchFamily="18" charset="0"/>
                <a:ea typeface="宋体" panose="02010600030101010101" pitchFamily="2" charset="-122"/>
              </a:rPr>
              <a:t>+,  i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latin typeface="Times New Roman" panose="02020603050405020304" pitchFamily="18" charset="0"/>
                <a:ea typeface="宋体" panose="02010600030101010101" pitchFamily="2" charset="-122"/>
              </a:rPr>
              <a:t>+</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T→T*F  </a:t>
            </a:r>
            <a:r>
              <a:rPr lang="zh-CN" altLang="en-US" sz="2800" dirty="0">
                <a:latin typeface="Times New Roman" panose="02020603050405020304" pitchFamily="18" charset="0"/>
                <a:ea typeface="宋体" panose="02010600030101010101" pitchFamily="2" charset="-122"/>
              </a:rPr>
              <a:t>则</a:t>
            </a:r>
            <a:r>
              <a:rPr lang="en-US" altLang="zh-CN" sz="2800" dirty="0">
                <a:latin typeface="Times New Roman" panose="02020603050405020304" pitchFamily="18" charset="0"/>
                <a:ea typeface="宋体" panose="02010600030101010101" pitchFamily="2" charset="-122"/>
              </a:rPr>
              <a:t>lastVT(T)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latin typeface="Times New Roman" panose="02020603050405020304" pitchFamily="18" charset="0"/>
                <a:ea typeface="宋体" panose="02010600030101010101" pitchFamily="2" charset="-122"/>
              </a:rPr>
              <a:t>*  </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所以   *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latin typeface="Times New Roman" panose="02020603050405020304" pitchFamily="18" charset="0"/>
                <a:ea typeface="宋体" panose="02010600030101010101" pitchFamily="2" charset="-122"/>
              </a:rPr>
              <a:t>*,  ↑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latin typeface="Times New Roman" panose="02020603050405020304" pitchFamily="18" charset="0"/>
                <a:ea typeface="宋体" panose="02010600030101010101" pitchFamily="2" charset="-122"/>
              </a:rPr>
              <a:t>*,  i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latin typeface="Times New Roman" panose="02020603050405020304" pitchFamily="18" charset="0"/>
                <a:ea typeface="宋体" panose="02010600030101010101" pitchFamily="2" charset="-122"/>
              </a:rPr>
              <a:t>*,  )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latin typeface="Times New Roman" panose="02020603050405020304" pitchFamily="18" charset="0"/>
                <a:ea typeface="宋体" panose="02010600030101010101" pitchFamily="2" charset="-122"/>
              </a:rPr>
              <a:t>*</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F→P↑F  </a:t>
            </a:r>
            <a:r>
              <a:rPr lang="zh-CN" altLang="en-US" sz="2800" dirty="0">
                <a:latin typeface="Times New Roman" panose="02020603050405020304" pitchFamily="18" charset="0"/>
                <a:ea typeface="宋体" panose="02010600030101010101" pitchFamily="2" charset="-122"/>
              </a:rPr>
              <a:t>则</a:t>
            </a:r>
            <a:r>
              <a:rPr lang="en-US" altLang="zh-CN" sz="2800" dirty="0">
                <a:latin typeface="Times New Roman" panose="02020603050405020304" pitchFamily="18" charset="0"/>
                <a:ea typeface="宋体" panose="02010600030101010101" pitchFamily="2" charset="-122"/>
              </a:rPr>
              <a:t>lastVT(P)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所以  </a:t>
            </a:r>
            <a:r>
              <a:rPr lang="en-US" altLang="zh-CN" sz="2800" dirty="0">
                <a:latin typeface="Times New Roman" panose="02020603050405020304" pitchFamily="18" charset="0"/>
                <a:ea typeface="宋体" panose="02010600030101010101" pitchFamily="2" charset="-122"/>
              </a:rPr>
              <a:t>i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latin typeface="Times New Roman" panose="02020603050405020304" pitchFamily="18" charset="0"/>
                <a:ea typeface="宋体" panose="02010600030101010101" pitchFamily="2" charset="-122"/>
              </a:rPr>
              <a:t>↑,    )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latin typeface="Times New Roman" panose="02020603050405020304" pitchFamily="18" charset="0"/>
                <a:ea typeface="宋体" panose="02010600030101010101" pitchFamily="2" charset="-122"/>
              </a:rPr>
              <a:t>↑ </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P→(E)  </a:t>
            </a:r>
            <a:r>
              <a:rPr lang="zh-CN" altLang="en-US" sz="2800" dirty="0">
                <a:latin typeface="Times New Roman" panose="02020603050405020304" pitchFamily="18" charset="0"/>
                <a:ea typeface="宋体" panose="02010600030101010101" pitchFamily="2" charset="-122"/>
              </a:rPr>
              <a:t>则</a:t>
            </a:r>
            <a:r>
              <a:rPr lang="en-US" altLang="zh-CN" sz="2800" dirty="0">
                <a:latin typeface="Times New Roman" panose="02020603050405020304" pitchFamily="18" charset="0"/>
                <a:ea typeface="宋体" panose="02010600030101010101" pitchFamily="2" charset="-122"/>
              </a:rPr>
              <a:t>lastVT(E)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a:t>
            </a:r>
            <a:r>
              <a:rPr lang="en-US" altLang="zh-CN" sz="2800" dirty="0">
                <a:latin typeface="Times New Roman" panose="02020603050405020304" pitchFamily="18" charset="0"/>
                <a:ea typeface="宋体" panose="02010600030101010101" pitchFamily="2" charset="-122"/>
                <a:sym typeface="cajcd fnta1" pitchFamily="18" charset="2"/>
              </a:rPr>
              <a:t>)</a:t>
            </a:r>
            <a:r>
              <a:rPr lang="en-US" altLang="zh-CN" sz="2800" dirty="0">
                <a:latin typeface="Times New Roman" panose="02020603050405020304" pitchFamily="18" charset="0"/>
                <a:ea typeface="宋体" panose="02010600030101010101" pitchFamily="2" charset="-122"/>
              </a:rPr>
              <a:t>    </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所以  </a:t>
            </a:r>
            <a:r>
              <a:rPr lang="en-US" altLang="zh-CN" sz="2800" dirty="0">
                <a:latin typeface="Times New Roman" panose="02020603050405020304" pitchFamily="18" charset="0"/>
                <a:ea typeface="宋体" panose="02010600030101010101" pitchFamily="2" charset="-122"/>
              </a:rPr>
              <a:t>+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a:t>
            </a:r>
            <a:r>
              <a:rPr lang="en-US" altLang="zh-CN" sz="2800" dirty="0">
                <a:latin typeface="Times New Roman" panose="02020603050405020304" pitchFamily="18" charset="0"/>
                <a:ea typeface="宋体" panose="02010600030101010101" pitchFamily="2" charset="-122"/>
              </a:rPr>
              <a:t>) ,  *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a:t>
            </a:r>
            <a:r>
              <a:rPr lang="en-US" altLang="zh-CN" sz="2800" dirty="0">
                <a:latin typeface="Times New Roman" panose="02020603050405020304" pitchFamily="18" charset="0"/>
                <a:ea typeface="宋体" panose="02010600030101010101" pitchFamily="2" charset="-122"/>
              </a:rPr>
              <a:t>) ,  ↑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a:t>
            </a:r>
            <a:r>
              <a:rPr lang="en-US" altLang="zh-CN" sz="2800" dirty="0">
                <a:latin typeface="Times New Roman" panose="02020603050405020304" pitchFamily="18" charset="0"/>
                <a:ea typeface="宋体" panose="02010600030101010101" pitchFamily="2" charset="-122"/>
              </a:rPr>
              <a:t>) ,  i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a:t>
            </a:r>
            <a:r>
              <a:rPr lang="en-US" altLang="zh-CN" sz="2800" dirty="0">
                <a:latin typeface="Times New Roman" panose="02020603050405020304" pitchFamily="18" charset="0"/>
                <a:ea typeface="宋体" panose="02010600030101010101" pitchFamily="2" charset="-122"/>
              </a:rPr>
              <a:t>) ,  )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a:t>
            </a:r>
            <a:r>
              <a:rPr lang="en-US" altLang="zh-CN" sz="2800" dirty="0">
                <a:latin typeface="Times New Roman" panose="02020603050405020304" pitchFamily="18" charset="0"/>
                <a:ea typeface="宋体" panose="02010600030101010101" pitchFamily="2" charset="-122"/>
              </a:rPr>
              <a:t>)</a:t>
            </a:r>
            <a:endParaRPr lang="en-US" altLang="zh-CN" sz="2800" dirty="0">
              <a:latin typeface="Times New Roman" panose="02020603050405020304" pitchFamily="18" charset="0"/>
              <a:ea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Rectangle 2"/>
          <p:cNvSpPr/>
          <p:nvPr/>
        </p:nvSpPr>
        <p:spPr>
          <a:xfrm>
            <a:off x="685800" y="152400"/>
            <a:ext cx="7772400" cy="381000"/>
          </a:xfrm>
          <a:prstGeom prst="rect">
            <a:avLst/>
          </a:prstGeom>
          <a:noFill/>
          <a:ln w="9525">
            <a:noFill/>
          </a:ln>
        </p:spPr>
        <p:txBody>
          <a:bodyPr anchor="ctr" anchorCtr="0"/>
          <a:p>
            <a:pPr algn="ctr"/>
            <a:r>
              <a:rPr lang="en-US" altLang="zh-CN" sz="3600" u="sng" dirty="0">
                <a:solidFill>
                  <a:srgbClr val="FF0000"/>
                </a:solidFill>
                <a:latin typeface="Times New Roman" panose="02020603050405020304" pitchFamily="18" charset="0"/>
                <a:ea typeface="宋体" panose="02010600030101010101" pitchFamily="2" charset="-122"/>
              </a:rPr>
              <a:t>5.2.1 </a:t>
            </a:r>
            <a:r>
              <a:rPr lang="zh-CN" altLang="en-US" sz="3600" u="sng" dirty="0">
                <a:solidFill>
                  <a:srgbClr val="FF0000"/>
                </a:solidFill>
                <a:latin typeface="Times New Roman" panose="02020603050405020304" pitchFamily="18" charset="0"/>
                <a:ea typeface="宋体" panose="02010600030101010101" pitchFamily="2" charset="-122"/>
              </a:rPr>
              <a:t>算符优先文法及优先表的构造</a:t>
            </a:r>
            <a:r>
              <a:rPr lang="en-US" altLang="zh-CN" sz="3600" u="sng" dirty="0">
                <a:solidFill>
                  <a:srgbClr val="FF0000"/>
                </a:solidFill>
                <a:latin typeface="Times New Roman" panose="02020603050405020304" pitchFamily="18" charset="0"/>
                <a:ea typeface="宋体" panose="02010600030101010101" pitchFamily="2" charset="-122"/>
              </a:rPr>
              <a:t>(7)</a:t>
            </a:r>
            <a:endParaRPr lang="en-US" altLang="zh-CN" sz="3600" u="sng" dirty="0">
              <a:solidFill>
                <a:srgbClr val="FF0000"/>
              </a:solidFill>
              <a:latin typeface="Times New Roman" panose="02020603050405020304" pitchFamily="18" charset="0"/>
              <a:ea typeface="宋体" panose="02010600030101010101" pitchFamily="2" charset="-122"/>
            </a:endParaRPr>
          </a:p>
        </p:txBody>
      </p:sp>
      <p:sp>
        <p:nvSpPr>
          <p:cNvPr id="80898" name="Rectangle 3"/>
          <p:cNvSpPr/>
          <p:nvPr/>
        </p:nvSpPr>
        <p:spPr>
          <a:xfrm>
            <a:off x="152400" y="762000"/>
            <a:ext cx="1676400" cy="2362200"/>
          </a:xfrm>
          <a:prstGeom prst="rect">
            <a:avLst/>
          </a:prstGeom>
          <a:solidFill>
            <a:srgbClr val="CCFFFF"/>
          </a:solidFill>
          <a:ln w="9525" cap="flat" cmpd="sng">
            <a:solidFill>
              <a:schemeClr val="accent2"/>
            </a:solidFill>
            <a:prstDash val="solid"/>
            <a:miter/>
            <a:headEnd type="none" w="med" len="med"/>
            <a:tailEnd type="none" w="med" len="med"/>
          </a:ln>
        </p:spPr>
        <p:txBody>
          <a:bodyPr anchor="t" anchorCtr="0"/>
          <a:p>
            <a:pPr marL="342900" indent="-342900">
              <a:spcBef>
                <a:spcPct val="20000"/>
              </a:spcBef>
            </a:pPr>
            <a:r>
              <a:rPr lang="en-US" altLang="zh-CN" sz="2800" u="sng" dirty="0">
                <a:solidFill>
                  <a:schemeClr val="tx2"/>
                </a:solidFill>
                <a:latin typeface="Times New Roman" panose="02020603050405020304" pitchFamily="18" charset="0"/>
                <a:ea typeface="宋体" panose="02010600030101010101" pitchFamily="2" charset="-122"/>
              </a:rPr>
              <a:t>E</a:t>
            </a:r>
            <a:r>
              <a:rPr lang="en-US" altLang="zh-CN" sz="2800" u="sng" dirty="0">
                <a:solidFill>
                  <a:schemeClr val="tx2"/>
                </a:solidFill>
                <a:latin typeface="宋体" panose="02010600030101010101" pitchFamily="2" charset="-122"/>
                <a:ea typeface="宋体" panose="02010600030101010101" pitchFamily="2" charset="-122"/>
              </a:rPr>
              <a:t>→E+T|T</a:t>
            </a:r>
            <a:endParaRPr lang="en-US" altLang="zh-CN" sz="2800" dirty="0">
              <a:solidFill>
                <a:schemeClr val="tx2"/>
              </a:solidFill>
              <a:latin typeface="宋体" panose="02010600030101010101" pitchFamily="2" charset="-122"/>
              <a:ea typeface="宋体" panose="02010600030101010101" pitchFamily="2" charset="-122"/>
            </a:endParaRPr>
          </a:p>
          <a:p>
            <a:pPr marL="342900" indent="-342900">
              <a:spcBef>
                <a:spcPct val="20000"/>
              </a:spcBef>
            </a:pPr>
            <a:r>
              <a:rPr lang="en-US" altLang="zh-CN" sz="2800" u="sng" dirty="0">
                <a:solidFill>
                  <a:schemeClr val="tx2"/>
                </a:solidFill>
                <a:latin typeface="宋体" panose="02010600030101010101" pitchFamily="2" charset="-122"/>
                <a:ea typeface="宋体" panose="02010600030101010101" pitchFamily="2" charset="-122"/>
              </a:rPr>
              <a:t>T→T*F|F</a:t>
            </a:r>
            <a:endParaRPr lang="en-US" altLang="zh-CN" sz="2800" u="sng" dirty="0">
              <a:solidFill>
                <a:schemeClr val="tx2"/>
              </a:solidFill>
              <a:latin typeface="宋体" panose="02010600030101010101" pitchFamily="2" charset="-122"/>
              <a:ea typeface="宋体" panose="02010600030101010101" pitchFamily="2" charset="-122"/>
            </a:endParaRPr>
          </a:p>
          <a:p>
            <a:pPr marL="342900" indent="-342900">
              <a:spcBef>
                <a:spcPct val="20000"/>
              </a:spcBef>
            </a:pPr>
            <a:r>
              <a:rPr lang="en-US" altLang="zh-CN" sz="2800" u="sng" dirty="0">
                <a:solidFill>
                  <a:schemeClr val="tx2"/>
                </a:solidFill>
                <a:latin typeface="宋体" panose="02010600030101010101" pitchFamily="2" charset="-122"/>
                <a:ea typeface="宋体" panose="02010600030101010101" pitchFamily="2" charset="-122"/>
              </a:rPr>
              <a:t>F→P^F|F</a:t>
            </a:r>
            <a:endParaRPr lang="en-US" altLang="zh-CN" sz="2800" u="sng" dirty="0">
              <a:solidFill>
                <a:schemeClr val="tx2"/>
              </a:solidFill>
              <a:latin typeface="宋体" panose="02010600030101010101" pitchFamily="2" charset="-122"/>
              <a:ea typeface="宋体" panose="02010600030101010101" pitchFamily="2" charset="-122"/>
            </a:endParaRPr>
          </a:p>
          <a:p>
            <a:pPr marL="342900" indent="-342900">
              <a:spcBef>
                <a:spcPct val="20000"/>
              </a:spcBef>
            </a:pPr>
            <a:r>
              <a:rPr lang="en-US" altLang="zh-CN" sz="2800" u="sng" dirty="0">
                <a:solidFill>
                  <a:schemeClr val="tx2"/>
                </a:solidFill>
                <a:latin typeface="宋体" panose="02010600030101010101" pitchFamily="2" charset="-122"/>
                <a:ea typeface="宋体" panose="02010600030101010101" pitchFamily="2" charset="-122"/>
              </a:rPr>
              <a:t>P→(E)|i</a:t>
            </a:r>
            <a:endParaRPr lang="en-US" altLang="zh-CN" sz="2800" u="sng" dirty="0">
              <a:solidFill>
                <a:schemeClr val="tx2"/>
              </a:solidFill>
              <a:latin typeface="宋体" panose="02010600030101010101" pitchFamily="2" charset="-122"/>
              <a:ea typeface="宋体" panose="02010600030101010101" pitchFamily="2" charset="-122"/>
            </a:endParaRPr>
          </a:p>
        </p:txBody>
      </p:sp>
      <p:graphicFrame>
        <p:nvGraphicFramePr>
          <p:cNvPr id="28676" name="Group 4"/>
          <p:cNvGraphicFramePr>
            <a:graphicFrameLocks noGrp="1"/>
          </p:cNvGraphicFramePr>
          <p:nvPr/>
        </p:nvGraphicFramePr>
        <p:xfrm>
          <a:off x="1981200" y="1952625"/>
          <a:ext cx="6629400" cy="1189038"/>
        </p:xfrm>
        <a:graphic>
          <a:graphicData uri="http://schemas.openxmlformats.org/drawingml/2006/table">
            <a:tbl>
              <a:tblPr/>
              <a:tblGrid>
                <a:gridCol w="1325563"/>
                <a:gridCol w="1301750"/>
                <a:gridCol w="1350962"/>
                <a:gridCol w="1325563"/>
                <a:gridCol w="1325562"/>
              </a:tblGrid>
              <a:tr h="3963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dirty="0" err="1">
                          <a:ln>
                            <a:noFill/>
                          </a:ln>
                          <a:solidFill>
                            <a:schemeClr val="tx2"/>
                          </a:solidFill>
                          <a:effectLst/>
                          <a:latin typeface="Times New Roman" panose="02020603050405020304" pitchFamily="18" charset="0"/>
                          <a:ea typeface="宋体" panose="02010600030101010101" pitchFamily="2" charset="-122"/>
                        </a:rPr>
                        <a:t>LastVT</a:t>
                      </a:r>
                      <a:r>
                        <a:rPr kumimoji="1" lang="en-US" altLang="zh-CN" sz="20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    </a:t>
                      </a:r>
                      <a:endParaRPr kumimoji="1" lang="en-US" altLang="zh-CN" sz="20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E</a:t>
                      </a:r>
                      <a:endPar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T</a:t>
                      </a:r>
                      <a:endPar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F</a:t>
                      </a:r>
                      <a:endPar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P</a:t>
                      </a:r>
                      <a:endPar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(1)</a:t>
                      </a:r>
                      <a:endPar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a:t>
                      </a:r>
                      <a:endParaRPr kumimoji="1" lang="en-US" altLang="zh-CN" sz="20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a:t>
                      </a:r>
                      <a:endParaRPr kumimoji="1" lang="en-US" altLang="zh-CN" sz="20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a:t>
                      </a:r>
                      <a:endParaRPr kumimoji="1" lang="en-US" altLang="zh-CN" sz="20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dirty="0">
                          <a:ln>
                            <a:noFill/>
                          </a:ln>
                          <a:solidFill>
                            <a:srgbClr val="990033"/>
                          </a:solidFill>
                          <a:effectLst/>
                          <a:latin typeface="Times New Roman" panose="02020603050405020304" pitchFamily="18" charset="0"/>
                          <a:ea typeface="宋体" panose="02010600030101010101" pitchFamily="2" charset="-122"/>
                        </a:rPr>
                        <a:t>{),i}</a:t>
                      </a:r>
                      <a:endParaRPr kumimoji="1" lang="en-US" altLang="zh-CN" sz="2000" b="0" i="0" u="none" strike="noStrike" cap="none" normalizeH="0" baseline="0" dirty="0">
                        <a:ln>
                          <a:noFill/>
                        </a:ln>
                        <a:solidFill>
                          <a:srgbClr val="990033"/>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(2)</a:t>
                      </a:r>
                      <a:endPar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{+,*,^,),i}</a:t>
                      </a:r>
                      <a:endParaRPr kumimoji="1" lang="en-US" altLang="zh-CN" sz="20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{*,^,),i}</a:t>
                      </a:r>
                      <a:endParaRPr kumimoji="1" lang="en-US" altLang="zh-CN" sz="20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{^,),i}</a:t>
                      </a:r>
                      <a:endParaRPr kumimoji="1" lang="en-US" altLang="zh-CN" sz="20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{),i}</a:t>
                      </a:r>
                      <a:endParaRPr kumimoji="1" lang="en-US" altLang="zh-CN" sz="20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8704" name="Group 32"/>
          <p:cNvGraphicFramePr>
            <a:graphicFrameLocks noGrp="1"/>
          </p:cNvGraphicFramePr>
          <p:nvPr/>
        </p:nvGraphicFramePr>
        <p:xfrm>
          <a:off x="1981200" y="685800"/>
          <a:ext cx="6629400" cy="1189038"/>
        </p:xfrm>
        <a:graphic>
          <a:graphicData uri="http://schemas.openxmlformats.org/drawingml/2006/table">
            <a:tbl>
              <a:tblPr/>
              <a:tblGrid>
                <a:gridCol w="1325563"/>
                <a:gridCol w="1325562"/>
                <a:gridCol w="1327150"/>
                <a:gridCol w="1325563"/>
                <a:gridCol w="1325562"/>
              </a:tblGrid>
              <a:tr h="3963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dirty="0" err="1">
                          <a:ln>
                            <a:noFill/>
                          </a:ln>
                          <a:solidFill>
                            <a:schemeClr val="tx2"/>
                          </a:solidFill>
                          <a:effectLst/>
                          <a:latin typeface="Times New Roman" panose="02020603050405020304" pitchFamily="18" charset="0"/>
                          <a:ea typeface="宋体" panose="02010600030101010101" pitchFamily="2" charset="-122"/>
                        </a:rPr>
                        <a:t>FirstVT</a:t>
                      </a:r>
                      <a:r>
                        <a:rPr kumimoji="1" lang="en-US" altLang="zh-CN" sz="20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    </a:t>
                      </a:r>
                      <a:endParaRPr kumimoji="1" lang="en-US" altLang="zh-CN" sz="2000" b="0"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E</a:t>
                      </a:r>
                      <a:endPar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T</a:t>
                      </a:r>
                      <a:endPar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F</a:t>
                      </a:r>
                      <a:endPar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P</a:t>
                      </a:r>
                      <a:endPar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(1)</a:t>
                      </a:r>
                      <a:endPar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a:t>
                      </a:r>
                      <a:endParaRPr kumimoji="1" lang="en-US" altLang="zh-CN" sz="20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a:t>
                      </a:r>
                      <a:endParaRPr kumimoji="1" lang="en-US" altLang="zh-CN" sz="20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a:t>
                      </a:r>
                      <a:endParaRPr kumimoji="1" lang="en-US" altLang="zh-CN" sz="2000" b="0"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dirty="0">
                          <a:ln>
                            <a:noFill/>
                          </a:ln>
                          <a:solidFill>
                            <a:srgbClr val="990033"/>
                          </a:solidFill>
                          <a:effectLst/>
                          <a:latin typeface="Times New Roman" panose="02020603050405020304" pitchFamily="18" charset="0"/>
                          <a:ea typeface="宋体" panose="02010600030101010101" pitchFamily="2" charset="-122"/>
                        </a:rPr>
                        <a:t>{(,i}</a:t>
                      </a:r>
                      <a:endParaRPr kumimoji="1" lang="en-US" altLang="zh-CN" sz="2000" b="0" i="0" u="none" strike="noStrike" cap="none" normalizeH="0" baseline="0" dirty="0">
                        <a:ln>
                          <a:noFill/>
                        </a:ln>
                        <a:solidFill>
                          <a:srgbClr val="990033"/>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(2)</a:t>
                      </a:r>
                      <a:endParaRPr kumimoji="1" lang="en-US" altLang="zh-CN" sz="20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{+,*,^,(,i}</a:t>
                      </a:r>
                      <a:endParaRPr kumimoji="1" lang="en-US" altLang="zh-CN" sz="20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{*,^,(,i}</a:t>
                      </a:r>
                      <a:endParaRPr kumimoji="1" lang="en-US" altLang="zh-CN" sz="20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{^,(,i}</a:t>
                      </a:r>
                      <a:endParaRPr kumimoji="1" lang="en-US" altLang="zh-CN" sz="20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{(,i}</a:t>
                      </a:r>
                      <a:endParaRPr kumimoji="1" lang="en-US" altLang="zh-CN" sz="20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8817" name="Group 145"/>
          <p:cNvGraphicFramePr>
            <a:graphicFrameLocks noGrp="1"/>
          </p:cNvGraphicFramePr>
          <p:nvPr/>
        </p:nvGraphicFramePr>
        <p:xfrm>
          <a:off x="304800" y="3429000"/>
          <a:ext cx="8458200" cy="3232150"/>
        </p:xfrm>
        <a:graphic>
          <a:graphicData uri="http://schemas.openxmlformats.org/drawingml/2006/table">
            <a:tbl>
              <a:tblPr/>
              <a:tblGrid>
                <a:gridCol w="1057275"/>
                <a:gridCol w="1057275"/>
                <a:gridCol w="1057275"/>
                <a:gridCol w="1057275"/>
                <a:gridCol w="1057275"/>
                <a:gridCol w="1057275"/>
                <a:gridCol w="1057275"/>
                <a:gridCol w="1057275"/>
              </a:tblGrid>
              <a:tr h="365740">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i</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948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948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948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948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i</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rPr>
                        <a:t>err</a:t>
                      </a:r>
                      <a:endParaRPr kumimoji="1" lang="en-US"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rPr>
                        <a:t>err</a:t>
                      </a:r>
                      <a:endParaRPr kumimoji="1" lang="en-US"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948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2"/>
                          </a:solidFill>
                          <a:effectLst/>
                          <a:latin typeface="Arial Black" panose="020B0A04020102020204" pitchFamily="34" charset="0"/>
                          <a:ea typeface="宋体" panose="02010600030101010101" pitchFamily="2" charset="-122"/>
                        </a:rPr>
                        <a:t>=</a:t>
                      </a:r>
                      <a:endParaRPr kumimoji="1" lang="en-US" altLang="zh-CN" sz="1800" b="0" i="0" u="none" strike="noStrike" cap="none" normalizeH="0" baseline="0">
                        <a:ln>
                          <a:noFill/>
                        </a:ln>
                        <a:solidFill>
                          <a:schemeClr val="accent2"/>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rPr>
                        <a:t>err</a:t>
                      </a:r>
                      <a:endParaRPr kumimoji="1" lang="en-US"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948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rPr>
                        <a:t>err</a:t>
                      </a:r>
                      <a:endParaRPr kumimoji="1" lang="en-US"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rPr>
                        <a:t>err</a:t>
                      </a:r>
                      <a:endParaRPr kumimoji="1" lang="en-US"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948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2"/>
                          </a:solidFill>
                          <a:effectLst/>
                          <a:latin typeface="Arial Black" panose="020B0A04020102020204" pitchFamily="34" charset="0"/>
                          <a:ea typeface="宋体" panose="02010600030101010101" pitchFamily="2" charset="-122"/>
                        </a:rPr>
                        <a:t>=</a:t>
                      </a:r>
                      <a:endParaRPr kumimoji="1" lang="en-US" altLang="zh-CN" sz="1800" b="0" i="0" u="none" strike="noStrike" cap="none" normalizeH="0" baseline="0">
                        <a:ln>
                          <a:noFill/>
                        </a:ln>
                        <a:solidFill>
                          <a:schemeClr val="accent2"/>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样题：</a:t>
            </a:r>
            <a:endParaRPr kumimoji="1" lang="en-US" altLang="zh-CN" sz="32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设文法</a:t>
            </a:r>
            <a:r>
              <a:rPr kumimoji="1" lang="en-US" altLang="zh-CN" sz="3200" b="0" i="0" u="none" strike="noStrike" kern="0" cap="none" spc="0" normalizeH="0" baseline="0" noProof="0" dirty="0">
                <a:ln>
                  <a:noFill/>
                </a:ln>
                <a:solidFill>
                  <a:schemeClr val="tx1"/>
                </a:solidFill>
                <a:effectLst/>
                <a:uLnTx/>
                <a:uFillTx/>
                <a:latin typeface="+mn-lt"/>
                <a:ea typeface="+mn-ea"/>
                <a:cs typeface="+mn-cs"/>
              </a:rPr>
              <a:t>G(S), S-&gt; (A)|a A-&gt;A+S|S</a:t>
            </a:r>
            <a:endParaRPr kumimoji="1" lang="en-US" altLang="zh-CN" sz="32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1" lang="en-US" altLang="zh-CN" sz="3200" b="0" i="0" u="none" strike="noStrike" kern="0" cap="none" spc="0" normalizeH="0" baseline="0" noProof="0" dirty="0">
                <a:ln>
                  <a:noFill/>
                </a:ln>
                <a:solidFill>
                  <a:schemeClr val="tx1"/>
                </a:solidFill>
                <a:effectLst/>
                <a:uLnTx/>
                <a:uFillTx/>
                <a:latin typeface="+mn-lt"/>
                <a:ea typeface="+mn-ea"/>
                <a:cs typeface="+mn-cs"/>
              </a:rPr>
              <a:t> (1) </a:t>
            </a:r>
            <a:r>
              <a:rPr kumimoji="1" lang="zh-CN" altLang="en-US" sz="3200" b="0" i="0" u="none" strike="noStrike" kern="0" cap="none" spc="0" normalizeH="0" baseline="0" noProof="0" dirty="0">
                <a:ln>
                  <a:noFill/>
                </a:ln>
                <a:solidFill>
                  <a:schemeClr val="tx1"/>
                </a:solidFill>
                <a:effectLst/>
                <a:uLnTx/>
                <a:uFillTx/>
                <a:latin typeface="+mn-lt"/>
                <a:ea typeface="+mn-ea"/>
                <a:cs typeface="+mn-cs"/>
              </a:rPr>
              <a:t>求各非终结符的</a:t>
            </a:r>
            <a:r>
              <a:rPr kumimoji="1" lang="en-US" altLang="zh-CN" sz="3200" b="0" i="0" u="none" strike="noStrike" kern="0" cap="none" spc="0" normalizeH="0" baseline="0" noProof="0" dirty="0" err="1">
                <a:ln>
                  <a:noFill/>
                </a:ln>
                <a:solidFill>
                  <a:schemeClr val="tx1"/>
                </a:solidFill>
                <a:effectLst/>
                <a:uLnTx/>
                <a:uFillTx/>
                <a:latin typeface="+mn-lt"/>
                <a:ea typeface="+mn-ea"/>
                <a:cs typeface="+mn-cs"/>
              </a:rPr>
              <a:t>FirstVT</a:t>
            </a:r>
            <a:r>
              <a:rPr kumimoji="1" lang="zh-CN" altLang="en-US" sz="3200" b="0" i="0" u="none" strike="noStrike" kern="0" cap="none" spc="0" normalizeH="0" baseline="0" noProof="0" dirty="0">
                <a:ln>
                  <a:noFill/>
                </a:ln>
                <a:solidFill>
                  <a:schemeClr val="tx1"/>
                </a:solidFill>
                <a:effectLst/>
                <a:uLnTx/>
                <a:uFillTx/>
                <a:latin typeface="+mn-lt"/>
                <a:ea typeface="+mn-ea"/>
                <a:cs typeface="+mn-cs"/>
              </a:rPr>
              <a:t>和</a:t>
            </a:r>
            <a:r>
              <a:rPr kumimoji="1" lang="en-US" altLang="zh-CN" sz="3200" b="0" i="0" u="none" strike="noStrike" kern="0" cap="none" spc="0" normalizeH="0" baseline="0" noProof="0" dirty="0" err="1">
                <a:ln>
                  <a:noFill/>
                </a:ln>
                <a:solidFill>
                  <a:schemeClr val="tx1"/>
                </a:solidFill>
                <a:effectLst/>
                <a:uLnTx/>
                <a:uFillTx/>
                <a:latin typeface="+mn-lt"/>
                <a:ea typeface="+mn-ea"/>
                <a:cs typeface="+mn-cs"/>
              </a:rPr>
              <a:t>LastVT</a:t>
            </a:r>
            <a:endParaRPr kumimoji="1" lang="en-US" altLang="zh-CN" sz="32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1" lang="en-US" altLang="zh-CN" sz="3200" b="0" i="0" u="none" strike="noStrike" kern="0" cap="none" spc="0" normalizeH="0" baseline="0" noProof="0" dirty="0">
                <a:ln>
                  <a:noFill/>
                </a:ln>
                <a:solidFill>
                  <a:schemeClr val="tx1"/>
                </a:solidFill>
                <a:effectLst/>
                <a:uLnTx/>
                <a:uFillTx/>
                <a:latin typeface="+mn-lt"/>
                <a:ea typeface="+mn-ea"/>
                <a:cs typeface="+mn-cs"/>
              </a:rPr>
              <a:t> (2)</a:t>
            </a:r>
            <a:r>
              <a:rPr kumimoji="1" lang="zh-CN" altLang="en-US" sz="3200" b="0" i="0" u="none" strike="noStrike" kern="0" cap="none" spc="0" normalizeH="0" baseline="0" noProof="0" dirty="0">
                <a:ln>
                  <a:noFill/>
                </a:ln>
                <a:solidFill>
                  <a:schemeClr val="tx1"/>
                </a:solidFill>
                <a:effectLst/>
                <a:uLnTx/>
                <a:uFillTx/>
                <a:latin typeface="+mn-lt"/>
                <a:ea typeface="+mn-ea"/>
                <a:cs typeface="+mn-cs"/>
              </a:rPr>
              <a:t>构造优先关系  </a:t>
            </a:r>
            <a:r>
              <a:rPr kumimoji="1" lang="en-US" altLang="zh-CN" sz="3200" b="0" i="0" u="none" strike="noStrike" kern="0" cap="none" spc="0" normalizeH="0" baseline="0" noProof="0" dirty="0">
                <a:ln>
                  <a:noFill/>
                </a:ln>
                <a:solidFill>
                  <a:schemeClr val="tx1"/>
                </a:solidFill>
                <a:effectLst/>
                <a:uLnTx/>
                <a:uFillTx/>
                <a:latin typeface="+mn-lt"/>
                <a:ea typeface="+mn-ea"/>
                <a:cs typeface="+mn-cs"/>
              </a:rPr>
              <a:t>(</a:t>
            </a:r>
            <a:r>
              <a:rPr kumimoji="1" lang="zh-CN" altLang="en-US" sz="3200" b="0" i="0" u="none" strike="noStrike" kern="0" cap="none" spc="0" normalizeH="0" baseline="0" noProof="0" dirty="0">
                <a:ln>
                  <a:noFill/>
                </a:ln>
                <a:solidFill>
                  <a:schemeClr val="tx1"/>
                </a:solidFill>
                <a:effectLst/>
                <a:uLnTx/>
                <a:uFillTx/>
                <a:latin typeface="+mn-lt"/>
                <a:ea typeface="+mn-ea"/>
                <a:cs typeface="+mn-cs"/>
              </a:rPr>
              <a:t>国防科大</a:t>
            </a:r>
            <a:r>
              <a:rPr kumimoji="1" lang="en-US" altLang="zh-CN" sz="3200" b="0" i="0" u="none" strike="noStrike" kern="0" cap="none" spc="0" normalizeH="0" baseline="0" noProof="0" dirty="0">
                <a:ln>
                  <a:noFill/>
                </a:ln>
                <a:solidFill>
                  <a:schemeClr val="tx1"/>
                </a:solidFill>
                <a:effectLst/>
                <a:uLnTx/>
                <a:uFillTx/>
                <a:latin typeface="+mn-lt"/>
                <a:ea typeface="+mn-ea"/>
                <a:cs typeface="+mn-cs"/>
              </a:rPr>
              <a:t>2001</a:t>
            </a:r>
            <a:r>
              <a:rPr kumimoji="1" lang="zh-CN" altLang="en-US" sz="3200" b="0" i="0" u="none" strike="noStrike" kern="0" cap="none" spc="0" normalizeH="0" baseline="0" noProof="0" dirty="0">
                <a:ln>
                  <a:noFill/>
                </a:ln>
                <a:solidFill>
                  <a:schemeClr val="tx1"/>
                </a:solidFill>
                <a:effectLst/>
                <a:uLnTx/>
                <a:uFillTx/>
                <a:latin typeface="+mn-lt"/>
                <a:ea typeface="+mn-ea"/>
                <a:cs typeface="+mn-cs"/>
              </a:rPr>
              <a:t>年考研题</a:t>
            </a:r>
            <a:r>
              <a:rPr kumimoji="1" lang="en-US" altLang="zh-CN" sz="3200" b="0" i="0" u="none" strike="noStrike" kern="0" cap="none" spc="0" normalizeH="0" baseline="0" noProof="0" dirty="0">
                <a:ln>
                  <a:noFill/>
                </a:ln>
                <a:solidFill>
                  <a:schemeClr val="tx1"/>
                </a:solidFill>
                <a:effectLst/>
                <a:uLnTx/>
                <a:uFillTx/>
                <a:latin typeface="+mn-lt"/>
                <a:ea typeface="+mn-ea"/>
                <a:cs typeface="+mn-cs"/>
              </a:rPr>
              <a:t>)</a:t>
            </a:r>
            <a:endParaRPr kumimoji="1" lang="zh-CN" altLang="en-US" sz="3200" b="0" i="0" u="none" strike="noStrike" kern="0" cap="none" spc="0" normalizeH="0" baseline="0" noProof="0" dirty="0">
              <a:ln>
                <a:noFill/>
              </a:ln>
              <a:solidFill>
                <a:schemeClr val="tx1"/>
              </a:solidFill>
              <a:effectLst/>
              <a:uLnTx/>
              <a:uFillTx/>
              <a:latin typeface="+mn-lt"/>
              <a:ea typeface="+mn-ea"/>
              <a:cs typeface="+mn-cs"/>
            </a:endParaRPr>
          </a:p>
        </p:txBody>
      </p:sp>
      <p:sp>
        <p:nvSpPr>
          <p:cNvPr id="82946" name="文本框 2"/>
          <p:cNvSpPr txBox="1"/>
          <p:nvPr/>
        </p:nvSpPr>
        <p:spPr>
          <a:xfrm>
            <a:off x="755650" y="3429000"/>
            <a:ext cx="6772275" cy="830263"/>
          </a:xfrm>
          <a:prstGeom prst="rect">
            <a:avLst/>
          </a:prstGeom>
          <a:noFill/>
          <a:ln w="9525">
            <a:noFill/>
          </a:ln>
        </p:spPr>
        <p:txBody>
          <a:bodyPr anchor="t" anchorCtr="0">
            <a:spAutoFit/>
          </a:bodyPr>
          <a:p>
            <a:pPr marL="609600" indent="-609600">
              <a:buAutoNum type="arabicParenBoth"/>
            </a:pPr>
            <a:r>
              <a:rPr lang="zh-CN" altLang="en-US" dirty="0">
                <a:solidFill>
                  <a:schemeClr val="accent2"/>
                </a:solidFill>
                <a:latin typeface="Times New Roman" panose="02020603050405020304" pitchFamily="18" charset="0"/>
                <a:ea typeface="宋体" panose="02010600030101010101" pitchFamily="2" charset="-122"/>
              </a:rPr>
              <a:t>若有</a:t>
            </a:r>
            <a:r>
              <a:rPr lang="en-US" altLang="zh-CN" dirty="0">
                <a:solidFill>
                  <a:schemeClr val="accent2"/>
                </a:solidFill>
                <a:latin typeface="Times New Roman" panose="02020603050405020304" pitchFamily="18" charset="0"/>
                <a:ea typeface="宋体" panose="02010600030101010101" pitchFamily="2" charset="-122"/>
              </a:rPr>
              <a:t>P</a:t>
            </a:r>
            <a:r>
              <a:rPr lang="en-US" altLang="zh-CN" dirty="0">
                <a:solidFill>
                  <a:schemeClr val="accent2"/>
                </a:solidFill>
                <a:latin typeface="宋体" panose="02010600030101010101" pitchFamily="2" charset="-122"/>
                <a:ea typeface="宋体" panose="02010600030101010101" pitchFamily="2" charset="-122"/>
              </a:rPr>
              <a:t>→a</a:t>
            </a:r>
            <a:r>
              <a:rPr lang="en-US" altLang="zh-CN" dirty="0">
                <a:solidFill>
                  <a:schemeClr val="accent2"/>
                </a:solidFill>
                <a:latin typeface="Times New Roman" panose="02020603050405020304" pitchFamily="18" charset="0"/>
                <a:ea typeface="宋体" panose="02010600030101010101" pitchFamily="2" charset="-122"/>
              </a:rPr>
              <a:t>…</a:t>
            </a:r>
            <a:r>
              <a:rPr lang="en-US" altLang="zh-CN" dirty="0">
                <a:solidFill>
                  <a:schemeClr val="accent2"/>
                </a:solidFill>
                <a:latin typeface="宋体" panose="02010600030101010101" pitchFamily="2" charset="-122"/>
                <a:ea typeface="宋体" panose="02010600030101010101" pitchFamily="2" charset="-122"/>
              </a:rPr>
              <a:t> </a:t>
            </a:r>
            <a:r>
              <a:rPr lang="zh-CN" altLang="en-US" dirty="0">
                <a:solidFill>
                  <a:schemeClr val="accent2"/>
                </a:solidFill>
                <a:latin typeface="宋体" panose="02010600030101010101" pitchFamily="2" charset="-122"/>
                <a:ea typeface="宋体" panose="02010600030101010101" pitchFamily="2" charset="-122"/>
              </a:rPr>
              <a:t>或</a:t>
            </a:r>
            <a:r>
              <a:rPr lang="en-US" altLang="zh-CN" dirty="0">
                <a:solidFill>
                  <a:schemeClr val="accent2"/>
                </a:solidFill>
                <a:latin typeface="Times New Roman" panose="02020603050405020304" pitchFamily="18" charset="0"/>
                <a:ea typeface="宋体" panose="02010600030101010101" pitchFamily="2" charset="-122"/>
              </a:rPr>
              <a:t>P</a:t>
            </a:r>
            <a:r>
              <a:rPr lang="en-US" altLang="zh-CN" dirty="0">
                <a:solidFill>
                  <a:schemeClr val="accent2"/>
                </a:solidFill>
                <a:latin typeface="宋体" panose="02010600030101010101" pitchFamily="2" charset="-122"/>
                <a:ea typeface="宋体" panose="02010600030101010101" pitchFamily="2" charset="-122"/>
              </a:rPr>
              <a:t>→Qa</a:t>
            </a:r>
            <a:r>
              <a:rPr lang="en-US" altLang="zh-CN" dirty="0">
                <a:solidFill>
                  <a:schemeClr val="accent2"/>
                </a:solidFill>
                <a:latin typeface="Times New Roman" panose="02020603050405020304" pitchFamily="18" charset="0"/>
                <a:ea typeface="宋体" panose="02010600030101010101" pitchFamily="2" charset="-122"/>
              </a:rPr>
              <a:t>…</a:t>
            </a:r>
            <a:r>
              <a:rPr lang="zh-CN" altLang="en-US" dirty="0">
                <a:solidFill>
                  <a:schemeClr val="accent2"/>
                </a:solidFill>
                <a:latin typeface="宋体" panose="02010600030101010101" pitchFamily="2" charset="-122"/>
                <a:ea typeface="宋体" panose="02010600030101010101" pitchFamily="2" charset="-122"/>
              </a:rPr>
              <a:t>则有</a:t>
            </a:r>
            <a:r>
              <a:rPr lang="en-US" altLang="zh-CN" dirty="0">
                <a:solidFill>
                  <a:schemeClr val="accent2"/>
                </a:solidFill>
                <a:latin typeface="宋体" panose="02010600030101010101" pitchFamily="2" charset="-122"/>
                <a:ea typeface="宋体" panose="02010600030101010101" pitchFamily="2" charset="-122"/>
              </a:rPr>
              <a:t>a</a:t>
            </a:r>
            <a:r>
              <a:rPr lang="en-US" altLang="zh-CN" dirty="0">
                <a:solidFill>
                  <a:schemeClr val="accent2"/>
                </a:solidFill>
                <a:latin typeface="Times New Roman" panose="02020603050405020304" pitchFamily="18" charset="0"/>
                <a:ea typeface="MingLiU" pitchFamily="49" charset="-120"/>
                <a:sym typeface="Symbol" panose="05050102010706020507" pitchFamily="18" charset="2"/>
              </a:rPr>
              <a:t></a:t>
            </a:r>
            <a:r>
              <a:rPr lang="en-US" altLang="zh-CN" dirty="0">
                <a:solidFill>
                  <a:schemeClr val="accent2"/>
                </a:solidFill>
                <a:latin typeface="Times New Roman" panose="02020603050405020304" pitchFamily="18" charset="0"/>
                <a:ea typeface="宋体" panose="02010600030101010101" pitchFamily="2" charset="-122"/>
              </a:rPr>
              <a:t>FirstVT(P);</a:t>
            </a:r>
            <a:endParaRPr lang="en-US" altLang="zh-CN" dirty="0">
              <a:solidFill>
                <a:schemeClr val="accent2"/>
              </a:solidFill>
              <a:latin typeface="Times New Roman" panose="02020603050405020304" pitchFamily="18" charset="0"/>
              <a:ea typeface="宋体" panose="02010600030101010101" pitchFamily="2" charset="-122"/>
            </a:endParaRPr>
          </a:p>
          <a:p>
            <a:pPr marL="609600" indent="-609600">
              <a:buAutoNum type="arabicParenBoth" startAt="2"/>
            </a:pPr>
            <a:r>
              <a:rPr lang="zh-CN" altLang="en-US" dirty="0">
                <a:solidFill>
                  <a:schemeClr val="accent2"/>
                </a:solidFill>
                <a:latin typeface="Times New Roman" panose="02020603050405020304" pitchFamily="18" charset="0"/>
                <a:ea typeface="宋体" panose="02010600030101010101" pitchFamily="2" charset="-122"/>
              </a:rPr>
              <a:t>若</a:t>
            </a:r>
            <a:r>
              <a:rPr lang="en-US" altLang="zh-CN" dirty="0">
                <a:solidFill>
                  <a:schemeClr val="accent2"/>
                </a:solidFill>
                <a:latin typeface="Times New Roman" panose="02020603050405020304" pitchFamily="18" charset="0"/>
                <a:ea typeface="宋体" panose="02010600030101010101" pitchFamily="2" charset="-122"/>
              </a:rPr>
              <a:t>a</a:t>
            </a:r>
            <a:r>
              <a:rPr lang="en-US" altLang="zh-CN" dirty="0">
                <a:solidFill>
                  <a:schemeClr val="accent2"/>
                </a:solidFill>
                <a:latin typeface="Times New Roman" panose="02020603050405020304" pitchFamily="18" charset="0"/>
                <a:ea typeface="MingLiU" pitchFamily="49" charset="-120"/>
                <a:sym typeface="Symbol" panose="05050102010706020507" pitchFamily="18" charset="2"/>
              </a:rPr>
              <a:t></a:t>
            </a:r>
            <a:r>
              <a:rPr lang="en-US" altLang="zh-CN" dirty="0">
                <a:solidFill>
                  <a:schemeClr val="accent2"/>
                </a:solidFill>
                <a:latin typeface="Times New Roman" panose="02020603050405020304" pitchFamily="18" charset="0"/>
                <a:ea typeface="宋体" panose="02010600030101010101" pitchFamily="2" charset="-122"/>
              </a:rPr>
              <a:t>FirstVT(Q), </a:t>
            </a:r>
            <a:r>
              <a:rPr lang="zh-CN" altLang="en-US" dirty="0">
                <a:solidFill>
                  <a:schemeClr val="accent2"/>
                </a:solidFill>
                <a:latin typeface="Times New Roman" panose="02020603050405020304" pitchFamily="18" charset="0"/>
                <a:ea typeface="宋体" panose="02010600030101010101" pitchFamily="2" charset="-122"/>
              </a:rPr>
              <a:t>且有</a:t>
            </a:r>
            <a:r>
              <a:rPr lang="en-US" altLang="zh-CN" dirty="0">
                <a:solidFill>
                  <a:schemeClr val="accent2"/>
                </a:solidFill>
                <a:latin typeface="Times New Roman" panose="02020603050405020304" pitchFamily="18" charset="0"/>
                <a:ea typeface="宋体" panose="02010600030101010101" pitchFamily="2" charset="-122"/>
              </a:rPr>
              <a:t>P</a:t>
            </a:r>
            <a:r>
              <a:rPr lang="en-US" altLang="zh-CN" dirty="0">
                <a:solidFill>
                  <a:schemeClr val="accent2"/>
                </a:solidFill>
                <a:latin typeface="宋体" panose="02010600030101010101" pitchFamily="2" charset="-122"/>
                <a:ea typeface="宋体" panose="02010600030101010101" pitchFamily="2" charset="-122"/>
              </a:rPr>
              <a:t>→Q</a:t>
            </a:r>
            <a:r>
              <a:rPr lang="en-US" altLang="zh-CN" dirty="0">
                <a:solidFill>
                  <a:schemeClr val="accent2"/>
                </a:solidFill>
                <a:latin typeface="Times New Roman" panose="02020603050405020304" pitchFamily="18" charset="0"/>
                <a:ea typeface="宋体" panose="02010600030101010101" pitchFamily="2" charset="-122"/>
              </a:rPr>
              <a:t>…</a:t>
            </a:r>
            <a:r>
              <a:rPr lang="zh-CN" altLang="en-US" dirty="0">
                <a:solidFill>
                  <a:schemeClr val="accent2"/>
                </a:solidFill>
                <a:latin typeface="宋体" panose="02010600030101010101" pitchFamily="2" charset="-122"/>
                <a:ea typeface="宋体" panose="02010600030101010101" pitchFamily="2" charset="-122"/>
              </a:rPr>
              <a:t>则</a:t>
            </a:r>
            <a:r>
              <a:rPr lang="en-US" altLang="zh-CN" dirty="0">
                <a:solidFill>
                  <a:schemeClr val="accent2"/>
                </a:solidFill>
                <a:latin typeface="宋体" panose="02010600030101010101" pitchFamily="2" charset="-122"/>
                <a:ea typeface="宋体" panose="02010600030101010101" pitchFamily="2" charset="-122"/>
              </a:rPr>
              <a:t>a</a:t>
            </a:r>
            <a:r>
              <a:rPr lang="en-US" altLang="zh-CN" dirty="0">
                <a:solidFill>
                  <a:schemeClr val="accent2"/>
                </a:solidFill>
                <a:latin typeface="Times New Roman" panose="02020603050405020304" pitchFamily="18" charset="0"/>
                <a:ea typeface="MingLiU" pitchFamily="49" charset="-120"/>
                <a:sym typeface="Symbol" panose="05050102010706020507" pitchFamily="18" charset="2"/>
              </a:rPr>
              <a:t></a:t>
            </a:r>
            <a:r>
              <a:rPr lang="en-US" altLang="zh-CN" dirty="0">
                <a:solidFill>
                  <a:schemeClr val="accent2"/>
                </a:solidFill>
                <a:latin typeface="Times New Roman" panose="02020603050405020304" pitchFamily="18" charset="0"/>
                <a:ea typeface="宋体" panose="02010600030101010101" pitchFamily="2" charset="-122"/>
              </a:rPr>
              <a:t>FirstVT(P);</a:t>
            </a:r>
            <a:endParaRPr lang="zh-CN" altLang="en-US" dirty="0">
              <a:latin typeface="Times New Roman" panose="02020603050405020304" pitchFamily="18" charset="0"/>
              <a:ea typeface="宋体" panose="02010600030101010101" pitchFamily="2" charset="-122"/>
            </a:endParaRPr>
          </a:p>
        </p:txBody>
      </p:sp>
      <p:sp>
        <p:nvSpPr>
          <p:cNvPr id="82947" name="文本框 3"/>
          <p:cNvSpPr txBox="1"/>
          <p:nvPr/>
        </p:nvSpPr>
        <p:spPr>
          <a:xfrm>
            <a:off x="539750" y="5086350"/>
            <a:ext cx="7108825" cy="1198563"/>
          </a:xfrm>
          <a:prstGeom prst="rect">
            <a:avLst/>
          </a:prstGeom>
          <a:noFill/>
          <a:ln w="9525">
            <a:noFill/>
          </a:ln>
        </p:spPr>
        <p:txBody>
          <a:bodyPr anchor="t" anchorCtr="0">
            <a:spAutoFit/>
          </a:bodyPr>
          <a:p>
            <a:pPr marL="609600" indent="-609600">
              <a:buAutoNum type="arabicParenBoth"/>
            </a:pPr>
            <a:r>
              <a:rPr lang="zh-CN" altLang="en-US" dirty="0">
                <a:solidFill>
                  <a:schemeClr val="accent2"/>
                </a:solidFill>
                <a:latin typeface="Times New Roman" panose="02020603050405020304" pitchFamily="18" charset="0"/>
                <a:ea typeface="宋体" panose="02010600030101010101" pitchFamily="2" charset="-122"/>
              </a:rPr>
              <a:t>若有</a:t>
            </a:r>
            <a:r>
              <a:rPr lang="en-US" altLang="zh-CN" dirty="0">
                <a:solidFill>
                  <a:schemeClr val="accent2"/>
                </a:solidFill>
                <a:latin typeface="Times New Roman" panose="02020603050405020304" pitchFamily="18" charset="0"/>
                <a:ea typeface="宋体" panose="02010600030101010101" pitchFamily="2" charset="-122"/>
              </a:rPr>
              <a:t>P</a:t>
            </a:r>
            <a:r>
              <a:rPr lang="en-US" altLang="zh-CN" dirty="0">
                <a:solidFill>
                  <a:schemeClr val="accent2"/>
                </a:solidFill>
                <a:latin typeface="宋体" panose="02010600030101010101" pitchFamily="2" charset="-122"/>
                <a:ea typeface="宋体" panose="02010600030101010101" pitchFamily="2" charset="-122"/>
              </a:rPr>
              <a:t>→</a:t>
            </a:r>
            <a:r>
              <a:rPr lang="en-US" altLang="zh-CN" dirty="0">
                <a:solidFill>
                  <a:schemeClr val="accent2"/>
                </a:solidFill>
                <a:latin typeface="Times New Roman" panose="02020603050405020304" pitchFamily="18" charset="0"/>
                <a:ea typeface="宋体" panose="02010600030101010101" pitchFamily="2" charset="-122"/>
              </a:rPr>
              <a:t>…</a:t>
            </a:r>
            <a:r>
              <a:rPr lang="en-US" altLang="zh-CN" dirty="0">
                <a:solidFill>
                  <a:schemeClr val="accent2"/>
                </a:solidFill>
                <a:latin typeface="宋体" panose="02010600030101010101" pitchFamily="2" charset="-122"/>
                <a:ea typeface="宋体" panose="02010600030101010101" pitchFamily="2" charset="-122"/>
              </a:rPr>
              <a:t>a </a:t>
            </a:r>
            <a:r>
              <a:rPr lang="zh-CN" altLang="en-US" dirty="0">
                <a:solidFill>
                  <a:schemeClr val="accent2"/>
                </a:solidFill>
                <a:latin typeface="宋体" panose="02010600030101010101" pitchFamily="2" charset="-122"/>
                <a:ea typeface="宋体" panose="02010600030101010101" pitchFamily="2" charset="-122"/>
              </a:rPr>
              <a:t>或</a:t>
            </a:r>
            <a:r>
              <a:rPr lang="en-US" altLang="zh-CN" dirty="0">
                <a:solidFill>
                  <a:schemeClr val="accent2"/>
                </a:solidFill>
                <a:latin typeface="Times New Roman" panose="02020603050405020304" pitchFamily="18" charset="0"/>
                <a:ea typeface="宋体" panose="02010600030101010101" pitchFamily="2" charset="-122"/>
              </a:rPr>
              <a:t>P</a:t>
            </a:r>
            <a:r>
              <a:rPr lang="en-US" altLang="zh-CN" dirty="0">
                <a:solidFill>
                  <a:schemeClr val="accent2"/>
                </a:solidFill>
                <a:latin typeface="宋体" panose="02010600030101010101" pitchFamily="2" charset="-122"/>
                <a:ea typeface="宋体" panose="02010600030101010101" pitchFamily="2" charset="-122"/>
              </a:rPr>
              <a:t>→</a:t>
            </a:r>
            <a:r>
              <a:rPr lang="en-US" altLang="zh-CN" dirty="0">
                <a:solidFill>
                  <a:schemeClr val="accent2"/>
                </a:solidFill>
                <a:latin typeface="Times New Roman" panose="02020603050405020304" pitchFamily="18" charset="0"/>
                <a:ea typeface="宋体" panose="02010600030101010101" pitchFamily="2" charset="-122"/>
              </a:rPr>
              <a:t>…</a:t>
            </a:r>
            <a:r>
              <a:rPr lang="en-US" altLang="zh-CN" dirty="0">
                <a:solidFill>
                  <a:schemeClr val="accent2"/>
                </a:solidFill>
                <a:latin typeface="宋体" panose="02010600030101010101" pitchFamily="2" charset="-122"/>
                <a:ea typeface="宋体" panose="02010600030101010101" pitchFamily="2" charset="-122"/>
              </a:rPr>
              <a:t>aQ,</a:t>
            </a:r>
            <a:r>
              <a:rPr lang="zh-CN" altLang="en-US" dirty="0">
                <a:solidFill>
                  <a:schemeClr val="accent2"/>
                </a:solidFill>
                <a:latin typeface="宋体" panose="02010600030101010101" pitchFamily="2" charset="-122"/>
                <a:ea typeface="宋体" panose="02010600030101010101" pitchFamily="2" charset="-122"/>
              </a:rPr>
              <a:t>则有</a:t>
            </a:r>
            <a:r>
              <a:rPr lang="en-US" altLang="zh-CN" dirty="0">
                <a:solidFill>
                  <a:schemeClr val="accent2"/>
                </a:solidFill>
                <a:latin typeface="宋体" panose="02010600030101010101" pitchFamily="2" charset="-122"/>
                <a:ea typeface="宋体" panose="02010600030101010101" pitchFamily="2" charset="-122"/>
              </a:rPr>
              <a:t>a</a:t>
            </a:r>
            <a:r>
              <a:rPr lang="en-US" altLang="zh-CN" dirty="0">
                <a:solidFill>
                  <a:schemeClr val="accent2"/>
                </a:solidFill>
                <a:latin typeface="Times New Roman" panose="02020603050405020304" pitchFamily="18" charset="0"/>
                <a:ea typeface="MingLiU" pitchFamily="49" charset="-120"/>
                <a:sym typeface="Symbol" panose="05050102010706020507" pitchFamily="18" charset="2"/>
              </a:rPr>
              <a:t></a:t>
            </a:r>
            <a:r>
              <a:rPr lang="en-US" altLang="zh-CN" dirty="0">
                <a:solidFill>
                  <a:schemeClr val="accent2"/>
                </a:solidFill>
                <a:latin typeface="Times New Roman" panose="02020603050405020304" pitchFamily="18" charset="0"/>
                <a:ea typeface="宋体" panose="02010600030101010101" pitchFamily="2" charset="-122"/>
              </a:rPr>
              <a:t>LastVT(P);</a:t>
            </a:r>
            <a:endParaRPr lang="en-US" altLang="zh-CN" dirty="0">
              <a:solidFill>
                <a:schemeClr val="accent2"/>
              </a:solidFill>
              <a:latin typeface="Times New Roman" panose="02020603050405020304" pitchFamily="18" charset="0"/>
              <a:ea typeface="宋体" panose="02010600030101010101" pitchFamily="2" charset="-122"/>
            </a:endParaRPr>
          </a:p>
          <a:p>
            <a:pPr marL="609600" indent="-609600">
              <a:buAutoNum type="arabicParenBoth" startAt="2"/>
            </a:pPr>
            <a:r>
              <a:rPr lang="zh-CN" altLang="en-US" dirty="0">
                <a:solidFill>
                  <a:schemeClr val="accent2"/>
                </a:solidFill>
                <a:latin typeface="Times New Roman" panose="02020603050405020304" pitchFamily="18" charset="0"/>
                <a:ea typeface="宋体" panose="02010600030101010101" pitchFamily="2" charset="-122"/>
              </a:rPr>
              <a:t>若</a:t>
            </a:r>
            <a:r>
              <a:rPr lang="en-US" altLang="zh-CN" dirty="0">
                <a:solidFill>
                  <a:schemeClr val="accent2"/>
                </a:solidFill>
                <a:latin typeface="Times New Roman" panose="02020603050405020304" pitchFamily="18" charset="0"/>
                <a:ea typeface="宋体" panose="02010600030101010101" pitchFamily="2" charset="-122"/>
              </a:rPr>
              <a:t>a</a:t>
            </a:r>
            <a:r>
              <a:rPr lang="en-US" altLang="zh-CN" dirty="0">
                <a:solidFill>
                  <a:schemeClr val="accent2"/>
                </a:solidFill>
                <a:latin typeface="Times New Roman" panose="02020603050405020304" pitchFamily="18" charset="0"/>
                <a:ea typeface="MingLiU" pitchFamily="49" charset="-120"/>
                <a:sym typeface="Symbol" panose="05050102010706020507" pitchFamily="18" charset="2"/>
              </a:rPr>
              <a:t> </a:t>
            </a:r>
            <a:r>
              <a:rPr lang="en-US" altLang="zh-CN" dirty="0">
                <a:solidFill>
                  <a:schemeClr val="accent2"/>
                </a:solidFill>
                <a:latin typeface="Times New Roman" panose="02020603050405020304" pitchFamily="18" charset="0"/>
                <a:ea typeface="宋体" panose="02010600030101010101" pitchFamily="2" charset="-122"/>
              </a:rPr>
              <a:t>LastVT(Q), </a:t>
            </a:r>
            <a:r>
              <a:rPr lang="zh-CN" altLang="en-US" dirty="0">
                <a:solidFill>
                  <a:schemeClr val="accent2"/>
                </a:solidFill>
                <a:latin typeface="Times New Roman" panose="02020603050405020304" pitchFamily="18" charset="0"/>
                <a:ea typeface="宋体" panose="02010600030101010101" pitchFamily="2" charset="-122"/>
              </a:rPr>
              <a:t>且有</a:t>
            </a:r>
            <a:r>
              <a:rPr lang="en-US" altLang="zh-CN" dirty="0">
                <a:solidFill>
                  <a:schemeClr val="accent2"/>
                </a:solidFill>
                <a:latin typeface="Times New Roman" panose="02020603050405020304" pitchFamily="18" charset="0"/>
                <a:ea typeface="宋体" panose="02010600030101010101" pitchFamily="2" charset="-122"/>
              </a:rPr>
              <a:t>P</a:t>
            </a:r>
            <a:r>
              <a:rPr lang="en-US" altLang="zh-CN" dirty="0">
                <a:solidFill>
                  <a:schemeClr val="accent2"/>
                </a:solidFill>
                <a:latin typeface="宋体" panose="02010600030101010101" pitchFamily="2" charset="-122"/>
                <a:ea typeface="宋体" panose="02010600030101010101" pitchFamily="2" charset="-122"/>
              </a:rPr>
              <a:t>→</a:t>
            </a:r>
            <a:r>
              <a:rPr lang="en-US" altLang="zh-CN" dirty="0">
                <a:solidFill>
                  <a:schemeClr val="accent2"/>
                </a:solidFill>
                <a:latin typeface="Times New Roman" panose="02020603050405020304" pitchFamily="18" charset="0"/>
                <a:ea typeface="宋体" panose="02010600030101010101" pitchFamily="2" charset="-122"/>
              </a:rPr>
              <a:t>…</a:t>
            </a:r>
            <a:r>
              <a:rPr lang="en-US" altLang="zh-CN" dirty="0">
                <a:solidFill>
                  <a:schemeClr val="accent2"/>
                </a:solidFill>
                <a:latin typeface="宋体" panose="02010600030101010101" pitchFamily="2" charset="-122"/>
                <a:ea typeface="宋体" panose="02010600030101010101" pitchFamily="2" charset="-122"/>
              </a:rPr>
              <a:t>Q</a:t>
            </a:r>
            <a:r>
              <a:rPr lang="zh-CN" altLang="en-US" dirty="0">
                <a:solidFill>
                  <a:schemeClr val="accent2"/>
                </a:solidFill>
                <a:latin typeface="宋体" panose="02010600030101010101" pitchFamily="2" charset="-122"/>
                <a:ea typeface="宋体" panose="02010600030101010101" pitchFamily="2" charset="-122"/>
              </a:rPr>
              <a:t>则</a:t>
            </a:r>
            <a:r>
              <a:rPr lang="en-US" altLang="zh-CN" dirty="0">
                <a:solidFill>
                  <a:schemeClr val="accent2"/>
                </a:solidFill>
                <a:latin typeface="宋体" panose="02010600030101010101" pitchFamily="2" charset="-122"/>
                <a:ea typeface="宋体" panose="02010600030101010101" pitchFamily="2" charset="-122"/>
              </a:rPr>
              <a:t>a</a:t>
            </a:r>
            <a:r>
              <a:rPr lang="en-US" altLang="zh-CN" dirty="0">
                <a:solidFill>
                  <a:schemeClr val="accent2"/>
                </a:solidFill>
                <a:latin typeface="Times New Roman" panose="02020603050405020304" pitchFamily="18" charset="0"/>
                <a:ea typeface="MingLiU" pitchFamily="49" charset="-120"/>
                <a:sym typeface="Symbol" panose="05050102010706020507" pitchFamily="18" charset="2"/>
              </a:rPr>
              <a:t></a:t>
            </a:r>
            <a:r>
              <a:rPr lang="en-US" altLang="zh-CN" dirty="0">
                <a:solidFill>
                  <a:schemeClr val="accent2"/>
                </a:solidFill>
                <a:latin typeface="Times New Roman" panose="02020603050405020304" pitchFamily="18" charset="0"/>
                <a:ea typeface="宋体" panose="02010600030101010101" pitchFamily="2" charset="-122"/>
              </a:rPr>
              <a:t>LastVT(P);</a:t>
            </a:r>
            <a:endParaRPr lang="en-US" altLang="zh-CN" dirty="0">
              <a:solidFill>
                <a:schemeClr val="accent2"/>
              </a:solidFill>
              <a:latin typeface="Times New Roman" panose="02020603050405020304" pitchFamily="18" charset="0"/>
              <a:ea typeface="宋体" panose="02010600030101010101" pitchFamily="2" charset="-122"/>
            </a:endParaRPr>
          </a:p>
          <a:p>
            <a:pPr marL="609600" indent="-609600">
              <a:buNone/>
            </a:pPr>
            <a:endParaRPr lang="zh-CN" altLang="en-US" dirty="0">
              <a:latin typeface="Times New Roman" panose="02020603050405020304" pitchFamily="18" charset="0"/>
              <a:ea typeface="宋体"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内容占位符 1"/>
          <p:cNvSpPr>
            <a:spLocks noGrp="1"/>
          </p:cNvSpPr>
          <p:nvPr>
            <p:ph/>
          </p:nvPr>
        </p:nvSpPr>
        <p:spPr/>
        <p:txBody>
          <a:bodyPr vert="horz" wrap="square" lIns="91440" tIns="45720" rIns="91440" bIns="45720" anchor="t" anchorCtr="0"/>
          <a:p>
            <a:r>
              <a:rPr lang="en-US" altLang="zh-CN" dirty="0"/>
              <a:t>FirstVT(S) ={a,(}</a:t>
            </a:r>
            <a:endParaRPr lang="en-US" altLang="zh-CN" dirty="0"/>
          </a:p>
          <a:p>
            <a:r>
              <a:rPr lang="en-US" altLang="zh-CN" dirty="0"/>
              <a:t>FirstVT(A)={+,a,(}</a:t>
            </a:r>
            <a:endParaRPr lang="en-US" altLang="zh-CN" dirty="0"/>
          </a:p>
          <a:p>
            <a:r>
              <a:rPr lang="en-US" altLang="zh-CN" dirty="0"/>
              <a:t>LastVT(S)={a,)}</a:t>
            </a:r>
            <a:endParaRPr lang="en-US" altLang="zh-CN" dirty="0"/>
          </a:p>
          <a:p>
            <a:r>
              <a:rPr lang="en-US" altLang="zh-CN" dirty="0"/>
              <a:t>LastVT(A)={+,a,)}</a:t>
            </a:r>
            <a:endParaRPr lang="zh-CN" altLang="en-US" dirty="0"/>
          </a:p>
        </p:txBody>
      </p:sp>
      <p:graphicFrame>
        <p:nvGraphicFramePr>
          <p:cNvPr id="3" name="表格 2"/>
          <p:cNvGraphicFramePr>
            <a:graphicFrameLocks noGrp="1"/>
          </p:cNvGraphicFramePr>
          <p:nvPr/>
        </p:nvGraphicFramePr>
        <p:xfrm>
          <a:off x="971550" y="3933825"/>
          <a:ext cx="6096000" cy="185420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endParaRPr lang="zh-CN" altLang="en-US" dirty="0"/>
                    </a:p>
                  </a:txBody>
                  <a:tcPr/>
                </a:tc>
                <a:tc>
                  <a:txBody>
                    <a:bodyPr/>
                    <a:lstStyle/>
                    <a:p>
                      <a:r>
                        <a:rPr lang="en-US" altLang="zh-CN" dirty="0"/>
                        <a:t>a</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tr>
              <a:tr h="370840">
                <a:tc>
                  <a:txBody>
                    <a:bodyPr/>
                    <a:lstStyle/>
                    <a:p>
                      <a:r>
                        <a:rPr lang="en-US" altLang="zh-CN" dirty="0"/>
                        <a:t>a</a:t>
                      </a:r>
                      <a:endParaRPr lang="zh-CN" altLang="en-US" dirty="0"/>
                    </a:p>
                  </a:txBody>
                  <a:tcPr/>
                </a:tc>
                <a:tc>
                  <a:txBody>
                    <a:bodyPr/>
                    <a:lstStyle/>
                    <a:p>
                      <a:endParaRPr lang="zh-CN" altLang="en-US"/>
                    </a:p>
                  </a:txBody>
                  <a:tcPr/>
                </a:tc>
                <a:tc>
                  <a:txBody>
                    <a:bodyPr/>
                    <a:lstStyle/>
                    <a:p>
                      <a:r>
                        <a:rPr lang="en-US" altLang="zh-CN" dirty="0"/>
                        <a:t>&gt;.</a:t>
                      </a:r>
                      <a:endParaRPr lang="zh-CN" altLang="en-US" dirty="0"/>
                    </a:p>
                  </a:txBody>
                  <a:tcPr/>
                </a:tc>
                <a:tc>
                  <a:txBody>
                    <a:bodyPr/>
                    <a:lstStyle/>
                    <a:p>
                      <a:endParaRPr lang="zh-CN" altLang="en-US"/>
                    </a:p>
                  </a:txBody>
                  <a:tcPr/>
                </a:tc>
                <a:tc>
                  <a:txBody>
                    <a:bodyPr/>
                    <a:lstStyle/>
                    <a:p>
                      <a:r>
                        <a:rPr lang="en-US" altLang="zh-CN" dirty="0"/>
                        <a:t>&gt;.</a:t>
                      </a:r>
                      <a:endParaRPr lang="zh-CN" altLang="en-US" dirty="0"/>
                    </a:p>
                  </a:txBody>
                  <a:tcPr/>
                </a:tc>
              </a:tr>
              <a:tr h="370840">
                <a:tc>
                  <a:txBody>
                    <a:bodyPr/>
                    <a:lstStyle/>
                    <a:p>
                      <a:r>
                        <a:rPr lang="en-US" altLang="zh-CN" dirty="0"/>
                        <a:t>+</a:t>
                      </a:r>
                      <a:endParaRPr lang="zh-CN" altLang="en-US" dirty="0"/>
                    </a:p>
                  </a:txBody>
                  <a:tcPr/>
                </a:tc>
                <a:tc>
                  <a:txBody>
                    <a:bodyPr/>
                    <a:lstStyle/>
                    <a:p>
                      <a:r>
                        <a:rPr lang="en-US" altLang="zh-CN" dirty="0"/>
                        <a:t>&lt;.</a:t>
                      </a:r>
                      <a:endParaRPr lang="zh-CN" altLang="en-US" dirty="0"/>
                    </a:p>
                  </a:txBody>
                  <a:tcPr/>
                </a:tc>
                <a:tc>
                  <a:txBody>
                    <a:bodyPr/>
                    <a:lstStyle/>
                    <a:p>
                      <a:r>
                        <a:rPr lang="en-US" altLang="zh-CN" dirty="0"/>
                        <a:t>&gt;.</a:t>
                      </a:r>
                      <a:endParaRPr lang="zh-CN" altLang="en-US" dirty="0"/>
                    </a:p>
                  </a:txBody>
                  <a:tcPr/>
                </a:tc>
                <a:tc>
                  <a:txBody>
                    <a:bodyPr/>
                    <a:lstStyle/>
                    <a:p>
                      <a:r>
                        <a:rPr lang="en-US" altLang="zh-CN" dirty="0"/>
                        <a:t>&lt;.</a:t>
                      </a:r>
                      <a:endParaRPr lang="zh-CN" altLang="en-US" dirty="0"/>
                    </a:p>
                  </a:txBody>
                  <a:tcPr/>
                </a:tc>
                <a:tc>
                  <a:txBody>
                    <a:bodyPr/>
                    <a:lstStyle/>
                    <a:p>
                      <a:r>
                        <a:rPr lang="en-US" altLang="zh-CN" dirty="0"/>
                        <a:t>&gt;.</a:t>
                      </a:r>
                      <a:endParaRPr lang="zh-CN" altLang="en-US" dirty="0"/>
                    </a:p>
                  </a:txBody>
                  <a:tcPr/>
                </a:tc>
              </a:tr>
              <a:tr h="370840">
                <a:tc>
                  <a:txBody>
                    <a:bodyPr/>
                    <a:lstStyle/>
                    <a:p>
                      <a:r>
                        <a:rPr lang="en-US" altLang="zh-CN" dirty="0"/>
                        <a:t>(</a:t>
                      </a:r>
                      <a:endParaRPr lang="zh-CN" altLang="en-US" dirty="0"/>
                    </a:p>
                  </a:txBody>
                  <a:tcPr/>
                </a:tc>
                <a:tc>
                  <a:txBody>
                    <a:bodyPr/>
                    <a:lstStyle/>
                    <a:p>
                      <a:r>
                        <a:rPr lang="en-US" altLang="zh-CN" dirty="0"/>
                        <a:t>&lt;.</a:t>
                      </a:r>
                      <a:endParaRPr lang="zh-CN" altLang="en-US" dirty="0"/>
                    </a:p>
                  </a:txBody>
                  <a:tcPr/>
                </a:tc>
                <a:tc>
                  <a:txBody>
                    <a:bodyPr/>
                    <a:lstStyle/>
                    <a:p>
                      <a:r>
                        <a:rPr lang="en-US" altLang="zh-CN" dirty="0"/>
                        <a:t>&lt;.</a:t>
                      </a:r>
                      <a:endParaRPr lang="zh-CN" altLang="en-US" dirty="0"/>
                    </a:p>
                  </a:txBody>
                  <a:tcPr/>
                </a:tc>
                <a:tc>
                  <a:txBody>
                    <a:bodyPr/>
                    <a:lstStyle/>
                    <a:p>
                      <a:r>
                        <a:rPr lang="en-US" altLang="zh-CN" dirty="0"/>
                        <a:t>&lt;.</a:t>
                      </a:r>
                      <a:endParaRPr lang="zh-CN" altLang="en-US" dirty="0"/>
                    </a:p>
                  </a:txBody>
                  <a:tcPr/>
                </a:tc>
                <a:tc>
                  <a:txBody>
                    <a:bodyPr/>
                    <a:lstStyle/>
                    <a:p>
                      <a:r>
                        <a:rPr lang="en-US" altLang="zh-CN" dirty="0"/>
                        <a:t>=.</a:t>
                      </a:r>
                      <a:endParaRPr lang="zh-CN" altLang="en-US" dirty="0"/>
                    </a:p>
                  </a:txBody>
                  <a:tcPr/>
                </a:tc>
              </a:tr>
              <a:tr h="370840">
                <a:tc>
                  <a:txBody>
                    <a:bodyPr/>
                    <a:lstStyle/>
                    <a:p>
                      <a:r>
                        <a:rPr lang="en-US" altLang="zh-CN" dirty="0"/>
                        <a:t>)</a:t>
                      </a:r>
                      <a:endParaRPr lang="zh-CN" altLang="en-US" dirty="0"/>
                    </a:p>
                  </a:txBody>
                  <a:tcPr/>
                </a:tc>
                <a:tc>
                  <a:txBody>
                    <a:bodyPr/>
                    <a:lstStyle/>
                    <a:p>
                      <a:endParaRPr lang="zh-CN" altLang="en-US" dirty="0"/>
                    </a:p>
                  </a:txBody>
                  <a:tcPr/>
                </a:tc>
                <a:tc>
                  <a:txBody>
                    <a:bodyPr/>
                    <a:lstStyle/>
                    <a:p>
                      <a:r>
                        <a:rPr lang="en-US" altLang="zh-CN" dirty="0"/>
                        <a:t>&gt;.</a:t>
                      </a:r>
                      <a:endParaRPr lang="zh-CN" altLang="en-US" dirty="0"/>
                    </a:p>
                  </a:txBody>
                  <a:tcPr/>
                </a:tc>
                <a:tc>
                  <a:txBody>
                    <a:bodyPr/>
                    <a:lstStyle/>
                    <a:p>
                      <a:endParaRPr lang="zh-CN" altLang="en-US"/>
                    </a:p>
                  </a:txBody>
                  <a:tcPr/>
                </a:tc>
                <a:tc>
                  <a:txBody>
                    <a:bodyPr/>
                    <a:lstStyle/>
                    <a:p>
                      <a:r>
                        <a:rPr lang="en-US" altLang="zh-CN" dirty="0"/>
                        <a:t>&gt;.</a:t>
                      </a:r>
                      <a:endParaRPr lang="zh-CN" altLang="en-US" dirty="0"/>
                    </a:p>
                  </a:txBody>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Text Box 3"/>
          <p:cNvSpPr txBox="1"/>
          <p:nvPr/>
        </p:nvSpPr>
        <p:spPr>
          <a:xfrm>
            <a:off x="533400" y="990600"/>
            <a:ext cx="7696200" cy="2501900"/>
          </a:xfrm>
          <a:prstGeom prst="rect">
            <a:avLst/>
          </a:prstGeom>
          <a:noFill/>
          <a:ln w="9525">
            <a:noFill/>
          </a:ln>
        </p:spPr>
        <p:txBody>
          <a:bodyPr anchor="t" anchorCtr="0">
            <a:spAutoFit/>
          </a:bodyPr>
          <a:p>
            <a:pPr>
              <a:spcBef>
                <a:spcPct val="50000"/>
              </a:spcBef>
            </a:pPr>
            <a:r>
              <a:rPr lang="zh-CN" altLang="en-US" sz="2800" dirty="0">
                <a:latin typeface="Times New Roman" panose="02020603050405020304" pitchFamily="18" charset="0"/>
                <a:ea typeface="宋体" panose="02010600030101010101" pitchFamily="2" charset="-122"/>
              </a:rPr>
              <a:t>定义：设有文法</a:t>
            </a:r>
            <a:r>
              <a:rPr lang="en-US" altLang="zh-CN" sz="2800" dirty="0">
                <a:latin typeface="Times New Roman" panose="02020603050405020304" pitchFamily="18" charset="0"/>
                <a:ea typeface="宋体" panose="02010600030101010101" pitchFamily="2" charset="-122"/>
              </a:rPr>
              <a:t>G[S]</a:t>
            </a:r>
            <a:r>
              <a:rPr lang="zh-CN" altLang="en-US" sz="2800" dirty="0">
                <a:latin typeface="Times New Roman" panose="02020603050405020304" pitchFamily="18" charset="0"/>
                <a:ea typeface="宋体" panose="02010600030101010101" pitchFamily="2" charset="-122"/>
              </a:rPr>
              <a:t>，其句型的素短语是一个</a:t>
            </a:r>
            <a:r>
              <a:rPr lang="zh-CN" altLang="en-US" sz="2800" dirty="0">
                <a:solidFill>
                  <a:srgbClr val="FF0000"/>
                </a:solidFill>
                <a:latin typeface="Times New Roman" panose="02020603050405020304" pitchFamily="18" charset="0"/>
                <a:ea typeface="宋体" panose="02010600030101010101" pitchFamily="2" charset="-122"/>
              </a:rPr>
              <a:t>短语</a:t>
            </a:r>
            <a:r>
              <a:rPr lang="zh-CN" altLang="en-US" sz="2800" dirty="0">
                <a:latin typeface="Times New Roman" panose="02020603050405020304" pitchFamily="18" charset="0"/>
                <a:ea typeface="宋体" panose="02010600030101010101" pitchFamily="2" charset="-122"/>
              </a:rPr>
              <a:t>，它</a:t>
            </a:r>
            <a:r>
              <a:rPr lang="zh-CN" altLang="en-US" sz="2800" dirty="0">
                <a:solidFill>
                  <a:srgbClr val="FF0000"/>
                </a:solidFill>
                <a:latin typeface="Times New Roman" panose="02020603050405020304" pitchFamily="18" charset="0"/>
                <a:ea typeface="宋体" panose="02010600030101010101" pitchFamily="2" charset="-122"/>
              </a:rPr>
              <a:t>至少</a:t>
            </a:r>
            <a:r>
              <a:rPr lang="zh-CN" altLang="en-US" sz="2800" dirty="0">
                <a:latin typeface="Times New Roman" panose="02020603050405020304" pitchFamily="18" charset="0"/>
                <a:ea typeface="宋体" panose="02010600030101010101" pitchFamily="2" charset="-122"/>
              </a:rPr>
              <a:t>包含一个</a:t>
            </a:r>
            <a:r>
              <a:rPr lang="zh-CN" altLang="en-US" sz="2800" dirty="0">
                <a:solidFill>
                  <a:srgbClr val="FF0000"/>
                </a:solidFill>
                <a:latin typeface="Times New Roman" panose="02020603050405020304" pitchFamily="18" charset="0"/>
                <a:ea typeface="宋体" panose="02010600030101010101" pitchFamily="2" charset="-122"/>
              </a:rPr>
              <a:t>终结符</a:t>
            </a:r>
            <a:r>
              <a:rPr lang="zh-CN" altLang="en-US" sz="2800" dirty="0">
                <a:latin typeface="Times New Roman" panose="02020603050405020304" pitchFamily="18" charset="0"/>
                <a:ea typeface="宋体" panose="02010600030101010101" pitchFamily="2" charset="-122"/>
              </a:rPr>
              <a:t>，并除自身外不包含其它素短语，最左边的素短语称</a:t>
            </a:r>
            <a:r>
              <a:rPr lang="zh-CN" altLang="en-US" sz="2800" dirty="0">
                <a:solidFill>
                  <a:srgbClr val="FF0000"/>
                </a:solidFill>
                <a:latin typeface="Times New Roman" panose="02020603050405020304" pitchFamily="18" charset="0"/>
                <a:ea typeface="宋体" panose="02010600030101010101" pitchFamily="2" charset="-122"/>
              </a:rPr>
              <a:t>最左素短语</a:t>
            </a:r>
            <a:r>
              <a:rPr lang="zh-CN" altLang="en-US" sz="2800" dirty="0">
                <a:latin typeface="Times New Roman" panose="02020603050405020304" pitchFamily="18" charset="0"/>
                <a:ea typeface="宋体" panose="02010600030101010101" pitchFamily="2" charset="-122"/>
              </a:rPr>
              <a:t>。</a:t>
            </a:r>
            <a:endParaRPr lang="zh-CN" altLang="en-US" sz="2800" dirty="0">
              <a:latin typeface="Times New Roman" panose="02020603050405020304" pitchFamily="18" charset="0"/>
              <a:ea typeface="宋体" panose="02010600030101010101" pitchFamily="2" charset="-122"/>
            </a:endParaRPr>
          </a:p>
          <a:p>
            <a:pPr>
              <a:spcBef>
                <a:spcPct val="50000"/>
              </a:spcBef>
            </a:pPr>
            <a:r>
              <a:rPr lang="zh-CN" altLang="en-US" sz="2800" dirty="0">
                <a:solidFill>
                  <a:srgbClr val="FF0000"/>
                </a:solidFill>
                <a:latin typeface="Times New Roman" panose="02020603050405020304" pitchFamily="18" charset="0"/>
                <a:ea typeface="宋体" panose="02010600030101010101" pitchFamily="2" charset="-122"/>
              </a:rPr>
              <a:t>与句柄的区别：至少包含一个终结符。（从而去掉了单非终结符的归约）</a:t>
            </a:r>
            <a:r>
              <a:rPr lang="zh-CN" altLang="en-US" dirty="0">
                <a:solidFill>
                  <a:srgbClr val="FF0000"/>
                </a:solidFill>
                <a:latin typeface="Times New Roman" panose="02020603050405020304" pitchFamily="18" charset="0"/>
                <a:ea typeface="宋体" panose="02010600030101010101" pitchFamily="2" charset="-122"/>
              </a:rPr>
              <a:t> </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86018" name="Text Box 4"/>
          <p:cNvSpPr txBox="1"/>
          <p:nvPr/>
        </p:nvSpPr>
        <p:spPr>
          <a:xfrm>
            <a:off x="685800" y="3352800"/>
            <a:ext cx="5638800" cy="3084513"/>
          </a:xfrm>
          <a:prstGeom prst="rect">
            <a:avLst/>
          </a:prstGeom>
          <a:noFill/>
          <a:ln w="9525">
            <a:noFill/>
          </a:ln>
        </p:spPr>
        <p:txBody>
          <a:bodyPr anchor="t" anchorCtr="0">
            <a:spAutoFit/>
          </a:bodyPr>
          <a:p>
            <a:pPr algn="just">
              <a:spcBef>
                <a:spcPct val="50000"/>
              </a:spcBef>
            </a:pPr>
            <a:r>
              <a:rPr lang="zh-CN" altLang="en-US" sz="2800" dirty="0">
                <a:latin typeface="Times New Roman" panose="02020603050405020304" pitchFamily="18" charset="0"/>
                <a:ea typeface="宋体" panose="02010600030101010101" pitchFamily="2" charset="-122"/>
              </a:rPr>
              <a:t>例：文法</a:t>
            </a:r>
            <a:r>
              <a:rPr lang="en-US" altLang="zh-CN" sz="2800" dirty="0">
                <a:latin typeface="Times New Roman" panose="02020603050405020304" pitchFamily="18" charset="0"/>
                <a:ea typeface="宋体" panose="02010600030101010101" pitchFamily="2" charset="-122"/>
              </a:rPr>
              <a:t>G[E]: E→E+T|T</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         T→T*F|F</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         F→P↑F|P</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         P→</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E</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|i</a:t>
            </a:r>
            <a:endParaRPr lang="en-US" altLang="zh-CN" sz="2800" dirty="0">
              <a:latin typeface="Times New Roman" panose="02020603050405020304" pitchFamily="18" charset="0"/>
              <a:ea typeface="宋体" panose="02010600030101010101" pitchFamily="2" charset="-122"/>
            </a:endParaRPr>
          </a:p>
          <a:p>
            <a:pPr>
              <a:spcBef>
                <a:spcPct val="50000"/>
              </a:spcBef>
            </a:pPr>
            <a:r>
              <a:rPr lang="zh-CN" altLang="en-US" sz="2800" dirty="0">
                <a:latin typeface="Times New Roman" panose="02020603050405020304" pitchFamily="18" charset="0"/>
                <a:ea typeface="宋体" panose="02010600030101010101" pitchFamily="2" charset="-122"/>
              </a:rPr>
              <a:t>句型</a:t>
            </a:r>
            <a:r>
              <a:rPr lang="en-US" altLang="zh-CN" sz="2800" dirty="0">
                <a:latin typeface="Times New Roman" panose="02020603050405020304" pitchFamily="18" charset="0"/>
                <a:ea typeface="宋体" panose="02010600030101010101" pitchFamily="2" charset="-122"/>
              </a:rPr>
              <a:t>#T+T*F+i#</a:t>
            </a:r>
            <a:r>
              <a:rPr lang="zh-CN" altLang="en-US" sz="2800" dirty="0">
                <a:latin typeface="Times New Roman" panose="02020603050405020304" pitchFamily="18" charset="0"/>
                <a:ea typeface="宋体" panose="02010600030101010101" pitchFamily="2" charset="-122"/>
              </a:rPr>
              <a:t>的语法树如下：</a:t>
            </a:r>
            <a:endParaRPr lang="zh-CN" altLang="en-US" sz="2800" dirty="0">
              <a:latin typeface="Times New Roman" panose="02020603050405020304" pitchFamily="18" charset="0"/>
              <a:ea typeface="宋体" panose="02010600030101010101" pitchFamily="2" charset="-122"/>
            </a:endParaRPr>
          </a:p>
        </p:txBody>
      </p:sp>
      <p:sp>
        <p:nvSpPr>
          <p:cNvPr id="86019" name="Rectangle 2"/>
          <p:cNvSpPr txBox="1"/>
          <p:nvPr/>
        </p:nvSpPr>
        <p:spPr>
          <a:xfrm>
            <a:off x="685800" y="304800"/>
            <a:ext cx="7772400" cy="533400"/>
          </a:xfrm>
          <a:prstGeom prst="rect">
            <a:avLst/>
          </a:prstGeom>
          <a:noFill/>
          <a:ln w="9525">
            <a:noFill/>
          </a:ln>
        </p:spPr>
        <p:txBody>
          <a:bodyPr anchor="t" anchorCtr="0"/>
          <a:p>
            <a:pPr algn="ctr"/>
            <a:r>
              <a:rPr lang="en-US" altLang="zh-CN" sz="3600" u="sng" dirty="0">
                <a:solidFill>
                  <a:srgbClr val="FF0000"/>
                </a:solidFill>
                <a:latin typeface="Times New Roman" panose="02020603050405020304" pitchFamily="18" charset="0"/>
                <a:ea typeface="宋体" panose="02010600030101010101" pitchFamily="2" charset="-122"/>
              </a:rPr>
              <a:t>5.2.2 </a:t>
            </a:r>
            <a:r>
              <a:rPr lang="zh-CN" altLang="en-US" sz="3600" u="sng" dirty="0">
                <a:solidFill>
                  <a:srgbClr val="FF0000"/>
                </a:solidFill>
                <a:latin typeface="Times New Roman" panose="02020603050405020304" pitchFamily="18" charset="0"/>
                <a:ea typeface="宋体" panose="02010600030101010101" pitchFamily="2" charset="-122"/>
              </a:rPr>
              <a:t>算符优先分析算法</a:t>
            </a:r>
            <a:r>
              <a:rPr lang="en-US" altLang="zh-CN" sz="3600" u="sng" dirty="0">
                <a:solidFill>
                  <a:srgbClr val="FF0000"/>
                </a:solidFill>
                <a:latin typeface="Times New Roman" panose="02020603050405020304" pitchFamily="18" charset="0"/>
                <a:ea typeface="宋体" panose="02010600030101010101" pitchFamily="2" charset="-122"/>
              </a:rPr>
              <a:t>(1)</a:t>
            </a:r>
            <a:endParaRPr lang="en-US" altLang="zh-CN" sz="3600" u="sng"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Rectangle 2"/>
          <p:cNvSpPr/>
          <p:nvPr/>
        </p:nvSpPr>
        <p:spPr>
          <a:xfrm>
            <a:off x="890588" y="6232525"/>
            <a:ext cx="19050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11266" name="Rectangle 3"/>
          <p:cNvSpPr/>
          <p:nvPr/>
        </p:nvSpPr>
        <p:spPr>
          <a:xfrm>
            <a:off x="3328988" y="6232525"/>
            <a:ext cx="28956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333828" name="Rectangle 4"/>
          <p:cNvSpPr>
            <a:spLocks noChangeArrowheads="1"/>
          </p:cNvSpPr>
          <p:nvPr/>
        </p:nvSpPr>
        <p:spPr bwMode="auto">
          <a:xfrm>
            <a:off x="6757988" y="6232525"/>
            <a:ext cx="1905000" cy="457200"/>
          </a:xfrm>
          <a:prstGeom prst="rect">
            <a:avLst/>
          </a:prstGeom>
          <a:noFill/>
          <a:ln>
            <a:noFill/>
          </a:ln>
          <a:effectLst/>
        </p:spPr>
        <p:txBody>
          <a:bodyPr/>
          <a:p>
            <a:pPr marL="0" marR="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400" b="0" i="0" u="none" strike="noStrike" kern="1200" cap="none" spc="0" normalizeH="0" baseline="0" noProof="1" dirty="0">
                <a:solidFill>
                  <a:schemeClr val="tx1"/>
                </a:solidFill>
                <a:effectLst>
                  <a:outerShdw blurRad="38100" dist="38100" dir="2700000">
                    <a:srgbClr val="C0C0C0"/>
                  </a:outerShdw>
                </a:effectLst>
                <a:latin typeface="Times New Roman" panose="02020603050405020304" pitchFamily="18" charset="0"/>
                <a:ea typeface="_x000B__x000C_"/>
                <a:cs typeface="+mn-cs"/>
              </a:rPr>
            </a:fld>
            <a:endParaRPr kumimoji="0" lang="en-US" altLang="zh-CN" sz="1400" b="0" i="0" u="none" strike="noStrike" kern="1200" cap="none" spc="0" normalizeH="0" baseline="0" noProof="1" dirty="0">
              <a:solidFill>
                <a:schemeClr val="tx1"/>
              </a:solidFill>
              <a:effectLst>
                <a:outerShdw blurRad="38100" dist="38100" dir="2700000">
                  <a:srgbClr val="C0C0C0"/>
                </a:outerShdw>
              </a:effectLst>
              <a:latin typeface="Times New Roman" panose="02020603050405020304" pitchFamily="18" charset="0"/>
              <a:ea typeface="_x000B__x000C_"/>
              <a:cs typeface="+mn-cs"/>
            </a:endParaRPr>
          </a:p>
        </p:txBody>
      </p:sp>
      <p:sp>
        <p:nvSpPr>
          <p:cNvPr id="11268" name="Rectangle 5"/>
          <p:cNvSpPr/>
          <p:nvPr/>
        </p:nvSpPr>
        <p:spPr>
          <a:xfrm>
            <a:off x="890588" y="6232525"/>
            <a:ext cx="19050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11269" name="Rectangle 6"/>
          <p:cNvSpPr/>
          <p:nvPr/>
        </p:nvSpPr>
        <p:spPr>
          <a:xfrm>
            <a:off x="3328988" y="6232525"/>
            <a:ext cx="28956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333831" name="Rectangle 7"/>
          <p:cNvSpPr>
            <a:spLocks noChangeArrowheads="1"/>
          </p:cNvSpPr>
          <p:nvPr/>
        </p:nvSpPr>
        <p:spPr bwMode="auto">
          <a:xfrm>
            <a:off x="6757988" y="6232525"/>
            <a:ext cx="1905000" cy="457200"/>
          </a:xfrm>
          <a:prstGeom prst="rect">
            <a:avLst/>
          </a:prstGeom>
          <a:noFill/>
          <a:ln>
            <a:noFill/>
          </a:ln>
          <a:effectLst/>
        </p:spPr>
        <p:txBody>
          <a:bodyPr/>
          <a:p>
            <a:pPr marL="0" marR="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400" b="0" i="0" u="none" strike="noStrike" kern="1200" cap="none" spc="0" normalizeH="0" baseline="0" noProof="1" dirty="0">
                <a:solidFill>
                  <a:schemeClr val="tx1"/>
                </a:solidFill>
                <a:effectLst>
                  <a:outerShdw blurRad="38100" dist="38100" dir="2700000">
                    <a:srgbClr val="C0C0C0"/>
                  </a:outerShdw>
                </a:effectLst>
                <a:latin typeface="Times New Roman" panose="02020603050405020304" pitchFamily="18" charset="0"/>
                <a:ea typeface="_x000B__x000C_"/>
                <a:cs typeface="+mn-cs"/>
              </a:rPr>
            </a:fld>
            <a:endParaRPr kumimoji="0" lang="en-US" altLang="zh-CN" sz="1400" b="0" i="0" u="none" strike="noStrike" kern="1200" cap="none" spc="0" normalizeH="0" baseline="0" noProof="1" dirty="0">
              <a:solidFill>
                <a:schemeClr val="tx1"/>
              </a:solidFill>
              <a:effectLst>
                <a:outerShdw blurRad="38100" dist="38100" dir="2700000">
                  <a:srgbClr val="C0C0C0"/>
                </a:outerShdw>
              </a:effectLst>
              <a:latin typeface="Times New Roman" panose="02020603050405020304" pitchFamily="18" charset="0"/>
              <a:ea typeface="_x000B__x000C_"/>
              <a:cs typeface="+mn-cs"/>
            </a:endParaRPr>
          </a:p>
        </p:txBody>
      </p:sp>
      <p:sp>
        <p:nvSpPr>
          <p:cNvPr id="333832" name="Rectangle 8"/>
          <p:cNvSpPr>
            <a:spLocks noChangeArrowheads="1"/>
          </p:cNvSpPr>
          <p:nvPr/>
        </p:nvSpPr>
        <p:spPr bwMode="auto">
          <a:xfrm>
            <a:off x="685800" y="3124200"/>
            <a:ext cx="7848600" cy="3429000"/>
          </a:xfrm>
          <a:prstGeom prst="rect">
            <a:avLst/>
          </a:prstGeom>
          <a:solidFill>
            <a:srgbClr val="FFFFEF">
              <a:alpha val="50000"/>
            </a:srgbClr>
          </a:solidFill>
          <a:ln>
            <a:noFill/>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0" i="0" u="none" strike="noStrike" kern="1200" cap="none" spc="0" normalizeH="0" baseline="0" noProof="0" dirty="0">
                <a:ln>
                  <a:noFill/>
                </a:ln>
                <a:solidFill>
                  <a:schemeClr val="tx1"/>
                </a:solidFill>
                <a:effectLst>
                  <a:outerShdw blurRad="38100" dist="38100" dir="2700000" algn="tl">
                    <a:srgbClr val="000000"/>
                  </a:outerShdw>
                </a:effectLst>
                <a:uLnTx/>
                <a:uFillTx/>
                <a:latin typeface="Times New Roman" panose="02020603050405020304" pitchFamily="18" charset="0"/>
                <a:ea typeface="宋体" panose="02010600030101010101" pitchFamily="2" charset="-122"/>
                <a:cs typeface="+mn-cs"/>
              </a:rPr>
              <a:t>         </a:t>
            </a:r>
            <a:r>
              <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分析过程：把输入符号串从左向右一一地移进符号栈（</a:t>
            </a:r>
            <a:r>
              <a:rPr kumimoji="1"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一次移一个</a:t>
            </a:r>
            <a:r>
              <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），检查栈中符号，当在栈顶的</a:t>
            </a:r>
            <a:r>
              <a:rPr kumimoji="1"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若干符号</a:t>
            </a:r>
            <a:r>
              <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形成当前句型的可归约串时，就根据规则进行规约，将句柄从符号栈中弹出，并将相应的非终结符号压入栈内（即规则的左部符号），</a:t>
            </a:r>
            <a:r>
              <a:rPr kumimoji="1"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然后再检查栈内符号串是否形成新的可归约串，若有就再进行规约，否则移进符号。</a:t>
            </a:r>
            <a:r>
              <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分析一直进行到读到输入串的右界符为止。最后，若栈中仅含有左界符号和识别符号，则表示分析成功，否则失败。</a:t>
            </a:r>
            <a:endParaRPr kumimoji="1"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11272" name="Group 9"/>
          <p:cNvGrpSpPr/>
          <p:nvPr/>
        </p:nvGrpSpPr>
        <p:grpSpPr>
          <a:xfrm>
            <a:off x="2643188" y="104775"/>
            <a:ext cx="5181600" cy="2470150"/>
            <a:chOff x="1392" y="268"/>
            <a:chExt cx="3264" cy="1556"/>
          </a:xfrm>
        </p:grpSpPr>
        <p:sp>
          <p:nvSpPr>
            <p:cNvPr id="11273" name="Rectangle 10"/>
            <p:cNvSpPr/>
            <p:nvPr/>
          </p:nvSpPr>
          <p:spPr>
            <a:xfrm>
              <a:off x="1392" y="288"/>
              <a:ext cx="3264" cy="1536"/>
            </a:xfrm>
            <a:prstGeom prst="rect">
              <a:avLst/>
            </a:prstGeom>
            <a:noFill/>
            <a:ln w="9525" cap="flat" cmpd="sng">
              <a:solidFill>
                <a:schemeClr val="accent1"/>
              </a:solidFill>
              <a:prstDash val="solid"/>
              <a:miter/>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333835" name="Text Box 11"/>
            <p:cNvSpPr txBox="1">
              <a:spLocks noChangeArrowheads="1"/>
            </p:cNvSpPr>
            <p:nvPr/>
          </p:nvSpPr>
          <p:spPr bwMode="auto">
            <a:xfrm>
              <a:off x="1584" y="1186"/>
              <a:ext cx="576" cy="333"/>
            </a:xfrm>
            <a:prstGeom prst="rect">
              <a:avLst/>
            </a:prstGeom>
            <a:noFill/>
            <a:ln w="9525">
              <a:solidFill>
                <a:srgbClr val="009900"/>
              </a:solidFill>
              <a:miter lim="800000"/>
            </a:ln>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_x000B__x000C_"/>
                  <a:cs typeface="_x000B__x000C_"/>
                </a:rPr>
                <a:t>#</a:t>
              </a:r>
              <a:endPar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11275" name="Rectangle 12"/>
            <p:cNvSpPr/>
            <p:nvPr/>
          </p:nvSpPr>
          <p:spPr>
            <a:xfrm>
              <a:off x="2112" y="1186"/>
              <a:ext cx="96" cy="240"/>
            </a:xfrm>
            <a:prstGeom prst="rect">
              <a:avLst/>
            </a:prstGeom>
            <a:noFill/>
            <a:ln w="9525">
              <a:noFill/>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333837" name="Rectangle 13"/>
            <p:cNvSpPr>
              <a:spLocks noChangeArrowheads="1"/>
            </p:cNvSpPr>
            <p:nvPr/>
          </p:nvSpPr>
          <p:spPr bwMode="auto">
            <a:xfrm>
              <a:off x="2640" y="1200"/>
              <a:ext cx="1008" cy="480"/>
            </a:xfrm>
            <a:prstGeom prst="rect">
              <a:avLst/>
            </a:prstGeom>
            <a:no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隶书" pitchFamily="49" charset="-122"/>
                  <a:cs typeface="+mn-cs"/>
                </a:rPr>
                <a:t>S.R.P</a:t>
              </a:r>
              <a:endPar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_x000B__x000C_"/>
                <a:cs typeface="_x000B__x000C_"/>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11277" name="Rectangle 14"/>
            <p:cNvSpPr/>
            <p:nvPr/>
          </p:nvSpPr>
          <p:spPr>
            <a:xfrm>
              <a:off x="3168" y="672"/>
              <a:ext cx="1296" cy="192"/>
            </a:xfrm>
            <a:prstGeom prst="rect">
              <a:avLst/>
            </a:prstGeom>
            <a:noFill/>
            <a:ln w="9525" cap="flat" cmpd="sng">
              <a:solidFill>
                <a:schemeClr val="accent2"/>
              </a:solidFill>
              <a:prstDash val="solid"/>
              <a:miter/>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11278" name="Line 15"/>
            <p:cNvSpPr/>
            <p:nvPr/>
          </p:nvSpPr>
          <p:spPr>
            <a:xfrm>
              <a:off x="3312" y="672"/>
              <a:ext cx="0" cy="192"/>
            </a:xfrm>
            <a:prstGeom prst="line">
              <a:avLst/>
            </a:prstGeom>
            <a:ln w="9525" cap="flat" cmpd="sng">
              <a:solidFill>
                <a:schemeClr val="tx1"/>
              </a:solidFill>
              <a:prstDash val="solid"/>
              <a:round/>
              <a:headEnd type="none" w="med" len="med"/>
              <a:tailEnd type="none" w="med" len="med"/>
            </a:ln>
          </p:spPr>
        </p:sp>
        <p:sp>
          <p:nvSpPr>
            <p:cNvPr id="11279" name="Line 16"/>
            <p:cNvSpPr/>
            <p:nvPr/>
          </p:nvSpPr>
          <p:spPr>
            <a:xfrm>
              <a:off x="3456" y="672"/>
              <a:ext cx="0" cy="192"/>
            </a:xfrm>
            <a:prstGeom prst="line">
              <a:avLst/>
            </a:prstGeom>
            <a:ln w="9525" cap="flat" cmpd="sng">
              <a:solidFill>
                <a:schemeClr val="tx1"/>
              </a:solidFill>
              <a:prstDash val="solid"/>
              <a:round/>
              <a:headEnd type="none" w="med" len="med"/>
              <a:tailEnd type="none" w="med" len="med"/>
            </a:ln>
          </p:spPr>
        </p:sp>
        <p:sp>
          <p:nvSpPr>
            <p:cNvPr id="11280" name="Line 17"/>
            <p:cNvSpPr/>
            <p:nvPr/>
          </p:nvSpPr>
          <p:spPr>
            <a:xfrm>
              <a:off x="3552" y="672"/>
              <a:ext cx="0" cy="192"/>
            </a:xfrm>
            <a:prstGeom prst="line">
              <a:avLst/>
            </a:prstGeom>
            <a:ln w="9525" cap="flat" cmpd="sng">
              <a:solidFill>
                <a:schemeClr val="tx1"/>
              </a:solidFill>
              <a:prstDash val="solid"/>
              <a:round/>
              <a:headEnd type="none" w="med" len="med"/>
              <a:tailEnd type="none" w="med" len="med"/>
            </a:ln>
          </p:spPr>
        </p:sp>
        <p:sp>
          <p:nvSpPr>
            <p:cNvPr id="11281" name="Line 18"/>
            <p:cNvSpPr/>
            <p:nvPr/>
          </p:nvSpPr>
          <p:spPr>
            <a:xfrm>
              <a:off x="3696" y="672"/>
              <a:ext cx="0" cy="192"/>
            </a:xfrm>
            <a:prstGeom prst="line">
              <a:avLst/>
            </a:prstGeom>
            <a:ln w="9525" cap="flat" cmpd="sng">
              <a:solidFill>
                <a:schemeClr val="tx1"/>
              </a:solidFill>
              <a:prstDash val="solid"/>
              <a:round/>
              <a:headEnd type="none" w="med" len="med"/>
              <a:tailEnd type="none" w="med" len="med"/>
            </a:ln>
          </p:spPr>
        </p:sp>
        <p:sp>
          <p:nvSpPr>
            <p:cNvPr id="11282" name="Line 19"/>
            <p:cNvSpPr/>
            <p:nvPr/>
          </p:nvSpPr>
          <p:spPr>
            <a:xfrm>
              <a:off x="3840" y="672"/>
              <a:ext cx="0" cy="192"/>
            </a:xfrm>
            <a:prstGeom prst="line">
              <a:avLst/>
            </a:prstGeom>
            <a:ln w="9525" cap="flat" cmpd="sng">
              <a:solidFill>
                <a:schemeClr val="tx1"/>
              </a:solidFill>
              <a:prstDash val="solid"/>
              <a:round/>
              <a:headEnd type="none" w="med" len="med"/>
              <a:tailEnd type="none" w="med" len="med"/>
            </a:ln>
          </p:spPr>
        </p:sp>
        <p:sp>
          <p:nvSpPr>
            <p:cNvPr id="11283" name="Line 20"/>
            <p:cNvSpPr/>
            <p:nvPr/>
          </p:nvSpPr>
          <p:spPr>
            <a:xfrm>
              <a:off x="3984" y="672"/>
              <a:ext cx="0" cy="192"/>
            </a:xfrm>
            <a:prstGeom prst="line">
              <a:avLst/>
            </a:prstGeom>
            <a:ln w="9525" cap="flat" cmpd="sng">
              <a:solidFill>
                <a:schemeClr val="tx1"/>
              </a:solidFill>
              <a:prstDash val="solid"/>
              <a:round/>
              <a:headEnd type="none" w="med" len="med"/>
              <a:tailEnd type="none" w="med" len="med"/>
            </a:ln>
          </p:spPr>
        </p:sp>
        <p:sp>
          <p:nvSpPr>
            <p:cNvPr id="11284" name="Line 21"/>
            <p:cNvSpPr/>
            <p:nvPr/>
          </p:nvSpPr>
          <p:spPr>
            <a:xfrm>
              <a:off x="4128" y="672"/>
              <a:ext cx="0" cy="192"/>
            </a:xfrm>
            <a:prstGeom prst="line">
              <a:avLst/>
            </a:prstGeom>
            <a:ln w="9525" cap="flat" cmpd="sng">
              <a:solidFill>
                <a:schemeClr val="tx1"/>
              </a:solidFill>
              <a:prstDash val="solid"/>
              <a:round/>
              <a:headEnd type="none" w="med" len="med"/>
              <a:tailEnd type="none" w="med" len="med"/>
            </a:ln>
          </p:spPr>
        </p:sp>
        <p:sp>
          <p:nvSpPr>
            <p:cNvPr id="333846" name="Text Box 22"/>
            <p:cNvSpPr txBox="1">
              <a:spLocks noChangeArrowheads="1"/>
            </p:cNvSpPr>
            <p:nvPr/>
          </p:nvSpPr>
          <p:spPr bwMode="auto">
            <a:xfrm>
              <a:off x="4214" y="603"/>
              <a:ext cx="228" cy="327"/>
            </a:xfrm>
            <a:prstGeom prst="rect">
              <a:avLst/>
            </a:prstGeom>
            <a:noFill/>
            <a:ln>
              <a:noFill/>
            </a:ln>
            <a:effec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_x000B__x000C_"/>
                  <a:cs typeface="_x000B__x000C_"/>
                </a:rPr>
                <a:t>#</a:t>
              </a:r>
              <a:endPar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11286" name="Line 23"/>
            <p:cNvSpPr/>
            <p:nvPr/>
          </p:nvSpPr>
          <p:spPr>
            <a:xfrm flipH="1">
              <a:off x="1680" y="1570"/>
              <a:ext cx="960" cy="0"/>
            </a:xfrm>
            <a:prstGeom prst="line">
              <a:avLst/>
            </a:prstGeom>
            <a:ln w="9525" cap="flat" cmpd="sng">
              <a:solidFill>
                <a:schemeClr val="tx1"/>
              </a:solidFill>
              <a:prstDash val="solid"/>
              <a:round/>
              <a:headEnd type="none" w="med" len="med"/>
              <a:tailEnd type="none" w="med" len="med"/>
            </a:ln>
          </p:spPr>
        </p:sp>
        <p:sp>
          <p:nvSpPr>
            <p:cNvPr id="11287" name="Line 24"/>
            <p:cNvSpPr/>
            <p:nvPr/>
          </p:nvSpPr>
          <p:spPr>
            <a:xfrm flipV="1">
              <a:off x="1680" y="1426"/>
              <a:ext cx="0" cy="144"/>
            </a:xfrm>
            <a:prstGeom prst="line">
              <a:avLst/>
            </a:prstGeom>
            <a:ln w="9525" cap="flat" cmpd="sng">
              <a:solidFill>
                <a:schemeClr val="tx1"/>
              </a:solidFill>
              <a:prstDash val="solid"/>
              <a:round/>
              <a:headEnd type="none" w="med" len="med"/>
              <a:tailEnd type="triangle" w="med" len="med"/>
            </a:ln>
          </p:spPr>
        </p:sp>
        <p:sp>
          <p:nvSpPr>
            <p:cNvPr id="11288" name="Line 25"/>
            <p:cNvSpPr/>
            <p:nvPr/>
          </p:nvSpPr>
          <p:spPr>
            <a:xfrm flipV="1">
              <a:off x="3216" y="864"/>
              <a:ext cx="0" cy="336"/>
            </a:xfrm>
            <a:prstGeom prst="line">
              <a:avLst/>
            </a:prstGeom>
            <a:ln w="9525" cap="flat" cmpd="sng">
              <a:solidFill>
                <a:schemeClr val="tx1"/>
              </a:solidFill>
              <a:prstDash val="solid"/>
              <a:round/>
              <a:headEnd type="none" w="med" len="med"/>
              <a:tailEnd type="triangle" w="med" len="med"/>
            </a:ln>
          </p:spPr>
        </p:sp>
        <p:sp>
          <p:nvSpPr>
            <p:cNvPr id="333850" name="Text Box 26"/>
            <p:cNvSpPr txBox="1">
              <a:spLocks noChangeArrowheads="1"/>
            </p:cNvSpPr>
            <p:nvPr/>
          </p:nvSpPr>
          <p:spPr bwMode="auto">
            <a:xfrm>
              <a:off x="1430" y="830"/>
              <a:ext cx="791" cy="327"/>
            </a:xfrm>
            <a:prstGeom prst="rect">
              <a:avLst/>
            </a:prstGeom>
            <a:noFill/>
            <a:ln>
              <a:noFill/>
            </a:ln>
            <a:effec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0" i="0" u="none" strike="noStrike" kern="1200" cap="none" spc="0" normalizeH="0" baseline="0" noProof="0">
                  <a:ln>
                    <a:noFill/>
                  </a:ln>
                  <a:solidFill>
                    <a:srgbClr val="009900"/>
                  </a:solidFill>
                  <a:effectLst>
                    <a:outerShdw blurRad="38100" dist="38100" dir="2700000" algn="tl">
                      <a:srgbClr val="C0C0C0"/>
                    </a:outerShdw>
                  </a:effectLst>
                  <a:uLnTx/>
                  <a:uFillTx/>
                  <a:latin typeface="Times New Roman" panose="02020603050405020304" pitchFamily="18" charset="0"/>
                  <a:ea typeface="_x000B__x000C_"/>
                  <a:cs typeface="_x000B__x000C_"/>
                </a:rPr>
                <a:t>符号栈</a:t>
              </a:r>
              <a:endParaRPr kumimoji="1" lang="zh-CN" altLang="en-US"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333851" name="Text Box 27"/>
            <p:cNvSpPr txBox="1">
              <a:spLocks noChangeArrowheads="1"/>
            </p:cNvSpPr>
            <p:nvPr/>
          </p:nvSpPr>
          <p:spPr bwMode="auto">
            <a:xfrm>
              <a:off x="3446" y="268"/>
              <a:ext cx="791" cy="327"/>
            </a:xfrm>
            <a:prstGeom prst="rect">
              <a:avLst/>
            </a:prstGeom>
            <a:noFill/>
            <a:ln>
              <a:noFill/>
            </a:ln>
            <a:effec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_x000B__x000C_"/>
                  <a:cs typeface="_x000B__x000C_"/>
                </a:rPr>
                <a:t>输入串</a:t>
              </a:r>
              <a:endParaRPr kumimoji="1" lang="zh-CN" altLang="en-US"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3832"/>
                                        </p:tgtEl>
                                        <p:attrNameLst>
                                          <p:attrName>style.visibility</p:attrName>
                                        </p:attrNameLst>
                                      </p:cBhvr>
                                      <p:to>
                                        <p:strVal val="visible"/>
                                      </p:to>
                                    </p:set>
                                    <p:animEffect transition="in" filter="blinds(horizontal)">
                                      <p:cBhvr>
                                        <p:cTn id="7" dur="500"/>
                                        <p:tgtEl>
                                          <p:spTgt spid="3338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3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7041" name="Group 2"/>
          <p:cNvGrpSpPr/>
          <p:nvPr/>
        </p:nvGrpSpPr>
        <p:grpSpPr>
          <a:xfrm>
            <a:off x="4572000" y="533400"/>
            <a:ext cx="3429000" cy="4324350"/>
            <a:chOff x="2880" y="336"/>
            <a:chExt cx="2160" cy="2724"/>
          </a:xfrm>
        </p:grpSpPr>
        <p:sp>
          <p:nvSpPr>
            <p:cNvPr id="87042" name="Text Box 3"/>
            <p:cNvSpPr txBox="1"/>
            <p:nvPr/>
          </p:nvSpPr>
          <p:spPr>
            <a:xfrm>
              <a:off x="4128" y="336"/>
              <a:ext cx="288" cy="288"/>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E</a:t>
              </a:r>
              <a:endParaRPr lang="en-US" altLang="zh-CN" dirty="0">
                <a:latin typeface="Times New Roman" panose="02020603050405020304" pitchFamily="18" charset="0"/>
                <a:ea typeface="宋体" panose="02010600030101010101" pitchFamily="2" charset="-122"/>
              </a:endParaRPr>
            </a:p>
          </p:txBody>
        </p:sp>
        <p:sp>
          <p:nvSpPr>
            <p:cNvPr id="87043" name="Line 4"/>
            <p:cNvSpPr/>
            <p:nvPr/>
          </p:nvSpPr>
          <p:spPr>
            <a:xfrm flipH="1">
              <a:off x="3600" y="576"/>
              <a:ext cx="576" cy="336"/>
            </a:xfrm>
            <a:prstGeom prst="line">
              <a:avLst/>
            </a:prstGeom>
            <a:ln w="9525" cap="flat" cmpd="sng">
              <a:solidFill>
                <a:schemeClr val="tx1"/>
              </a:solidFill>
              <a:prstDash val="solid"/>
              <a:round/>
              <a:headEnd type="none" w="med" len="med"/>
              <a:tailEnd type="none" w="med" len="med"/>
            </a:ln>
          </p:spPr>
        </p:sp>
        <p:sp>
          <p:nvSpPr>
            <p:cNvPr id="87044" name="Line 5"/>
            <p:cNvSpPr/>
            <p:nvPr/>
          </p:nvSpPr>
          <p:spPr>
            <a:xfrm flipH="1">
              <a:off x="4176" y="576"/>
              <a:ext cx="48" cy="336"/>
            </a:xfrm>
            <a:prstGeom prst="line">
              <a:avLst/>
            </a:prstGeom>
            <a:ln w="9525" cap="flat" cmpd="sng">
              <a:solidFill>
                <a:schemeClr val="tx1"/>
              </a:solidFill>
              <a:prstDash val="solid"/>
              <a:round/>
              <a:headEnd type="none" w="med" len="med"/>
              <a:tailEnd type="none" w="med" len="med"/>
            </a:ln>
          </p:spPr>
        </p:sp>
        <p:sp>
          <p:nvSpPr>
            <p:cNvPr id="87045" name="Line 6"/>
            <p:cNvSpPr/>
            <p:nvPr/>
          </p:nvSpPr>
          <p:spPr>
            <a:xfrm>
              <a:off x="4272" y="576"/>
              <a:ext cx="576" cy="288"/>
            </a:xfrm>
            <a:prstGeom prst="line">
              <a:avLst/>
            </a:prstGeom>
            <a:ln w="9525" cap="flat" cmpd="sng">
              <a:solidFill>
                <a:schemeClr val="tx1"/>
              </a:solidFill>
              <a:prstDash val="solid"/>
              <a:round/>
              <a:headEnd type="none" w="med" len="med"/>
              <a:tailEnd type="none" w="med" len="med"/>
            </a:ln>
          </p:spPr>
        </p:sp>
        <p:sp>
          <p:nvSpPr>
            <p:cNvPr id="87046" name="Text Box 7"/>
            <p:cNvSpPr txBox="1"/>
            <p:nvPr/>
          </p:nvSpPr>
          <p:spPr>
            <a:xfrm>
              <a:off x="3456" y="864"/>
              <a:ext cx="288" cy="288"/>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E</a:t>
              </a:r>
              <a:endParaRPr lang="en-US" altLang="zh-CN" dirty="0">
                <a:latin typeface="Times New Roman" panose="02020603050405020304" pitchFamily="18" charset="0"/>
                <a:ea typeface="宋体" panose="02010600030101010101" pitchFamily="2" charset="-122"/>
              </a:endParaRPr>
            </a:p>
          </p:txBody>
        </p:sp>
        <p:sp>
          <p:nvSpPr>
            <p:cNvPr id="87047" name="Text Box 8"/>
            <p:cNvSpPr txBox="1"/>
            <p:nvPr/>
          </p:nvSpPr>
          <p:spPr>
            <a:xfrm>
              <a:off x="4752" y="864"/>
              <a:ext cx="288" cy="288"/>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T</a:t>
              </a:r>
              <a:endParaRPr lang="en-US" altLang="zh-CN" dirty="0">
                <a:latin typeface="Times New Roman" panose="02020603050405020304" pitchFamily="18" charset="0"/>
                <a:ea typeface="宋体" panose="02010600030101010101" pitchFamily="2" charset="-122"/>
              </a:endParaRPr>
            </a:p>
          </p:txBody>
        </p:sp>
        <p:sp>
          <p:nvSpPr>
            <p:cNvPr id="87048" name="Text Box 9"/>
            <p:cNvSpPr txBox="1"/>
            <p:nvPr/>
          </p:nvSpPr>
          <p:spPr>
            <a:xfrm>
              <a:off x="4080" y="864"/>
              <a:ext cx="288" cy="288"/>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sp>
          <p:nvSpPr>
            <p:cNvPr id="87049" name="Line 10"/>
            <p:cNvSpPr/>
            <p:nvPr/>
          </p:nvSpPr>
          <p:spPr>
            <a:xfrm flipH="1">
              <a:off x="3024" y="1104"/>
              <a:ext cx="480" cy="432"/>
            </a:xfrm>
            <a:prstGeom prst="line">
              <a:avLst/>
            </a:prstGeom>
            <a:ln w="9525" cap="flat" cmpd="sng">
              <a:solidFill>
                <a:schemeClr val="tx1"/>
              </a:solidFill>
              <a:prstDash val="solid"/>
              <a:round/>
              <a:headEnd type="none" w="med" len="med"/>
              <a:tailEnd type="none" w="med" len="med"/>
            </a:ln>
          </p:spPr>
        </p:sp>
        <p:sp>
          <p:nvSpPr>
            <p:cNvPr id="87050" name="Line 11"/>
            <p:cNvSpPr/>
            <p:nvPr/>
          </p:nvSpPr>
          <p:spPr>
            <a:xfrm flipH="1">
              <a:off x="3504" y="1104"/>
              <a:ext cx="48" cy="432"/>
            </a:xfrm>
            <a:prstGeom prst="line">
              <a:avLst/>
            </a:prstGeom>
            <a:ln w="9525" cap="flat" cmpd="sng">
              <a:solidFill>
                <a:schemeClr val="tx1"/>
              </a:solidFill>
              <a:prstDash val="solid"/>
              <a:round/>
              <a:headEnd type="none" w="med" len="med"/>
              <a:tailEnd type="none" w="med" len="med"/>
            </a:ln>
          </p:spPr>
        </p:sp>
        <p:sp>
          <p:nvSpPr>
            <p:cNvPr id="87051" name="Line 12"/>
            <p:cNvSpPr/>
            <p:nvPr/>
          </p:nvSpPr>
          <p:spPr>
            <a:xfrm>
              <a:off x="3600" y="1104"/>
              <a:ext cx="432" cy="384"/>
            </a:xfrm>
            <a:prstGeom prst="line">
              <a:avLst/>
            </a:prstGeom>
            <a:ln w="9525" cap="flat" cmpd="sng">
              <a:solidFill>
                <a:schemeClr val="tx1"/>
              </a:solidFill>
              <a:prstDash val="solid"/>
              <a:round/>
              <a:headEnd type="none" w="med" len="med"/>
              <a:tailEnd type="none" w="med" len="med"/>
            </a:ln>
          </p:spPr>
        </p:sp>
        <p:sp>
          <p:nvSpPr>
            <p:cNvPr id="87052" name="Line 13"/>
            <p:cNvSpPr/>
            <p:nvPr/>
          </p:nvSpPr>
          <p:spPr>
            <a:xfrm>
              <a:off x="4848" y="1104"/>
              <a:ext cx="0" cy="432"/>
            </a:xfrm>
            <a:prstGeom prst="line">
              <a:avLst/>
            </a:prstGeom>
            <a:ln w="9525" cap="flat" cmpd="sng">
              <a:solidFill>
                <a:schemeClr val="tx1"/>
              </a:solidFill>
              <a:prstDash val="solid"/>
              <a:round/>
              <a:headEnd type="none" w="med" len="med"/>
              <a:tailEnd type="none" w="med" len="med"/>
            </a:ln>
          </p:spPr>
        </p:sp>
        <p:sp>
          <p:nvSpPr>
            <p:cNvPr id="87053" name="Text Box 14"/>
            <p:cNvSpPr txBox="1"/>
            <p:nvPr/>
          </p:nvSpPr>
          <p:spPr>
            <a:xfrm>
              <a:off x="2928" y="1488"/>
              <a:ext cx="288" cy="288"/>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E</a:t>
              </a:r>
              <a:endParaRPr lang="en-US" altLang="zh-CN" dirty="0">
                <a:latin typeface="Times New Roman" panose="02020603050405020304" pitchFamily="18" charset="0"/>
                <a:ea typeface="宋体" panose="02010600030101010101" pitchFamily="2" charset="-122"/>
              </a:endParaRPr>
            </a:p>
          </p:txBody>
        </p:sp>
        <p:sp>
          <p:nvSpPr>
            <p:cNvPr id="87054" name="Text Box 15"/>
            <p:cNvSpPr txBox="1"/>
            <p:nvPr/>
          </p:nvSpPr>
          <p:spPr>
            <a:xfrm>
              <a:off x="3360" y="1488"/>
              <a:ext cx="288" cy="288"/>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sp>
          <p:nvSpPr>
            <p:cNvPr id="87055" name="Text Box 16"/>
            <p:cNvSpPr txBox="1"/>
            <p:nvPr/>
          </p:nvSpPr>
          <p:spPr>
            <a:xfrm>
              <a:off x="3888" y="1488"/>
              <a:ext cx="288" cy="288"/>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T</a:t>
              </a:r>
              <a:endParaRPr lang="en-US" altLang="zh-CN" dirty="0">
                <a:latin typeface="Times New Roman" panose="02020603050405020304" pitchFamily="18" charset="0"/>
                <a:ea typeface="宋体" panose="02010600030101010101" pitchFamily="2" charset="-122"/>
              </a:endParaRPr>
            </a:p>
          </p:txBody>
        </p:sp>
        <p:sp>
          <p:nvSpPr>
            <p:cNvPr id="87056" name="Text Box 17"/>
            <p:cNvSpPr txBox="1"/>
            <p:nvPr/>
          </p:nvSpPr>
          <p:spPr>
            <a:xfrm>
              <a:off x="4752" y="1536"/>
              <a:ext cx="288" cy="288"/>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F</a:t>
              </a:r>
              <a:endParaRPr lang="en-US" altLang="zh-CN" dirty="0">
                <a:latin typeface="Times New Roman" panose="02020603050405020304" pitchFamily="18" charset="0"/>
                <a:ea typeface="宋体" panose="02010600030101010101" pitchFamily="2" charset="-122"/>
              </a:endParaRPr>
            </a:p>
          </p:txBody>
        </p:sp>
        <p:sp>
          <p:nvSpPr>
            <p:cNvPr id="87057" name="Line 18"/>
            <p:cNvSpPr/>
            <p:nvPr/>
          </p:nvSpPr>
          <p:spPr>
            <a:xfrm>
              <a:off x="3024" y="1728"/>
              <a:ext cx="0" cy="480"/>
            </a:xfrm>
            <a:prstGeom prst="line">
              <a:avLst/>
            </a:prstGeom>
            <a:ln w="9525" cap="flat" cmpd="sng">
              <a:solidFill>
                <a:schemeClr val="tx1"/>
              </a:solidFill>
              <a:prstDash val="solid"/>
              <a:round/>
              <a:headEnd type="none" w="med" len="med"/>
              <a:tailEnd type="none" w="med" len="med"/>
            </a:ln>
          </p:spPr>
        </p:sp>
        <p:sp>
          <p:nvSpPr>
            <p:cNvPr id="87058" name="Line 19"/>
            <p:cNvSpPr/>
            <p:nvPr/>
          </p:nvSpPr>
          <p:spPr>
            <a:xfrm>
              <a:off x="3984" y="1776"/>
              <a:ext cx="0" cy="432"/>
            </a:xfrm>
            <a:prstGeom prst="line">
              <a:avLst/>
            </a:prstGeom>
            <a:ln w="9525" cap="flat" cmpd="sng">
              <a:solidFill>
                <a:schemeClr val="tx1"/>
              </a:solidFill>
              <a:prstDash val="solid"/>
              <a:round/>
              <a:headEnd type="none" w="med" len="med"/>
              <a:tailEnd type="none" w="med" len="med"/>
            </a:ln>
          </p:spPr>
        </p:sp>
        <p:sp>
          <p:nvSpPr>
            <p:cNvPr id="87059" name="Line 20"/>
            <p:cNvSpPr/>
            <p:nvPr/>
          </p:nvSpPr>
          <p:spPr>
            <a:xfrm flipH="1">
              <a:off x="3600" y="1728"/>
              <a:ext cx="336" cy="432"/>
            </a:xfrm>
            <a:prstGeom prst="line">
              <a:avLst/>
            </a:prstGeom>
            <a:ln w="9525" cap="flat" cmpd="sng">
              <a:solidFill>
                <a:schemeClr val="tx1"/>
              </a:solidFill>
              <a:prstDash val="solid"/>
              <a:round/>
              <a:headEnd type="none" w="med" len="med"/>
              <a:tailEnd type="none" w="med" len="med"/>
            </a:ln>
          </p:spPr>
        </p:sp>
        <p:sp>
          <p:nvSpPr>
            <p:cNvPr id="87060" name="Line 21"/>
            <p:cNvSpPr/>
            <p:nvPr/>
          </p:nvSpPr>
          <p:spPr>
            <a:xfrm>
              <a:off x="4032" y="1728"/>
              <a:ext cx="384" cy="432"/>
            </a:xfrm>
            <a:prstGeom prst="line">
              <a:avLst/>
            </a:prstGeom>
            <a:ln w="9525" cap="flat" cmpd="sng">
              <a:solidFill>
                <a:schemeClr val="tx1"/>
              </a:solidFill>
              <a:prstDash val="solid"/>
              <a:round/>
              <a:headEnd type="none" w="med" len="med"/>
              <a:tailEnd type="none" w="med" len="med"/>
            </a:ln>
          </p:spPr>
        </p:sp>
        <p:sp>
          <p:nvSpPr>
            <p:cNvPr id="87061" name="Line 22"/>
            <p:cNvSpPr/>
            <p:nvPr/>
          </p:nvSpPr>
          <p:spPr>
            <a:xfrm>
              <a:off x="4848" y="1776"/>
              <a:ext cx="0" cy="384"/>
            </a:xfrm>
            <a:prstGeom prst="line">
              <a:avLst/>
            </a:prstGeom>
            <a:ln w="9525" cap="flat" cmpd="sng">
              <a:solidFill>
                <a:schemeClr val="tx1"/>
              </a:solidFill>
              <a:prstDash val="solid"/>
              <a:round/>
              <a:headEnd type="none" w="med" len="med"/>
              <a:tailEnd type="none" w="med" len="med"/>
            </a:ln>
          </p:spPr>
        </p:sp>
        <p:sp>
          <p:nvSpPr>
            <p:cNvPr id="87062" name="Text Box 23"/>
            <p:cNvSpPr txBox="1"/>
            <p:nvPr/>
          </p:nvSpPr>
          <p:spPr>
            <a:xfrm>
              <a:off x="2880" y="2160"/>
              <a:ext cx="288" cy="288"/>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T</a:t>
              </a:r>
              <a:endParaRPr lang="en-US" altLang="zh-CN" dirty="0">
                <a:latin typeface="Times New Roman" panose="02020603050405020304" pitchFamily="18" charset="0"/>
                <a:ea typeface="宋体" panose="02010600030101010101" pitchFamily="2" charset="-122"/>
              </a:endParaRPr>
            </a:p>
          </p:txBody>
        </p:sp>
        <p:sp>
          <p:nvSpPr>
            <p:cNvPr id="87063" name="Text Box 24"/>
            <p:cNvSpPr txBox="1"/>
            <p:nvPr/>
          </p:nvSpPr>
          <p:spPr>
            <a:xfrm>
              <a:off x="3456" y="2160"/>
              <a:ext cx="288" cy="288"/>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T</a:t>
              </a:r>
              <a:endParaRPr lang="en-US" altLang="zh-CN" dirty="0">
                <a:latin typeface="Times New Roman" panose="02020603050405020304" pitchFamily="18" charset="0"/>
                <a:ea typeface="宋体" panose="02010600030101010101" pitchFamily="2" charset="-122"/>
              </a:endParaRPr>
            </a:p>
          </p:txBody>
        </p:sp>
        <p:sp>
          <p:nvSpPr>
            <p:cNvPr id="87064" name="Text Box 25"/>
            <p:cNvSpPr txBox="1"/>
            <p:nvPr/>
          </p:nvSpPr>
          <p:spPr>
            <a:xfrm>
              <a:off x="3840" y="2160"/>
              <a:ext cx="288" cy="288"/>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sp>
          <p:nvSpPr>
            <p:cNvPr id="87065" name="Text Box 26"/>
            <p:cNvSpPr txBox="1"/>
            <p:nvPr/>
          </p:nvSpPr>
          <p:spPr>
            <a:xfrm>
              <a:off x="4272" y="2160"/>
              <a:ext cx="288" cy="288"/>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F</a:t>
              </a:r>
              <a:endParaRPr lang="en-US" altLang="zh-CN" dirty="0">
                <a:latin typeface="Times New Roman" panose="02020603050405020304" pitchFamily="18" charset="0"/>
                <a:ea typeface="宋体" panose="02010600030101010101" pitchFamily="2" charset="-122"/>
              </a:endParaRPr>
            </a:p>
          </p:txBody>
        </p:sp>
        <p:sp>
          <p:nvSpPr>
            <p:cNvPr id="87066" name="Text Box 27"/>
            <p:cNvSpPr txBox="1"/>
            <p:nvPr/>
          </p:nvSpPr>
          <p:spPr>
            <a:xfrm>
              <a:off x="4704" y="2112"/>
              <a:ext cx="288" cy="288"/>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P</a:t>
              </a:r>
              <a:endParaRPr lang="en-US" altLang="zh-CN" dirty="0">
                <a:latin typeface="Times New Roman" panose="02020603050405020304" pitchFamily="18" charset="0"/>
                <a:ea typeface="宋体" panose="02010600030101010101" pitchFamily="2" charset="-122"/>
              </a:endParaRPr>
            </a:p>
          </p:txBody>
        </p:sp>
        <p:sp>
          <p:nvSpPr>
            <p:cNvPr id="87067" name="Line 28"/>
            <p:cNvSpPr/>
            <p:nvPr/>
          </p:nvSpPr>
          <p:spPr>
            <a:xfrm>
              <a:off x="4800" y="2400"/>
              <a:ext cx="0" cy="384"/>
            </a:xfrm>
            <a:prstGeom prst="line">
              <a:avLst/>
            </a:prstGeom>
            <a:ln w="9525" cap="flat" cmpd="sng">
              <a:solidFill>
                <a:schemeClr val="tx1"/>
              </a:solidFill>
              <a:prstDash val="solid"/>
              <a:round/>
              <a:headEnd type="none" w="med" len="med"/>
              <a:tailEnd type="none" w="med" len="med"/>
            </a:ln>
          </p:spPr>
        </p:sp>
        <p:sp>
          <p:nvSpPr>
            <p:cNvPr id="87068" name="Text Box 29"/>
            <p:cNvSpPr txBox="1"/>
            <p:nvPr/>
          </p:nvSpPr>
          <p:spPr>
            <a:xfrm>
              <a:off x="4728" y="2772"/>
              <a:ext cx="288" cy="288"/>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i</a:t>
              </a:r>
              <a:endParaRPr lang="en-US" altLang="zh-CN" dirty="0">
                <a:latin typeface="Times New Roman" panose="02020603050405020304" pitchFamily="18" charset="0"/>
                <a:ea typeface="宋体" panose="02010600030101010101" pitchFamily="2" charset="-122"/>
              </a:endParaRPr>
            </a:p>
          </p:txBody>
        </p:sp>
      </p:grpSp>
      <p:sp>
        <p:nvSpPr>
          <p:cNvPr id="87069" name="Text Box 31"/>
          <p:cNvSpPr txBox="1"/>
          <p:nvPr/>
        </p:nvSpPr>
        <p:spPr>
          <a:xfrm>
            <a:off x="228600" y="1295400"/>
            <a:ext cx="4876800" cy="3743325"/>
          </a:xfrm>
          <a:prstGeom prst="rect">
            <a:avLst/>
          </a:prstGeom>
          <a:noFill/>
          <a:ln w="9525">
            <a:noFill/>
          </a:ln>
        </p:spPr>
        <p:txBody>
          <a:bodyPr anchor="t" anchorCtr="0">
            <a:spAutoFit/>
          </a:bodyPr>
          <a:p>
            <a:pPr>
              <a:spcBef>
                <a:spcPct val="50000"/>
              </a:spcBef>
            </a:pPr>
            <a:r>
              <a:rPr lang="zh-CN" altLang="en-US" dirty="0">
                <a:latin typeface="Times New Roman" panose="02020603050405020304" pitchFamily="18" charset="0"/>
                <a:ea typeface="宋体" panose="02010600030101010101" pitchFamily="2" charset="-122"/>
              </a:rPr>
              <a:t>根据语法树可知：</a:t>
            </a:r>
            <a:endParaRPr lang="zh-CN" altLang="en-US" dirty="0">
              <a:latin typeface="Times New Roman" panose="02020603050405020304" pitchFamily="18" charset="0"/>
              <a:ea typeface="宋体" panose="02010600030101010101" pitchFamily="2" charset="-122"/>
            </a:endParaRPr>
          </a:p>
          <a:p>
            <a:pPr>
              <a:spcBef>
                <a:spcPct val="50000"/>
              </a:spcBef>
            </a:pPr>
            <a:r>
              <a:rPr lang="zh-CN" altLang="en-US" dirty="0">
                <a:latin typeface="Times New Roman" panose="02020603050405020304" pitchFamily="18" charset="0"/>
                <a:ea typeface="宋体" panose="02010600030101010101" pitchFamily="2" charset="-122"/>
              </a:rPr>
              <a:t>句型</a:t>
            </a:r>
            <a:r>
              <a:rPr lang="en-US" altLang="zh-CN" dirty="0">
                <a:latin typeface="Times New Roman" panose="02020603050405020304" pitchFamily="18" charset="0"/>
                <a:ea typeface="宋体" panose="02010600030101010101" pitchFamily="2" charset="-122"/>
              </a:rPr>
              <a:t>#T+T*F+i#</a:t>
            </a:r>
            <a:r>
              <a:rPr lang="zh-CN" altLang="en-US" dirty="0">
                <a:latin typeface="Times New Roman" panose="02020603050405020304" pitchFamily="18" charset="0"/>
                <a:ea typeface="宋体" panose="02010600030101010101" pitchFamily="2" charset="-122"/>
              </a:rPr>
              <a:t>的短语有：</a:t>
            </a:r>
            <a:endParaRPr lang="zh-CN" altLang="en-US" dirty="0">
              <a:latin typeface="Times New Roman" panose="02020603050405020304" pitchFamily="18" charset="0"/>
              <a:ea typeface="宋体" panose="02010600030101010101" pitchFamily="2" charset="-122"/>
            </a:endParaRPr>
          </a:p>
          <a:p>
            <a:pPr>
              <a:spcBef>
                <a:spcPct val="50000"/>
              </a:spcBef>
            </a:pPr>
            <a:r>
              <a:rPr lang="en-US" altLang="zh-CN" dirty="0">
                <a:latin typeface="Times New Roman" panose="02020603050405020304" pitchFamily="18" charset="0"/>
                <a:ea typeface="宋体" panose="02010600030101010101" pitchFamily="2" charset="-122"/>
              </a:rPr>
              <a:t>T —   </a:t>
            </a:r>
            <a:r>
              <a:rPr lang="zh-CN" altLang="en-US" dirty="0">
                <a:latin typeface="Times New Roman" panose="02020603050405020304" pitchFamily="18" charset="0"/>
                <a:ea typeface="宋体" panose="02010600030101010101" pitchFamily="2" charset="-122"/>
              </a:rPr>
              <a:t>相对非终结符</a:t>
            </a:r>
            <a:r>
              <a:rPr lang="en-US" altLang="zh-CN" dirty="0">
                <a:latin typeface="Times New Roman" panose="02020603050405020304" pitchFamily="18" charset="0"/>
                <a:ea typeface="宋体" panose="02010600030101010101" pitchFamily="2" charset="-122"/>
              </a:rPr>
              <a:t>E</a:t>
            </a:r>
            <a:r>
              <a:rPr lang="zh-CN" altLang="en-US" dirty="0">
                <a:latin typeface="Times New Roman" panose="02020603050405020304" pitchFamily="18" charset="0"/>
                <a:ea typeface="宋体" panose="02010600030101010101" pitchFamily="2" charset="-122"/>
              </a:rPr>
              <a:t>的短语</a:t>
            </a:r>
            <a:endParaRPr lang="zh-CN" altLang="en-US" dirty="0">
              <a:latin typeface="Times New Roman" panose="02020603050405020304" pitchFamily="18" charset="0"/>
              <a:ea typeface="宋体" panose="02010600030101010101" pitchFamily="2" charset="-122"/>
            </a:endParaRPr>
          </a:p>
          <a:p>
            <a:pPr>
              <a:spcBef>
                <a:spcPct val="50000"/>
              </a:spcBef>
            </a:pPr>
            <a:r>
              <a:rPr lang="en-US" altLang="zh-CN" dirty="0">
                <a:latin typeface="Times New Roman" panose="02020603050405020304" pitchFamily="18" charset="0"/>
                <a:ea typeface="宋体" panose="02010600030101010101" pitchFamily="2" charset="-122"/>
              </a:rPr>
              <a:t>T*F — </a:t>
            </a:r>
            <a:r>
              <a:rPr lang="zh-CN" altLang="en-US" dirty="0">
                <a:latin typeface="Times New Roman" panose="02020603050405020304" pitchFamily="18" charset="0"/>
                <a:ea typeface="宋体" panose="02010600030101010101" pitchFamily="2" charset="-122"/>
              </a:rPr>
              <a:t>相对非终结符</a:t>
            </a:r>
            <a:r>
              <a:rPr lang="en-US" altLang="zh-CN" dirty="0">
                <a:latin typeface="Times New Roman" panose="02020603050405020304" pitchFamily="18" charset="0"/>
                <a:ea typeface="宋体" panose="02010600030101010101" pitchFamily="2" charset="-122"/>
              </a:rPr>
              <a:t>T</a:t>
            </a:r>
            <a:r>
              <a:rPr lang="zh-CN" altLang="en-US" dirty="0">
                <a:latin typeface="Times New Roman" panose="02020603050405020304" pitchFamily="18" charset="0"/>
                <a:ea typeface="宋体" panose="02010600030101010101" pitchFamily="2" charset="-122"/>
              </a:rPr>
              <a:t>的短语</a:t>
            </a:r>
            <a:endParaRPr lang="zh-CN" altLang="en-US" dirty="0">
              <a:latin typeface="Times New Roman" panose="02020603050405020304" pitchFamily="18" charset="0"/>
              <a:ea typeface="宋体" panose="02010600030101010101" pitchFamily="2" charset="-122"/>
            </a:endParaRPr>
          </a:p>
          <a:p>
            <a:pPr>
              <a:spcBef>
                <a:spcPct val="50000"/>
              </a:spcBef>
            </a:pPr>
            <a:r>
              <a:rPr lang="en-US" altLang="zh-CN" dirty="0">
                <a:latin typeface="Times New Roman" panose="02020603050405020304" pitchFamily="18" charset="0"/>
                <a:ea typeface="宋体" panose="02010600030101010101" pitchFamily="2" charset="-122"/>
              </a:rPr>
              <a:t>T+T*F — </a:t>
            </a:r>
            <a:r>
              <a:rPr lang="zh-CN" altLang="en-US" dirty="0">
                <a:latin typeface="Times New Roman" panose="02020603050405020304" pitchFamily="18" charset="0"/>
                <a:ea typeface="宋体" panose="02010600030101010101" pitchFamily="2" charset="-122"/>
              </a:rPr>
              <a:t>相对非终结符</a:t>
            </a:r>
            <a:r>
              <a:rPr lang="en-US" altLang="zh-CN" dirty="0">
                <a:latin typeface="Times New Roman" panose="02020603050405020304" pitchFamily="18" charset="0"/>
                <a:ea typeface="宋体" panose="02010600030101010101" pitchFamily="2" charset="-122"/>
              </a:rPr>
              <a:t>E</a:t>
            </a:r>
            <a:r>
              <a:rPr lang="zh-CN" altLang="en-US" dirty="0">
                <a:latin typeface="Times New Roman" panose="02020603050405020304" pitchFamily="18" charset="0"/>
                <a:ea typeface="宋体" panose="02010600030101010101" pitchFamily="2" charset="-122"/>
              </a:rPr>
              <a:t>的短语</a:t>
            </a:r>
            <a:endParaRPr lang="zh-CN" altLang="en-US" dirty="0">
              <a:latin typeface="Times New Roman" panose="02020603050405020304" pitchFamily="18" charset="0"/>
              <a:ea typeface="宋体" panose="02010600030101010101" pitchFamily="2" charset="-122"/>
            </a:endParaRPr>
          </a:p>
          <a:p>
            <a:pPr>
              <a:spcBef>
                <a:spcPct val="50000"/>
              </a:spcBef>
            </a:pPr>
            <a:r>
              <a:rPr lang="en-US" altLang="zh-CN" dirty="0">
                <a:latin typeface="Times New Roman" panose="02020603050405020304" pitchFamily="18" charset="0"/>
                <a:ea typeface="宋体" panose="02010600030101010101" pitchFamily="2" charset="-122"/>
              </a:rPr>
              <a:t>i — </a:t>
            </a:r>
            <a:r>
              <a:rPr lang="zh-CN" altLang="en-US" dirty="0">
                <a:latin typeface="Times New Roman" panose="02020603050405020304" pitchFamily="18" charset="0"/>
                <a:ea typeface="宋体" panose="02010600030101010101" pitchFamily="2" charset="-122"/>
              </a:rPr>
              <a:t>相对非终结符</a:t>
            </a:r>
            <a:r>
              <a:rPr lang="en-US" altLang="zh-CN" dirty="0">
                <a:latin typeface="Times New Roman" panose="02020603050405020304" pitchFamily="18" charset="0"/>
                <a:ea typeface="宋体" panose="02010600030101010101" pitchFamily="2" charset="-122"/>
              </a:rPr>
              <a:t>P</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F</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T</a:t>
            </a:r>
            <a:r>
              <a:rPr lang="zh-CN" altLang="en-US" dirty="0">
                <a:latin typeface="Times New Roman" panose="02020603050405020304" pitchFamily="18" charset="0"/>
                <a:ea typeface="宋体" panose="02010600030101010101" pitchFamily="2" charset="-122"/>
              </a:rPr>
              <a:t>的短语</a:t>
            </a:r>
            <a:endParaRPr lang="zh-CN" altLang="en-US" dirty="0">
              <a:latin typeface="Times New Roman" panose="02020603050405020304" pitchFamily="18" charset="0"/>
              <a:ea typeface="宋体" panose="02010600030101010101" pitchFamily="2" charset="-122"/>
            </a:endParaRPr>
          </a:p>
          <a:p>
            <a:pPr>
              <a:spcBef>
                <a:spcPct val="50000"/>
              </a:spcBef>
            </a:pPr>
            <a:r>
              <a:rPr lang="en-US" altLang="zh-CN" dirty="0">
                <a:latin typeface="Times New Roman" panose="02020603050405020304" pitchFamily="18" charset="0"/>
                <a:ea typeface="宋体" panose="02010600030101010101" pitchFamily="2" charset="-122"/>
              </a:rPr>
              <a:t>T+T*F+i —</a:t>
            </a:r>
            <a:r>
              <a:rPr lang="zh-CN" altLang="en-US" dirty="0">
                <a:latin typeface="Times New Roman" panose="02020603050405020304" pitchFamily="18" charset="0"/>
                <a:ea typeface="宋体" panose="02010600030101010101" pitchFamily="2" charset="-122"/>
              </a:rPr>
              <a:t>相对非终结符</a:t>
            </a:r>
            <a:r>
              <a:rPr lang="en-US" altLang="zh-CN" dirty="0">
                <a:latin typeface="Times New Roman" panose="02020603050405020304" pitchFamily="18" charset="0"/>
                <a:ea typeface="宋体" panose="02010600030101010101" pitchFamily="2" charset="-122"/>
              </a:rPr>
              <a:t>E</a:t>
            </a:r>
            <a:r>
              <a:rPr lang="zh-CN" altLang="en-US" dirty="0">
                <a:latin typeface="Times New Roman" panose="02020603050405020304" pitchFamily="18" charset="0"/>
                <a:ea typeface="宋体" panose="02010600030101010101" pitchFamily="2" charset="-122"/>
              </a:rPr>
              <a:t>的短语</a:t>
            </a:r>
            <a:endParaRPr lang="zh-CN" altLang="en-US" dirty="0">
              <a:latin typeface="Times New Roman" panose="02020603050405020304" pitchFamily="18" charset="0"/>
              <a:ea typeface="宋体"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Text Box 2"/>
          <p:cNvSpPr txBox="1"/>
          <p:nvPr/>
        </p:nvSpPr>
        <p:spPr>
          <a:xfrm>
            <a:off x="609600" y="685800"/>
            <a:ext cx="7850188" cy="3754438"/>
          </a:xfrm>
          <a:prstGeom prst="rect">
            <a:avLst/>
          </a:prstGeom>
          <a:noFill/>
          <a:ln w="9525">
            <a:noFill/>
          </a:ln>
        </p:spPr>
        <p:txBody>
          <a:bodyPr anchor="t" anchorCtr="0">
            <a:spAutoFit/>
          </a:bodyPr>
          <a:p>
            <a:pPr>
              <a:spcBef>
                <a:spcPct val="50000"/>
              </a:spcBef>
            </a:pPr>
            <a:r>
              <a:rPr lang="zh-CN" altLang="en-US" sz="2800" dirty="0">
                <a:latin typeface="Times New Roman" panose="02020603050405020304" pitchFamily="18" charset="0"/>
                <a:ea typeface="宋体" panose="02010600030101010101" pitchFamily="2" charset="-122"/>
              </a:rPr>
              <a:t>根据素短语的定义可知：</a:t>
            </a:r>
            <a:endParaRPr lang="zh-CN" altLang="en-US" sz="2800" dirty="0">
              <a:latin typeface="Times New Roman" panose="02020603050405020304" pitchFamily="18" charset="0"/>
              <a:ea typeface="宋体" panose="02010600030101010101" pitchFamily="2" charset="-122"/>
            </a:endParaRPr>
          </a:p>
          <a:p>
            <a:pPr>
              <a:spcBef>
                <a:spcPct val="50000"/>
              </a:spcBef>
            </a:pPr>
            <a:r>
              <a:rPr lang="zh-CN" altLang="en-US" sz="2800" dirty="0">
                <a:latin typeface="Times New Roman" panose="02020603050405020304" pitchFamily="18" charset="0"/>
                <a:ea typeface="宋体" panose="02010600030101010101" pitchFamily="2" charset="-122"/>
              </a:rPr>
              <a:t> </a:t>
            </a:r>
            <a:r>
              <a:rPr lang="en-US" altLang="zh-CN" sz="2800" dirty="0">
                <a:latin typeface="Times New Roman" panose="02020603050405020304" pitchFamily="18" charset="0"/>
                <a:ea typeface="宋体" panose="02010600030101010101" pitchFamily="2" charset="-122"/>
              </a:rPr>
              <a:t>i</a:t>
            </a:r>
            <a:r>
              <a:rPr lang="zh-CN" altLang="en-US" sz="2800" dirty="0">
                <a:latin typeface="Times New Roman" panose="02020603050405020304" pitchFamily="18" charset="0"/>
                <a:ea typeface="宋体" panose="02010600030101010101" pitchFamily="2" charset="-122"/>
              </a:rPr>
              <a:t>和</a:t>
            </a:r>
            <a:r>
              <a:rPr lang="en-US" altLang="zh-CN" sz="2800" dirty="0">
                <a:latin typeface="Times New Roman" panose="02020603050405020304" pitchFamily="18" charset="0"/>
                <a:ea typeface="宋体" panose="02010600030101010101" pitchFamily="2" charset="-122"/>
              </a:rPr>
              <a:t>T*F</a:t>
            </a:r>
            <a:r>
              <a:rPr lang="zh-CN" altLang="en-US" sz="2800" dirty="0">
                <a:latin typeface="Times New Roman" panose="02020603050405020304" pitchFamily="18" charset="0"/>
                <a:ea typeface="宋体" panose="02010600030101010101" pitchFamily="2" charset="-122"/>
              </a:rPr>
              <a:t>为素短语。</a:t>
            </a:r>
            <a:endParaRPr lang="zh-CN" altLang="en-US" sz="2800" dirty="0">
              <a:latin typeface="Times New Roman" panose="02020603050405020304" pitchFamily="18" charset="0"/>
              <a:ea typeface="宋体" panose="02010600030101010101" pitchFamily="2" charset="-122"/>
            </a:endParaRPr>
          </a:p>
          <a:p>
            <a:pPr>
              <a:spcBef>
                <a:spcPct val="50000"/>
              </a:spcBef>
            </a:pPr>
            <a:r>
              <a:rPr lang="zh-CN" altLang="en-US" sz="2800" dirty="0">
                <a:latin typeface="Times New Roman" panose="02020603050405020304" pitchFamily="18" charset="0"/>
                <a:ea typeface="宋体" panose="02010600030101010101" pitchFamily="2" charset="-122"/>
              </a:rPr>
              <a:t>其中：</a:t>
            </a:r>
            <a:r>
              <a:rPr lang="en-US" altLang="zh-CN" sz="2800" dirty="0">
                <a:latin typeface="Times New Roman" panose="02020603050405020304" pitchFamily="18" charset="0"/>
                <a:ea typeface="宋体" panose="02010600030101010101" pitchFamily="2" charset="-122"/>
              </a:rPr>
              <a:t>T+T*F   (</a:t>
            </a:r>
            <a:r>
              <a:rPr lang="zh-CN" altLang="en-US" sz="2800" dirty="0">
                <a:latin typeface="Times New Roman" panose="02020603050405020304" pitchFamily="18" charset="0"/>
                <a:ea typeface="宋体" panose="02010600030101010101" pitchFamily="2" charset="-122"/>
              </a:rPr>
              <a:t>含其他</a:t>
            </a:r>
            <a:r>
              <a:rPr lang="en-US" altLang="zh-CN" sz="2800" dirty="0">
                <a:latin typeface="Times New Roman" panose="02020603050405020304" pitchFamily="18" charset="0"/>
                <a:ea typeface="宋体" panose="02010600030101010101" pitchFamily="2" charset="-122"/>
              </a:rPr>
              <a:t>T*F</a:t>
            </a:r>
            <a:r>
              <a:rPr lang="zh-CN" altLang="en-US" sz="2800" dirty="0">
                <a:latin typeface="Times New Roman" panose="02020603050405020304" pitchFamily="18" charset="0"/>
                <a:ea typeface="宋体" panose="02010600030101010101" pitchFamily="2" charset="-122"/>
              </a:rPr>
              <a:t>素短语</a:t>
            </a:r>
            <a:r>
              <a:rPr lang="en-US" altLang="zh-CN" sz="2800" dirty="0">
                <a:latin typeface="Times New Roman" panose="02020603050405020304" pitchFamily="18" charset="0"/>
                <a:ea typeface="宋体" panose="02010600030101010101" pitchFamily="2" charset="-122"/>
              </a:rPr>
              <a:t>)</a:t>
            </a:r>
            <a:r>
              <a:rPr lang="zh-CN" altLang="en-US" sz="2800" dirty="0">
                <a:latin typeface="Times New Roman" panose="02020603050405020304" pitchFamily="18" charset="0"/>
                <a:ea typeface="宋体" panose="02010600030101010101" pitchFamily="2" charset="-122"/>
              </a:rPr>
              <a:t>和</a:t>
            </a:r>
            <a:endParaRPr lang="zh-CN" altLang="en-US" sz="2800" dirty="0">
              <a:latin typeface="Times New Roman" panose="02020603050405020304" pitchFamily="18" charset="0"/>
              <a:ea typeface="宋体" panose="02010600030101010101" pitchFamily="2" charset="-122"/>
            </a:endParaRPr>
          </a:p>
          <a:p>
            <a:pPr>
              <a:spcBef>
                <a:spcPct val="50000"/>
              </a:spcBef>
            </a:pPr>
            <a:r>
              <a:rPr lang="zh-CN" altLang="en-US" sz="2800" dirty="0">
                <a:latin typeface="Times New Roman" panose="02020603050405020304" pitchFamily="18" charset="0"/>
                <a:ea typeface="宋体" panose="02010600030101010101" pitchFamily="2" charset="-122"/>
              </a:rPr>
              <a:t>           </a:t>
            </a:r>
            <a:r>
              <a:rPr lang="en-US" altLang="zh-CN" sz="2800" dirty="0">
                <a:latin typeface="Times New Roman" panose="02020603050405020304" pitchFamily="18" charset="0"/>
                <a:ea typeface="宋体" panose="02010600030101010101" pitchFamily="2" charset="-122"/>
              </a:rPr>
              <a:t>T+T*F+i </a:t>
            </a:r>
            <a:r>
              <a:rPr lang="zh-CN" altLang="en-US" sz="2800" dirty="0">
                <a:latin typeface="Times New Roman" panose="02020603050405020304" pitchFamily="18" charset="0"/>
                <a:ea typeface="宋体" panose="02010600030101010101" pitchFamily="2" charset="-122"/>
              </a:rPr>
              <a:t>不是素短语。</a:t>
            </a:r>
            <a:endParaRPr lang="zh-CN" altLang="en-US" sz="2800" dirty="0">
              <a:latin typeface="Times New Roman" panose="02020603050405020304" pitchFamily="18" charset="0"/>
              <a:ea typeface="宋体" panose="02010600030101010101" pitchFamily="2" charset="-122"/>
            </a:endParaRPr>
          </a:p>
          <a:p>
            <a:pPr>
              <a:spcBef>
                <a:spcPct val="50000"/>
              </a:spcBef>
            </a:pPr>
            <a:r>
              <a:rPr lang="en-US" altLang="zh-CN" sz="2800" dirty="0">
                <a:solidFill>
                  <a:srgbClr val="FF0000"/>
                </a:solidFill>
                <a:latin typeface="Times New Roman" panose="02020603050405020304" pitchFamily="18" charset="0"/>
                <a:ea typeface="宋体" panose="02010600030101010101" pitchFamily="2" charset="-122"/>
              </a:rPr>
              <a:t>T*F</a:t>
            </a:r>
            <a:r>
              <a:rPr lang="zh-CN" altLang="en-US" sz="2800" dirty="0">
                <a:solidFill>
                  <a:srgbClr val="FF0000"/>
                </a:solidFill>
                <a:latin typeface="Times New Roman" panose="02020603050405020304" pitchFamily="18" charset="0"/>
                <a:ea typeface="宋体" panose="02010600030101010101" pitchFamily="2" charset="-122"/>
              </a:rPr>
              <a:t>为最左素短语。（算符优先规约用这个）</a:t>
            </a:r>
            <a:endParaRPr lang="zh-CN" altLang="en-US" sz="2800" dirty="0">
              <a:solidFill>
                <a:srgbClr val="FF0000"/>
              </a:solidFill>
              <a:latin typeface="Times New Roman" panose="02020603050405020304" pitchFamily="18" charset="0"/>
              <a:ea typeface="宋体" panose="02010600030101010101" pitchFamily="2" charset="-122"/>
            </a:endParaRPr>
          </a:p>
          <a:p>
            <a:pPr>
              <a:spcBef>
                <a:spcPct val="50000"/>
              </a:spcBef>
            </a:pPr>
            <a:r>
              <a:rPr lang="en-US" altLang="zh-CN" sz="2800" dirty="0">
                <a:solidFill>
                  <a:srgbClr val="FF0000"/>
                </a:solidFill>
                <a:latin typeface="Times New Roman" panose="02020603050405020304" pitchFamily="18" charset="0"/>
                <a:ea typeface="宋体" panose="02010600030101010101" pitchFamily="2" charset="-122"/>
              </a:rPr>
              <a:t>T</a:t>
            </a:r>
            <a:r>
              <a:rPr lang="zh-CN" altLang="en-US" sz="2800" dirty="0">
                <a:solidFill>
                  <a:srgbClr val="FF0000"/>
                </a:solidFill>
                <a:latin typeface="Times New Roman" panose="02020603050405020304" pitchFamily="18" charset="0"/>
                <a:ea typeface="宋体" panose="02010600030101010101" pitchFamily="2" charset="-122"/>
              </a:rPr>
              <a:t>为句柄</a:t>
            </a:r>
            <a:r>
              <a:rPr lang="en-US" altLang="zh-CN" sz="2800" dirty="0">
                <a:solidFill>
                  <a:srgbClr val="FF0000"/>
                </a:solidFill>
                <a:latin typeface="Times New Roman" panose="02020603050405020304" pitchFamily="18" charset="0"/>
                <a:ea typeface="宋体" panose="02010600030101010101" pitchFamily="2" charset="-122"/>
              </a:rPr>
              <a:t>——</a:t>
            </a:r>
            <a:r>
              <a:rPr lang="zh-CN" altLang="en-US" sz="2800" dirty="0">
                <a:solidFill>
                  <a:srgbClr val="FF0000"/>
                </a:solidFill>
                <a:latin typeface="Times New Roman" panose="02020603050405020304" pitchFamily="18" charset="0"/>
                <a:ea typeface="宋体" panose="02010600030101010101" pitchFamily="2" charset="-122"/>
              </a:rPr>
              <a:t>最左直接短语（规范规约用这个）</a:t>
            </a:r>
            <a:endParaRPr lang="zh-CN" altLang="en-US" sz="2800" dirty="0">
              <a:solidFill>
                <a:srgbClr val="FF0000"/>
              </a:solidFill>
              <a:latin typeface="Times New Roman" panose="02020603050405020304" pitchFamily="18" charset="0"/>
              <a:ea typeface="宋体" panose="02010600030101010101" pitchFamily="2" charset="-122"/>
            </a:endParaRPr>
          </a:p>
        </p:txBody>
      </p:sp>
      <p:sp>
        <p:nvSpPr>
          <p:cNvPr id="2" name="矩形 1"/>
          <p:cNvSpPr/>
          <p:nvPr/>
        </p:nvSpPr>
        <p:spPr>
          <a:xfrm>
            <a:off x="4211638" y="5013325"/>
            <a:ext cx="4572000" cy="1570038"/>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chemeClr val="dk1"/>
                </a:solidFill>
                <a:effectLst/>
                <a:uLnTx/>
                <a:uFillTx/>
                <a:latin typeface="+mn-lt"/>
                <a:ea typeface="+mn-ea"/>
                <a:cs typeface="+mn-cs"/>
              </a:rPr>
              <a:t>最左</a:t>
            </a:r>
            <a:r>
              <a:rPr kumimoji="1" lang="en-US" altLang="zh-CN" sz="2400" b="0" i="0" u="none" strike="noStrike" kern="1200" cap="none" spc="0" normalizeH="0" baseline="0" noProof="0" dirty="0">
                <a:ln>
                  <a:noFill/>
                </a:ln>
                <a:solidFill>
                  <a:schemeClr val="dk1"/>
                </a:solidFill>
                <a:effectLst/>
                <a:uLnTx/>
                <a:uFillTx/>
                <a:latin typeface="+mn-lt"/>
                <a:ea typeface="+mn-ea"/>
                <a:cs typeface="+mn-cs"/>
              </a:rPr>
              <a:t>/</a:t>
            </a:r>
            <a:r>
              <a:rPr kumimoji="1" lang="zh-CN" altLang="en-US" sz="2400" b="0" i="0" u="none" strike="noStrike" kern="1200" cap="none" spc="0" normalizeH="0" baseline="0" noProof="0" dirty="0">
                <a:ln>
                  <a:noFill/>
                </a:ln>
                <a:solidFill>
                  <a:schemeClr val="dk1"/>
                </a:solidFill>
                <a:effectLst/>
                <a:uLnTx/>
                <a:uFillTx/>
                <a:latin typeface="+mn-lt"/>
                <a:ea typeface="+mn-ea"/>
                <a:cs typeface="+mn-cs"/>
              </a:rPr>
              <a:t>最右推导，规范规约的句柄，算符优先分析的素短语 可以针对同一个文法（上下文无关文法）来出题。</a:t>
            </a:r>
            <a:endParaRPr kumimoji="1" lang="zh-CN" altLang="en-US" sz="24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1137" name="图片 4"/>
          <p:cNvPicPr>
            <a:picLocks noChangeAspect="1"/>
          </p:cNvPicPr>
          <p:nvPr/>
        </p:nvPicPr>
        <p:blipFill>
          <a:blip r:embed="rId1"/>
          <a:stretch>
            <a:fillRect/>
          </a:stretch>
        </p:blipFill>
        <p:spPr>
          <a:xfrm>
            <a:off x="1570038" y="0"/>
            <a:ext cx="6003925" cy="6858000"/>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矩形 1"/>
          <p:cNvSpPr/>
          <p:nvPr/>
        </p:nvSpPr>
        <p:spPr>
          <a:xfrm>
            <a:off x="684213" y="1905000"/>
            <a:ext cx="7775575" cy="2308225"/>
          </a:xfrm>
          <a:prstGeom prst="rect">
            <a:avLst/>
          </a:prstGeom>
          <a:noFill/>
          <a:ln w="9525">
            <a:noFill/>
          </a:ln>
        </p:spPr>
        <p:txBody>
          <a:bodyPr anchor="t" anchorCtr="0">
            <a:spAutoFit/>
          </a:bodyPr>
          <a:p>
            <a:r>
              <a:rPr lang="zh-CN" altLang="zh-CN" dirty="0">
                <a:latin typeface="Times New Roman" panose="02020603050405020304" pitchFamily="18" charset="0"/>
                <a:ea typeface="宋体" panose="02010600030101010101" pitchFamily="2" charset="-122"/>
              </a:rPr>
              <a:t> 已知文法</a:t>
            </a:r>
            <a:r>
              <a:rPr lang="en-US" altLang="zh-CN" dirty="0">
                <a:latin typeface="Times New Roman" panose="02020603050405020304" pitchFamily="18" charset="0"/>
                <a:ea typeface="宋体" panose="02010600030101010101" pitchFamily="2" charset="-122"/>
              </a:rPr>
              <a:t>G[A]</a:t>
            </a:r>
            <a:r>
              <a:rPr lang="zh-CN" altLang="zh-CN"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A </a:t>
            </a:r>
            <a:r>
              <a:rPr lang="en-US" altLang="zh-CN" dirty="0">
                <a:latin typeface="Times New Roman" panose="02020603050405020304" pitchFamily="18" charset="0"/>
                <a:ea typeface="宋体" panose="02010600030101010101" pitchFamily="2" charset="-122"/>
                <a:sym typeface="Symbol" panose="05050102010706020507" pitchFamily="18" charset="2"/>
              </a:rPr>
              <a:t></a:t>
            </a:r>
            <a:r>
              <a:rPr lang="en-US" altLang="zh-CN" dirty="0">
                <a:latin typeface="Times New Roman" panose="02020603050405020304" pitchFamily="18" charset="0"/>
                <a:ea typeface="宋体" panose="02010600030101010101" pitchFamily="2" charset="-122"/>
              </a:rPr>
              <a:t> AaT | T  </a:t>
            </a:r>
            <a:endParaRPr lang="zh-CN"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T </a:t>
            </a:r>
            <a:r>
              <a:rPr lang="en-US" altLang="zh-CN" dirty="0">
                <a:latin typeface="Times New Roman" panose="02020603050405020304" pitchFamily="18" charset="0"/>
                <a:ea typeface="宋体" panose="02010600030101010101" pitchFamily="2" charset="-122"/>
                <a:sym typeface="Symbol" panose="05050102010706020507" pitchFamily="18" charset="2"/>
              </a:rPr>
              <a:t></a:t>
            </a:r>
            <a:r>
              <a:rPr lang="en-US" altLang="zh-CN" dirty="0">
                <a:latin typeface="Times New Roman" panose="02020603050405020304" pitchFamily="18" charset="0"/>
                <a:ea typeface="宋体" panose="02010600030101010101" pitchFamily="2" charset="-122"/>
              </a:rPr>
              <a:t> TbF | F </a:t>
            </a:r>
            <a:endParaRPr lang="zh-CN"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F </a:t>
            </a:r>
            <a:r>
              <a:rPr lang="en-US" altLang="zh-CN" dirty="0">
                <a:latin typeface="Times New Roman" panose="02020603050405020304" pitchFamily="18" charset="0"/>
                <a:ea typeface="宋体" panose="02010600030101010101" pitchFamily="2" charset="-122"/>
                <a:sym typeface="Symbol" panose="05050102010706020507" pitchFamily="18" charset="2"/>
              </a:rPr>
              <a:t></a:t>
            </a:r>
            <a:r>
              <a:rPr lang="en-US" altLang="zh-CN" dirty="0">
                <a:latin typeface="Times New Roman" panose="02020603050405020304" pitchFamily="18" charset="0"/>
                <a:ea typeface="宋体" panose="02010600030101010101" pitchFamily="2" charset="-122"/>
              </a:rPr>
              <a:t> cEd | i </a:t>
            </a:r>
            <a:endParaRPr lang="zh-CN"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 1</a:t>
            </a:r>
            <a:r>
              <a:rPr lang="zh-CN" altLang="en-US" dirty="0">
                <a:latin typeface="Times New Roman" panose="02020603050405020304" pitchFamily="18" charset="0"/>
                <a:ea typeface="宋体" panose="02010600030101010101" pitchFamily="2" charset="-122"/>
              </a:rPr>
              <a:t>）</a:t>
            </a:r>
            <a:r>
              <a:rPr lang="zh-CN" altLang="zh-CN" dirty="0">
                <a:latin typeface="Times New Roman" panose="02020603050405020304" pitchFamily="18" charset="0"/>
                <a:ea typeface="宋体" panose="02010600030101010101" pitchFamily="2" charset="-122"/>
              </a:rPr>
              <a:t>给出句型</a:t>
            </a:r>
            <a:r>
              <a:rPr lang="en-US" altLang="zh-CN" dirty="0">
                <a:latin typeface="Times New Roman" panose="02020603050405020304" pitchFamily="18" charset="0"/>
                <a:ea typeface="宋体" panose="02010600030101010101" pitchFamily="2" charset="-122"/>
              </a:rPr>
              <a:t>cAaTdbiai</a:t>
            </a:r>
            <a:r>
              <a:rPr lang="zh-CN" altLang="zh-CN" dirty="0">
                <a:latin typeface="Times New Roman" panose="02020603050405020304" pitchFamily="18" charset="0"/>
                <a:ea typeface="宋体" panose="02010600030101010101" pitchFamily="2" charset="-122"/>
              </a:rPr>
              <a:t>最右推导，构造其语法分析树。</a:t>
            </a:r>
            <a:endParaRPr lang="zh-CN" altLang="zh-CN" dirty="0">
              <a:latin typeface="Times New Roman" panose="02020603050405020304" pitchFamily="18" charset="0"/>
              <a:ea typeface="宋体" panose="02010600030101010101" pitchFamily="2" charset="-122"/>
            </a:endParaRPr>
          </a:p>
          <a:p>
            <a:r>
              <a:rPr lang="en-US" altLang="zh-CN" dirty="0">
                <a:latin typeface="Times New Roman" panose="02020603050405020304" pitchFamily="18" charset="0"/>
                <a:ea typeface="宋体" panose="02010600030101010101" pitchFamily="2" charset="-122"/>
              </a:rPr>
              <a:t> 2) </a:t>
            </a:r>
            <a:r>
              <a:rPr lang="zh-CN" altLang="zh-CN" dirty="0">
                <a:latin typeface="Times New Roman" panose="02020603050405020304" pitchFamily="18" charset="0"/>
                <a:ea typeface="宋体" panose="02010600030101010101" pitchFamily="2" charset="-122"/>
              </a:rPr>
              <a:t>写出句型的所有短语、直接短语、句柄和素短语。</a:t>
            </a:r>
            <a:endParaRPr lang="zh-CN" altLang="zh-CN" dirty="0">
              <a:latin typeface="Times New Roman" panose="02020603050405020304" pitchFamily="18" charset="0"/>
              <a:ea typeface="宋体" panose="02010600030101010101"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矩形 1"/>
          <p:cNvSpPr/>
          <p:nvPr/>
        </p:nvSpPr>
        <p:spPr>
          <a:xfrm>
            <a:off x="179388" y="203200"/>
            <a:ext cx="8677275" cy="830263"/>
          </a:xfrm>
          <a:prstGeom prst="rect">
            <a:avLst/>
          </a:prstGeom>
          <a:noFill/>
          <a:ln w="9525">
            <a:noFill/>
          </a:ln>
        </p:spPr>
        <p:txBody>
          <a:bodyPr anchor="t" anchorCtr="0">
            <a:spAutoFit/>
          </a:bodyPr>
          <a:p>
            <a:r>
              <a:rPr lang="zh-CN" altLang="zh-CN"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(1)A=&gt;AaT=&gt;AaF=&gt;Aai =&gt;Tai =&gt;i=TbFai=&gt;Tbiai=&gt;Fbiai=&gt;cAdbiai=&gt;cAaTdbiai</a:t>
            </a:r>
            <a:endParaRPr lang="zh-CN" altLang="zh-CN" dirty="0">
              <a:latin typeface="Times New Roman" panose="02020603050405020304" pitchFamily="18" charset="0"/>
              <a:ea typeface="宋体" panose="02010600030101010101" pitchFamily="2" charset="-122"/>
            </a:endParaRPr>
          </a:p>
        </p:txBody>
      </p:sp>
      <p:sp>
        <p:nvSpPr>
          <p:cNvPr id="93186" name="矩形 2"/>
          <p:cNvSpPr/>
          <p:nvPr/>
        </p:nvSpPr>
        <p:spPr>
          <a:xfrm>
            <a:off x="290513" y="1076325"/>
            <a:ext cx="6678612" cy="1570038"/>
          </a:xfrm>
          <a:prstGeom prst="rect">
            <a:avLst/>
          </a:prstGeom>
          <a:noFill/>
          <a:ln w="9525">
            <a:noFill/>
          </a:ln>
        </p:spPr>
        <p:txBody>
          <a:bodyPr anchor="t" anchorCtr="0">
            <a:spAutoFit/>
          </a:bodyPr>
          <a:p>
            <a:r>
              <a:rPr lang="en-US" altLang="zh-CN" dirty="0">
                <a:latin typeface="Times New Roman" panose="02020603050405020304" pitchFamily="18" charset="0"/>
                <a:ea typeface="宋体" panose="02010600030101010101" pitchFamily="2" charset="-122"/>
              </a:rPr>
              <a:t>(2)</a:t>
            </a:r>
            <a:r>
              <a:rPr lang="zh-CN" altLang="zh-CN" dirty="0">
                <a:latin typeface="Times New Roman" panose="02020603050405020304" pitchFamily="18" charset="0"/>
                <a:ea typeface="宋体" panose="02010600030101010101" pitchFamily="2" charset="-122"/>
              </a:rPr>
              <a:t>短语：</a:t>
            </a:r>
            <a:r>
              <a:rPr lang="en-US" altLang="zh-CN" dirty="0">
                <a:latin typeface="Times New Roman" panose="02020603050405020304" pitchFamily="18" charset="0"/>
                <a:ea typeface="宋体" panose="02010600030101010101" pitchFamily="2" charset="-122"/>
              </a:rPr>
              <a:t>i, AaT, cAaTd,  cAaTdbi, cAaTdbiai</a:t>
            </a:r>
            <a:endParaRPr lang="zh-CN" altLang="zh-CN" dirty="0">
              <a:latin typeface="Times New Roman" panose="02020603050405020304" pitchFamily="18" charset="0"/>
              <a:ea typeface="宋体" panose="02010600030101010101" pitchFamily="2" charset="-122"/>
            </a:endParaRPr>
          </a:p>
          <a:p>
            <a:r>
              <a:rPr lang="zh-CN" altLang="zh-CN" dirty="0">
                <a:latin typeface="Times New Roman" panose="02020603050405020304" pitchFamily="18" charset="0"/>
                <a:ea typeface="宋体" panose="02010600030101010101" pitchFamily="2" charset="-122"/>
              </a:rPr>
              <a:t>直接短语：</a:t>
            </a:r>
            <a:r>
              <a:rPr lang="en-US" altLang="zh-CN" dirty="0">
                <a:latin typeface="Times New Roman" panose="02020603050405020304" pitchFamily="18" charset="0"/>
                <a:ea typeface="宋体" panose="02010600030101010101" pitchFamily="2" charset="-122"/>
              </a:rPr>
              <a:t>AaT, i</a:t>
            </a:r>
            <a:endParaRPr lang="zh-CN" altLang="zh-CN" dirty="0">
              <a:latin typeface="Times New Roman" panose="02020603050405020304" pitchFamily="18" charset="0"/>
              <a:ea typeface="宋体" panose="02010600030101010101" pitchFamily="2" charset="-122"/>
            </a:endParaRPr>
          </a:p>
          <a:p>
            <a:r>
              <a:rPr lang="zh-CN" altLang="zh-CN" dirty="0">
                <a:latin typeface="Times New Roman" panose="02020603050405020304" pitchFamily="18" charset="0"/>
                <a:ea typeface="宋体" panose="02010600030101010101" pitchFamily="2" charset="-122"/>
              </a:rPr>
              <a:t>句柄：</a:t>
            </a:r>
            <a:r>
              <a:rPr lang="en-US" altLang="zh-CN" dirty="0">
                <a:latin typeface="Times New Roman" panose="02020603050405020304" pitchFamily="18" charset="0"/>
                <a:ea typeface="宋体" panose="02010600030101010101" pitchFamily="2" charset="-122"/>
              </a:rPr>
              <a:t>AaT</a:t>
            </a:r>
            <a:r>
              <a:rPr lang="en-US" altLang="zh-CN" baseline="-25000" dirty="0">
                <a:latin typeface="Times New Roman" panose="02020603050405020304" pitchFamily="18" charset="0"/>
                <a:ea typeface="宋体" panose="02010600030101010101" pitchFamily="2" charset="-122"/>
              </a:rPr>
              <a:t>                </a:t>
            </a:r>
            <a:endParaRPr lang="en-US" altLang="zh-CN" baseline="-25000" dirty="0">
              <a:latin typeface="Times New Roman" panose="02020603050405020304" pitchFamily="18" charset="0"/>
              <a:ea typeface="宋体" panose="02010600030101010101" pitchFamily="2" charset="-122"/>
            </a:endParaRPr>
          </a:p>
          <a:p>
            <a:r>
              <a:rPr lang="zh-CN" altLang="zh-CN" dirty="0">
                <a:latin typeface="Times New Roman" panose="02020603050405020304" pitchFamily="18" charset="0"/>
                <a:ea typeface="宋体" panose="02010600030101010101" pitchFamily="2" charset="-122"/>
              </a:rPr>
              <a:t>素短语</a:t>
            </a:r>
            <a:r>
              <a:rPr lang="en-US" altLang="zh-CN" dirty="0">
                <a:latin typeface="Times New Roman" panose="02020603050405020304" pitchFamily="18" charset="0"/>
                <a:ea typeface="宋体" panose="02010600030101010101" pitchFamily="2" charset="-122"/>
              </a:rPr>
              <a:t>: AaT, i</a:t>
            </a:r>
            <a:endParaRPr lang="zh-CN" altLang="zh-CN" dirty="0">
              <a:latin typeface="Times New Roman" panose="02020603050405020304" pitchFamily="18" charset="0"/>
              <a:ea typeface="宋体" panose="02010600030101010101" pitchFamily="2" charset="-122"/>
            </a:endParaRPr>
          </a:p>
        </p:txBody>
      </p:sp>
      <p:sp>
        <p:nvSpPr>
          <p:cNvPr id="93187" name="Rectangle 38"/>
          <p:cNvSpPr/>
          <p:nvPr/>
        </p:nvSpPr>
        <p:spPr>
          <a:xfrm>
            <a:off x="152400" y="152400"/>
            <a:ext cx="9144000" cy="0"/>
          </a:xfrm>
          <a:prstGeom prst="rect">
            <a:avLst/>
          </a:prstGeom>
          <a:noFill/>
          <a:ln w="9525">
            <a:noFill/>
          </a:ln>
          <a:effectLst>
            <a:prstShdw prst="shdw13" dist="53882" dir="13499999">
              <a:schemeClr val="bg2">
                <a:alpha val="50000"/>
              </a:schemeClr>
            </a:prstShdw>
          </a:effectLst>
        </p:spPr>
        <p:txBody>
          <a:bodyPr wrap="none" anchor="ctr" anchorCtr="0">
            <a:spAutoFit/>
          </a:bodyPr>
          <a:p>
            <a:endParaRPr lang="zh-CN" altLang="en-US" dirty="0">
              <a:latin typeface="Times New Roman" panose="02020603050405020304" pitchFamily="18" charset="0"/>
              <a:ea typeface="宋体" panose="02010600030101010101" pitchFamily="2" charset="-122"/>
            </a:endParaRPr>
          </a:p>
        </p:txBody>
      </p:sp>
      <p:grpSp>
        <p:nvGrpSpPr>
          <p:cNvPr id="93188" name="Group 1"/>
          <p:cNvGrpSpPr>
            <a:grpSpLocks noChangeAspect="1"/>
          </p:cNvGrpSpPr>
          <p:nvPr/>
        </p:nvGrpSpPr>
        <p:grpSpPr>
          <a:xfrm>
            <a:off x="2387600" y="1989138"/>
            <a:ext cx="6773863" cy="4679950"/>
            <a:chOff x="2682" y="10175"/>
            <a:chExt cx="6975" cy="4821"/>
          </a:xfrm>
        </p:grpSpPr>
        <p:sp>
          <p:nvSpPr>
            <p:cNvPr id="93189" name="AutoShape 37"/>
            <p:cNvSpPr>
              <a:spLocks noChangeAspect="1" noTextEdit="1"/>
            </p:cNvSpPr>
            <p:nvPr/>
          </p:nvSpPr>
          <p:spPr>
            <a:xfrm>
              <a:off x="2682" y="10175"/>
              <a:ext cx="6975" cy="4821"/>
            </a:xfrm>
            <a:prstGeom prst="rect">
              <a:avLst/>
            </a:prstGeom>
            <a:noFill/>
            <a:ln w="9525">
              <a:noFill/>
            </a:ln>
          </p:spPr>
          <p:txBody>
            <a:bodyPr anchor="t" anchorCtr="0"/>
            <a:p>
              <a:pPr eaLnBrk="0" hangingPunct="0"/>
              <a:endParaRPr lang="zh-CN" altLang="en-US">
                <a:latin typeface="Times New Roman" panose="02020603050405020304" pitchFamily="18" charset="0"/>
                <a:ea typeface="宋体" panose="02010600030101010101" pitchFamily="2" charset="-122"/>
              </a:endParaRPr>
            </a:p>
          </p:txBody>
        </p:sp>
        <p:sp>
          <p:nvSpPr>
            <p:cNvPr id="93190" name="Rectangle 36"/>
            <p:cNvSpPr/>
            <p:nvPr/>
          </p:nvSpPr>
          <p:spPr>
            <a:xfrm>
              <a:off x="5943" y="10204"/>
              <a:ext cx="482" cy="331"/>
            </a:xfrm>
            <a:prstGeom prst="rect">
              <a:avLst/>
            </a:prstGeom>
            <a:noFill/>
            <a:ln w="9525">
              <a:noFill/>
            </a:ln>
          </p:spPr>
          <p:txBody>
            <a:bodyPr anchor="t" anchorCtr="0"/>
            <a:p>
              <a:pPr eaLnBrk="0" hangingPunct="0"/>
              <a:r>
                <a:rPr lang="en-US" altLang="zh-CN" sz="1000" dirty="0">
                  <a:latin typeface="Times New Roman" panose="02020603050405020304" pitchFamily="18" charset="0"/>
                  <a:ea typeface="宋体" panose="02010600030101010101" pitchFamily="2" charset="-122"/>
                </a:rPr>
                <a:t>A</a:t>
              </a:r>
              <a:endParaRPr lang="en-US" altLang="zh-CN" dirty="0">
                <a:latin typeface="Times New Roman" panose="02020603050405020304" pitchFamily="18" charset="0"/>
                <a:ea typeface="宋体" panose="02010600030101010101" pitchFamily="2" charset="-122"/>
              </a:endParaRPr>
            </a:p>
          </p:txBody>
        </p:sp>
        <p:sp>
          <p:nvSpPr>
            <p:cNvPr id="93191" name="Rectangle 35"/>
            <p:cNvSpPr/>
            <p:nvPr/>
          </p:nvSpPr>
          <p:spPr>
            <a:xfrm>
              <a:off x="5032" y="10821"/>
              <a:ext cx="482" cy="383"/>
            </a:xfrm>
            <a:prstGeom prst="rect">
              <a:avLst/>
            </a:prstGeom>
            <a:noFill/>
            <a:ln w="9525">
              <a:noFill/>
            </a:ln>
          </p:spPr>
          <p:txBody>
            <a:bodyPr anchor="t" anchorCtr="0"/>
            <a:p>
              <a:pPr eaLnBrk="0" hangingPunct="0"/>
              <a:r>
                <a:rPr lang="en-US" altLang="zh-CN" sz="1000" dirty="0">
                  <a:latin typeface="Times New Roman" panose="02020603050405020304" pitchFamily="18" charset="0"/>
                  <a:ea typeface="宋体" panose="02010600030101010101" pitchFamily="2" charset="-122"/>
                </a:rPr>
                <a:t>A</a:t>
              </a:r>
              <a:endParaRPr lang="en-US" altLang="zh-CN" dirty="0">
                <a:latin typeface="Times New Roman" panose="02020603050405020304" pitchFamily="18" charset="0"/>
                <a:ea typeface="宋体" panose="02010600030101010101" pitchFamily="2" charset="-122"/>
              </a:endParaRPr>
            </a:p>
          </p:txBody>
        </p:sp>
        <p:sp>
          <p:nvSpPr>
            <p:cNvPr id="93192" name="Rectangle 34"/>
            <p:cNvSpPr/>
            <p:nvPr/>
          </p:nvSpPr>
          <p:spPr>
            <a:xfrm>
              <a:off x="5944" y="10821"/>
              <a:ext cx="482" cy="383"/>
            </a:xfrm>
            <a:prstGeom prst="rect">
              <a:avLst/>
            </a:prstGeom>
            <a:noFill/>
            <a:ln w="9525">
              <a:noFill/>
            </a:ln>
          </p:spPr>
          <p:txBody>
            <a:bodyPr anchor="t" anchorCtr="0"/>
            <a:p>
              <a:pPr eaLnBrk="0" hangingPunct="0"/>
              <a:r>
                <a:rPr lang="en-US" altLang="zh-CN" sz="1000" dirty="0">
                  <a:latin typeface="Times New Roman" panose="02020603050405020304" pitchFamily="18" charset="0"/>
                  <a:ea typeface="宋体" panose="02010600030101010101" pitchFamily="2" charset="-122"/>
                </a:rPr>
                <a:t>a</a:t>
              </a:r>
              <a:endParaRPr lang="en-US" altLang="zh-CN" dirty="0">
                <a:latin typeface="Times New Roman" panose="02020603050405020304" pitchFamily="18" charset="0"/>
                <a:ea typeface="宋体" panose="02010600030101010101" pitchFamily="2" charset="-122"/>
              </a:endParaRPr>
            </a:p>
          </p:txBody>
        </p:sp>
        <p:sp>
          <p:nvSpPr>
            <p:cNvPr id="93193" name="Rectangle 33"/>
            <p:cNvSpPr/>
            <p:nvPr/>
          </p:nvSpPr>
          <p:spPr>
            <a:xfrm>
              <a:off x="6845" y="10821"/>
              <a:ext cx="482" cy="383"/>
            </a:xfrm>
            <a:prstGeom prst="rect">
              <a:avLst/>
            </a:prstGeom>
            <a:noFill/>
            <a:ln w="9525">
              <a:noFill/>
            </a:ln>
          </p:spPr>
          <p:txBody>
            <a:bodyPr anchor="t" anchorCtr="0"/>
            <a:p>
              <a:pPr eaLnBrk="0" hangingPunct="0"/>
              <a:r>
                <a:rPr lang="en-US" altLang="zh-CN" sz="1000" dirty="0">
                  <a:latin typeface="Times New Roman" panose="02020603050405020304" pitchFamily="18" charset="0"/>
                  <a:ea typeface="宋体" panose="02010600030101010101" pitchFamily="2" charset="-122"/>
                </a:rPr>
                <a:t>T</a:t>
              </a:r>
              <a:endParaRPr lang="en-US" altLang="zh-CN" dirty="0">
                <a:latin typeface="Times New Roman" panose="02020603050405020304" pitchFamily="18" charset="0"/>
                <a:ea typeface="宋体" panose="02010600030101010101" pitchFamily="2" charset="-122"/>
              </a:endParaRPr>
            </a:p>
          </p:txBody>
        </p:sp>
        <p:cxnSp>
          <p:nvCxnSpPr>
            <p:cNvPr id="93194" name="AutoShape 32"/>
            <p:cNvCxnSpPr/>
            <p:nvPr/>
          </p:nvCxnSpPr>
          <p:spPr>
            <a:xfrm flipH="1">
              <a:off x="5273" y="10535"/>
              <a:ext cx="911" cy="286"/>
            </a:xfrm>
            <a:prstGeom prst="straightConnector1">
              <a:avLst/>
            </a:prstGeom>
            <a:ln w="9525" cap="flat" cmpd="sng">
              <a:solidFill>
                <a:srgbClr val="000000"/>
              </a:solidFill>
              <a:prstDash val="solid"/>
              <a:round/>
              <a:headEnd type="none" w="med" len="med"/>
              <a:tailEnd type="none" w="med" len="med"/>
            </a:ln>
          </p:spPr>
        </p:cxnSp>
        <p:cxnSp>
          <p:nvCxnSpPr>
            <p:cNvPr id="93195" name="AutoShape 31"/>
            <p:cNvCxnSpPr/>
            <p:nvPr/>
          </p:nvCxnSpPr>
          <p:spPr>
            <a:xfrm>
              <a:off x="6184" y="10535"/>
              <a:ext cx="1" cy="286"/>
            </a:xfrm>
            <a:prstGeom prst="straightConnector1">
              <a:avLst/>
            </a:prstGeom>
            <a:ln w="9525" cap="flat" cmpd="sng">
              <a:solidFill>
                <a:srgbClr val="000000"/>
              </a:solidFill>
              <a:prstDash val="solid"/>
              <a:round/>
              <a:headEnd type="none" w="med" len="med"/>
              <a:tailEnd type="none" w="med" len="med"/>
            </a:ln>
          </p:spPr>
        </p:cxnSp>
        <p:cxnSp>
          <p:nvCxnSpPr>
            <p:cNvPr id="93196" name="AutoShape 30"/>
            <p:cNvCxnSpPr/>
            <p:nvPr/>
          </p:nvCxnSpPr>
          <p:spPr>
            <a:xfrm flipH="1" flipV="1">
              <a:off x="6184" y="10535"/>
              <a:ext cx="902" cy="286"/>
            </a:xfrm>
            <a:prstGeom prst="straightConnector1">
              <a:avLst/>
            </a:prstGeom>
            <a:ln w="9525" cap="flat" cmpd="sng">
              <a:solidFill>
                <a:srgbClr val="000000"/>
              </a:solidFill>
              <a:prstDash val="solid"/>
              <a:round/>
              <a:headEnd type="none" w="med" len="med"/>
              <a:tailEnd type="none" w="med" len="med"/>
            </a:ln>
          </p:spPr>
        </p:cxnSp>
        <p:sp>
          <p:nvSpPr>
            <p:cNvPr id="93197" name="Rectangle 29"/>
            <p:cNvSpPr/>
            <p:nvPr/>
          </p:nvSpPr>
          <p:spPr>
            <a:xfrm>
              <a:off x="7023" y="11515"/>
              <a:ext cx="624" cy="383"/>
            </a:xfrm>
            <a:prstGeom prst="rect">
              <a:avLst/>
            </a:prstGeom>
            <a:noFill/>
            <a:ln w="9525">
              <a:noFill/>
            </a:ln>
          </p:spPr>
          <p:txBody>
            <a:bodyPr anchor="t" anchorCtr="0"/>
            <a:p>
              <a:pPr eaLnBrk="0" hangingPunct="0"/>
              <a:r>
                <a:rPr lang="en-US" altLang="zh-CN" sz="1000" dirty="0">
                  <a:latin typeface="Times New Roman" panose="02020603050405020304" pitchFamily="18" charset="0"/>
                  <a:ea typeface="宋体" panose="02010600030101010101" pitchFamily="2" charset="-122"/>
                </a:rPr>
                <a:t>F</a:t>
              </a:r>
              <a:endParaRPr lang="en-US" altLang="zh-CN" dirty="0">
                <a:latin typeface="Times New Roman" panose="02020603050405020304" pitchFamily="18" charset="0"/>
                <a:ea typeface="宋体" panose="02010600030101010101" pitchFamily="2" charset="-122"/>
              </a:endParaRPr>
            </a:p>
          </p:txBody>
        </p:sp>
        <p:cxnSp>
          <p:nvCxnSpPr>
            <p:cNvPr id="93198" name="AutoShape 28"/>
            <p:cNvCxnSpPr/>
            <p:nvPr/>
          </p:nvCxnSpPr>
          <p:spPr>
            <a:xfrm>
              <a:off x="5273" y="11109"/>
              <a:ext cx="132" cy="909"/>
            </a:xfrm>
            <a:prstGeom prst="straightConnector1">
              <a:avLst/>
            </a:prstGeom>
            <a:ln w="9525" cap="flat" cmpd="sng">
              <a:solidFill>
                <a:srgbClr val="000000"/>
              </a:solidFill>
              <a:prstDash val="solid"/>
              <a:round/>
              <a:headEnd type="none" w="med" len="med"/>
              <a:tailEnd type="none" w="med" len="med"/>
            </a:ln>
          </p:spPr>
        </p:cxnSp>
        <p:cxnSp>
          <p:nvCxnSpPr>
            <p:cNvPr id="93199" name="AutoShape 27"/>
            <p:cNvCxnSpPr/>
            <p:nvPr/>
          </p:nvCxnSpPr>
          <p:spPr>
            <a:xfrm flipH="1" flipV="1">
              <a:off x="7086" y="11204"/>
              <a:ext cx="249" cy="311"/>
            </a:xfrm>
            <a:prstGeom prst="straightConnector1">
              <a:avLst/>
            </a:prstGeom>
            <a:ln w="9525" cap="flat" cmpd="sng">
              <a:solidFill>
                <a:srgbClr val="000000"/>
              </a:solidFill>
              <a:prstDash val="solid"/>
              <a:round/>
              <a:headEnd type="none" w="med" len="med"/>
              <a:tailEnd type="none" w="med" len="med"/>
            </a:ln>
          </p:spPr>
        </p:cxnSp>
        <p:sp>
          <p:nvSpPr>
            <p:cNvPr id="93200" name="Rectangle 26"/>
            <p:cNvSpPr/>
            <p:nvPr/>
          </p:nvSpPr>
          <p:spPr>
            <a:xfrm>
              <a:off x="4184" y="12613"/>
              <a:ext cx="482" cy="383"/>
            </a:xfrm>
            <a:prstGeom prst="rect">
              <a:avLst/>
            </a:prstGeom>
            <a:noFill/>
            <a:ln w="9525">
              <a:noFill/>
            </a:ln>
          </p:spPr>
          <p:txBody>
            <a:bodyPr anchor="t" anchorCtr="0"/>
            <a:p>
              <a:pPr eaLnBrk="0" hangingPunct="0"/>
              <a:r>
                <a:rPr lang="en-US" altLang="zh-CN" sz="1000" dirty="0">
                  <a:latin typeface="Times New Roman" panose="02020603050405020304" pitchFamily="18" charset="0"/>
                  <a:ea typeface="宋体" panose="02010600030101010101" pitchFamily="2" charset="-122"/>
                </a:rPr>
                <a:t>T</a:t>
              </a:r>
              <a:endParaRPr lang="en-US" altLang="zh-CN" dirty="0">
                <a:latin typeface="Times New Roman" panose="02020603050405020304" pitchFamily="18" charset="0"/>
                <a:ea typeface="宋体" panose="02010600030101010101" pitchFamily="2" charset="-122"/>
              </a:endParaRPr>
            </a:p>
          </p:txBody>
        </p:sp>
        <p:sp>
          <p:nvSpPr>
            <p:cNvPr id="93201" name="Rectangle 25"/>
            <p:cNvSpPr/>
            <p:nvPr/>
          </p:nvSpPr>
          <p:spPr>
            <a:xfrm>
              <a:off x="5089" y="12613"/>
              <a:ext cx="482" cy="383"/>
            </a:xfrm>
            <a:prstGeom prst="rect">
              <a:avLst/>
            </a:prstGeom>
            <a:noFill/>
            <a:ln w="9525">
              <a:noFill/>
            </a:ln>
          </p:spPr>
          <p:txBody>
            <a:bodyPr anchor="t" anchorCtr="0"/>
            <a:p>
              <a:pPr eaLnBrk="0" hangingPunct="0"/>
              <a:r>
                <a:rPr lang="en-US" altLang="zh-CN" sz="1000" dirty="0">
                  <a:latin typeface="Times New Roman" panose="02020603050405020304" pitchFamily="18" charset="0"/>
                  <a:ea typeface="宋体" panose="02010600030101010101" pitchFamily="2" charset="-122"/>
                </a:rPr>
                <a:t>b</a:t>
              </a:r>
              <a:endParaRPr lang="en-US" altLang="zh-CN" dirty="0">
                <a:latin typeface="Times New Roman" panose="02020603050405020304" pitchFamily="18" charset="0"/>
                <a:ea typeface="宋体" panose="02010600030101010101" pitchFamily="2" charset="-122"/>
              </a:endParaRPr>
            </a:p>
          </p:txBody>
        </p:sp>
        <p:sp>
          <p:nvSpPr>
            <p:cNvPr id="93202" name="Rectangle 24"/>
            <p:cNvSpPr/>
            <p:nvPr/>
          </p:nvSpPr>
          <p:spPr>
            <a:xfrm>
              <a:off x="6152" y="12613"/>
              <a:ext cx="693" cy="383"/>
            </a:xfrm>
            <a:prstGeom prst="rect">
              <a:avLst/>
            </a:prstGeom>
            <a:noFill/>
            <a:ln w="9525">
              <a:noFill/>
            </a:ln>
          </p:spPr>
          <p:txBody>
            <a:bodyPr anchor="t" anchorCtr="0"/>
            <a:p>
              <a:pPr eaLnBrk="0" hangingPunct="0"/>
              <a:r>
                <a:rPr lang="en-US" altLang="zh-CN" sz="1000" dirty="0">
                  <a:latin typeface="Times New Roman" panose="02020603050405020304" pitchFamily="18" charset="0"/>
                  <a:ea typeface="宋体" panose="02010600030101010101" pitchFamily="2" charset="-122"/>
                </a:rPr>
                <a:t>F</a:t>
              </a:r>
              <a:endParaRPr lang="en-US" altLang="zh-CN" dirty="0">
                <a:latin typeface="Times New Roman" panose="02020603050405020304" pitchFamily="18" charset="0"/>
                <a:ea typeface="宋体" panose="02010600030101010101" pitchFamily="2" charset="-122"/>
              </a:endParaRPr>
            </a:p>
          </p:txBody>
        </p:sp>
        <p:cxnSp>
          <p:nvCxnSpPr>
            <p:cNvPr id="93203" name="AutoShape 23"/>
            <p:cNvCxnSpPr/>
            <p:nvPr/>
          </p:nvCxnSpPr>
          <p:spPr>
            <a:xfrm flipH="1">
              <a:off x="4418" y="12327"/>
              <a:ext cx="911" cy="286"/>
            </a:xfrm>
            <a:prstGeom prst="straightConnector1">
              <a:avLst/>
            </a:prstGeom>
            <a:ln w="9525" cap="flat" cmpd="sng">
              <a:solidFill>
                <a:srgbClr val="000000"/>
              </a:solidFill>
              <a:prstDash val="solid"/>
              <a:round/>
              <a:headEnd type="none" w="med" len="med"/>
              <a:tailEnd type="none" w="med" len="med"/>
            </a:ln>
          </p:spPr>
        </p:cxnSp>
        <p:cxnSp>
          <p:nvCxnSpPr>
            <p:cNvPr id="93204" name="AutoShape 22"/>
            <p:cNvCxnSpPr/>
            <p:nvPr/>
          </p:nvCxnSpPr>
          <p:spPr>
            <a:xfrm>
              <a:off x="5329" y="12327"/>
              <a:ext cx="1" cy="286"/>
            </a:xfrm>
            <a:prstGeom prst="straightConnector1">
              <a:avLst/>
            </a:prstGeom>
            <a:ln w="9525" cap="flat" cmpd="sng">
              <a:solidFill>
                <a:srgbClr val="000000"/>
              </a:solidFill>
              <a:prstDash val="solid"/>
              <a:round/>
              <a:headEnd type="none" w="med" len="med"/>
              <a:tailEnd type="none" w="med" len="med"/>
            </a:ln>
          </p:spPr>
        </p:cxnSp>
        <p:cxnSp>
          <p:nvCxnSpPr>
            <p:cNvPr id="93205" name="AutoShape 21"/>
            <p:cNvCxnSpPr/>
            <p:nvPr/>
          </p:nvCxnSpPr>
          <p:spPr>
            <a:xfrm flipH="1" flipV="1">
              <a:off x="5597" y="12327"/>
              <a:ext cx="902" cy="286"/>
            </a:xfrm>
            <a:prstGeom prst="straightConnector1">
              <a:avLst/>
            </a:prstGeom>
            <a:ln w="9525" cap="flat" cmpd="sng">
              <a:solidFill>
                <a:srgbClr val="000000"/>
              </a:solidFill>
              <a:prstDash val="solid"/>
              <a:round/>
              <a:headEnd type="none" w="med" len="med"/>
              <a:tailEnd type="none" w="med" len="med"/>
            </a:ln>
          </p:spPr>
        </p:cxnSp>
        <p:sp>
          <p:nvSpPr>
            <p:cNvPr id="93206" name="Rectangle 20"/>
            <p:cNvSpPr/>
            <p:nvPr/>
          </p:nvSpPr>
          <p:spPr>
            <a:xfrm>
              <a:off x="5164" y="12018"/>
              <a:ext cx="482" cy="383"/>
            </a:xfrm>
            <a:prstGeom prst="rect">
              <a:avLst/>
            </a:prstGeom>
            <a:noFill/>
            <a:ln w="9525">
              <a:noFill/>
            </a:ln>
          </p:spPr>
          <p:txBody>
            <a:bodyPr anchor="t" anchorCtr="0"/>
            <a:p>
              <a:pPr eaLnBrk="0" hangingPunct="0"/>
              <a:r>
                <a:rPr lang="en-US" altLang="zh-CN" sz="1000" dirty="0">
                  <a:latin typeface="Times New Roman" panose="02020603050405020304" pitchFamily="18" charset="0"/>
                  <a:ea typeface="宋体" panose="02010600030101010101" pitchFamily="2" charset="-122"/>
                </a:rPr>
                <a:t>T</a:t>
              </a:r>
              <a:endParaRPr lang="en-US" altLang="zh-CN" dirty="0">
                <a:latin typeface="Times New Roman" panose="02020603050405020304" pitchFamily="18" charset="0"/>
                <a:ea typeface="宋体" panose="02010600030101010101" pitchFamily="2" charset="-122"/>
              </a:endParaRPr>
            </a:p>
          </p:txBody>
        </p:sp>
        <p:sp>
          <p:nvSpPr>
            <p:cNvPr id="93207" name="Rectangle 19"/>
            <p:cNvSpPr/>
            <p:nvPr/>
          </p:nvSpPr>
          <p:spPr>
            <a:xfrm>
              <a:off x="4697" y="13388"/>
              <a:ext cx="482" cy="383"/>
            </a:xfrm>
            <a:prstGeom prst="rect">
              <a:avLst/>
            </a:prstGeom>
            <a:noFill/>
            <a:ln w="9525">
              <a:noFill/>
            </a:ln>
          </p:spPr>
          <p:txBody>
            <a:bodyPr anchor="t" anchorCtr="0"/>
            <a:p>
              <a:pPr eaLnBrk="0" hangingPunct="0"/>
              <a:r>
                <a:rPr lang="en-US" altLang="zh-CN" sz="1000" dirty="0">
                  <a:latin typeface="Times New Roman" panose="02020603050405020304" pitchFamily="18" charset="0"/>
                  <a:ea typeface="宋体" panose="02010600030101010101" pitchFamily="2" charset="-122"/>
                </a:rPr>
                <a:t>F</a:t>
              </a:r>
              <a:endParaRPr lang="en-US" altLang="zh-CN" dirty="0">
                <a:latin typeface="Times New Roman" panose="02020603050405020304" pitchFamily="18" charset="0"/>
                <a:ea typeface="宋体" panose="02010600030101010101" pitchFamily="2" charset="-122"/>
              </a:endParaRPr>
            </a:p>
          </p:txBody>
        </p:sp>
        <p:cxnSp>
          <p:nvCxnSpPr>
            <p:cNvPr id="93208" name="AutoShape 18"/>
            <p:cNvCxnSpPr/>
            <p:nvPr/>
          </p:nvCxnSpPr>
          <p:spPr>
            <a:xfrm>
              <a:off x="4394" y="12867"/>
              <a:ext cx="544" cy="521"/>
            </a:xfrm>
            <a:prstGeom prst="straightConnector1">
              <a:avLst/>
            </a:prstGeom>
            <a:ln w="9525" cap="flat" cmpd="sng">
              <a:solidFill>
                <a:srgbClr val="000000"/>
              </a:solidFill>
              <a:prstDash val="solid"/>
              <a:round/>
              <a:headEnd type="none" w="med" len="med"/>
              <a:tailEnd type="none" w="med" len="med"/>
            </a:ln>
          </p:spPr>
        </p:cxnSp>
        <p:sp>
          <p:nvSpPr>
            <p:cNvPr id="93209" name="Rectangle 17"/>
            <p:cNvSpPr/>
            <p:nvPr/>
          </p:nvSpPr>
          <p:spPr>
            <a:xfrm>
              <a:off x="3972" y="13988"/>
              <a:ext cx="482" cy="383"/>
            </a:xfrm>
            <a:prstGeom prst="rect">
              <a:avLst/>
            </a:prstGeom>
            <a:noFill/>
            <a:ln w="9525">
              <a:noFill/>
            </a:ln>
          </p:spPr>
          <p:txBody>
            <a:bodyPr anchor="t" anchorCtr="0"/>
            <a:p>
              <a:pPr eaLnBrk="0" hangingPunct="0"/>
              <a:r>
                <a:rPr lang="en-US" altLang="zh-CN" sz="1000" dirty="0">
                  <a:latin typeface="Times New Roman" panose="02020603050405020304" pitchFamily="18" charset="0"/>
                  <a:ea typeface="宋体" panose="02010600030101010101" pitchFamily="2" charset="-122"/>
                </a:rPr>
                <a:t>c</a:t>
              </a:r>
              <a:endParaRPr lang="en-US" altLang="zh-CN" dirty="0">
                <a:latin typeface="Times New Roman" panose="02020603050405020304" pitchFamily="18" charset="0"/>
                <a:ea typeface="宋体" panose="02010600030101010101" pitchFamily="2" charset="-122"/>
              </a:endParaRPr>
            </a:p>
          </p:txBody>
        </p:sp>
        <p:sp>
          <p:nvSpPr>
            <p:cNvPr id="93210" name="Rectangle 16"/>
            <p:cNvSpPr/>
            <p:nvPr/>
          </p:nvSpPr>
          <p:spPr>
            <a:xfrm>
              <a:off x="4877" y="13988"/>
              <a:ext cx="482" cy="383"/>
            </a:xfrm>
            <a:prstGeom prst="rect">
              <a:avLst/>
            </a:prstGeom>
            <a:noFill/>
            <a:ln w="9525">
              <a:noFill/>
            </a:ln>
          </p:spPr>
          <p:txBody>
            <a:bodyPr anchor="t" anchorCtr="0"/>
            <a:p>
              <a:pPr eaLnBrk="0" hangingPunct="0"/>
              <a:r>
                <a:rPr lang="en-US" altLang="zh-CN" sz="1000" dirty="0">
                  <a:latin typeface="Times New Roman" panose="02020603050405020304" pitchFamily="18" charset="0"/>
                  <a:ea typeface="宋体" panose="02010600030101010101" pitchFamily="2" charset="-122"/>
                </a:rPr>
                <a:t>A</a:t>
              </a:r>
              <a:endParaRPr lang="en-US" altLang="zh-CN" dirty="0">
                <a:latin typeface="Times New Roman" panose="02020603050405020304" pitchFamily="18" charset="0"/>
                <a:ea typeface="宋体" panose="02010600030101010101" pitchFamily="2" charset="-122"/>
              </a:endParaRPr>
            </a:p>
          </p:txBody>
        </p:sp>
        <p:sp>
          <p:nvSpPr>
            <p:cNvPr id="93211" name="Rectangle 15"/>
            <p:cNvSpPr/>
            <p:nvPr/>
          </p:nvSpPr>
          <p:spPr>
            <a:xfrm>
              <a:off x="5940" y="13988"/>
              <a:ext cx="559" cy="383"/>
            </a:xfrm>
            <a:prstGeom prst="rect">
              <a:avLst/>
            </a:prstGeom>
            <a:noFill/>
            <a:ln w="9525">
              <a:noFill/>
            </a:ln>
          </p:spPr>
          <p:txBody>
            <a:bodyPr anchor="t" anchorCtr="0"/>
            <a:p>
              <a:pPr eaLnBrk="0" hangingPunct="0"/>
              <a:r>
                <a:rPr lang="en-US" altLang="zh-CN" sz="1000" dirty="0">
                  <a:latin typeface="Times New Roman" panose="02020603050405020304" pitchFamily="18" charset="0"/>
                  <a:ea typeface="宋体" panose="02010600030101010101" pitchFamily="2" charset="-122"/>
                </a:rPr>
                <a:t>d</a:t>
              </a:r>
              <a:endParaRPr lang="en-US" altLang="zh-CN" dirty="0">
                <a:latin typeface="Times New Roman" panose="02020603050405020304" pitchFamily="18" charset="0"/>
                <a:ea typeface="宋体" panose="02010600030101010101" pitchFamily="2" charset="-122"/>
              </a:endParaRPr>
            </a:p>
          </p:txBody>
        </p:sp>
        <p:cxnSp>
          <p:nvCxnSpPr>
            <p:cNvPr id="93212" name="AutoShape 14"/>
            <p:cNvCxnSpPr/>
            <p:nvPr/>
          </p:nvCxnSpPr>
          <p:spPr>
            <a:xfrm flipH="1">
              <a:off x="4213" y="13771"/>
              <a:ext cx="725" cy="217"/>
            </a:xfrm>
            <a:prstGeom prst="straightConnector1">
              <a:avLst/>
            </a:prstGeom>
            <a:ln w="9525" cap="flat" cmpd="sng">
              <a:solidFill>
                <a:srgbClr val="000000"/>
              </a:solidFill>
              <a:prstDash val="solid"/>
              <a:round/>
              <a:headEnd type="none" w="med" len="med"/>
              <a:tailEnd type="none" w="med" len="med"/>
            </a:ln>
          </p:spPr>
        </p:cxnSp>
        <p:cxnSp>
          <p:nvCxnSpPr>
            <p:cNvPr id="93213" name="AutoShape 13"/>
            <p:cNvCxnSpPr/>
            <p:nvPr/>
          </p:nvCxnSpPr>
          <p:spPr>
            <a:xfrm>
              <a:off x="4938" y="13771"/>
              <a:ext cx="180" cy="217"/>
            </a:xfrm>
            <a:prstGeom prst="straightConnector1">
              <a:avLst/>
            </a:prstGeom>
            <a:ln w="9525" cap="flat" cmpd="sng">
              <a:solidFill>
                <a:srgbClr val="000000"/>
              </a:solidFill>
              <a:prstDash val="solid"/>
              <a:round/>
              <a:headEnd type="none" w="med" len="med"/>
              <a:tailEnd type="none" w="med" len="med"/>
            </a:ln>
          </p:spPr>
        </p:cxnSp>
        <p:cxnSp>
          <p:nvCxnSpPr>
            <p:cNvPr id="93214" name="AutoShape 12"/>
            <p:cNvCxnSpPr/>
            <p:nvPr/>
          </p:nvCxnSpPr>
          <p:spPr>
            <a:xfrm flipH="1" flipV="1">
              <a:off x="4938" y="13771"/>
              <a:ext cx="1282" cy="217"/>
            </a:xfrm>
            <a:prstGeom prst="straightConnector1">
              <a:avLst/>
            </a:prstGeom>
            <a:ln w="9525" cap="flat" cmpd="sng">
              <a:solidFill>
                <a:srgbClr val="000000"/>
              </a:solidFill>
              <a:prstDash val="solid"/>
              <a:round/>
              <a:headEnd type="none" w="med" len="med"/>
              <a:tailEnd type="none" w="med" len="med"/>
            </a:ln>
          </p:spPr>
        </p:cxnSp>
        <p:sp>
          <p:nvSpPr>
            <p:cNvPr id="93215" name="Rectangle 11"/>
            <p:cNvSpPr/>
            <p:nvPr/>
          </p:nvSpPr>
          <p:spPr>
            <a:xfrm>
              <a:off x="4550" y="14475"/>
              <a:ext cx="688" cy="383"/>
            </a:xfrm>
            <a:prstGeom prst="rect">
              <a:avLst/>
            </a:prstGeom>
            <a:noFill/>
            <a:ln w="9525">
              <a:noFill/>
            </a:ln>
          </p:spPr>
          <p:txBody>
            <a:bodyPr anchor="t" anchorCtr="0"/>
            <a:p>
              <a:pPr eaLnBrk="0" hangingPunct="0"/>
              <a:r>
                <a:rPr lang="en-US" altLang="zh-CN" sz="1000" dirty="0">
                  <a:latin typeface="Times New Roman" panose="02020603050405020304" pitchFamily="18" charset="0"/>
                  <a:ea typeface="宋体" panose="02010600030101010101" pitchFamily="2" charset="-122"/>
                </a:rPr>
                <a:t>A</a:t>
              </a:r>
              <a:endParaRPr lang="en-US" altLang="zh-CN" dirty="0">
                <a:latin typeface="Times New Roman" panose="02020603050405020304" pitchFamily="18" charset="0"/>
                <a:ea typeface="宋体" panose="02010600030101010101" pitchFamily="2" charset="-122"/>
              </a:endParaRPr>
            </a:p>
          </p:txBody>
        </p:sp>
        <p:cxnSp>
          <p:nvCxnSpPr>
            <p:cNvPr id="93216" name="AutoShape 10"/>
            <p:cNvCxnSpPr/>
            <p:nvPr/>
          </p:nvCxnSpPr>
          <p:spPr>
            <a:xfrm>
              <a:off x="5179" y="14289"/>
              <a:ext cx="150" cy="186"/>
            </a:xfrm>
            <a:prstGeom prst="straightConnector1">
              <a:avLst/>
            </a:prstGeom>
            <a:ln w="9525" cap="flat" cmpd="sng">
              <a:solidFill>
                <a:srgbClr val="000000"/>
              </a:solidFill>
              <a:prstDash val="solid"/>
              <a:round/>
              <a:headEnd type="none" w="med" len="med"/>
              <a:tailEnd type="none" w="med" len="med"/>
            </a:ln>
          </p:spPr>
        </p:cxnSp>
        <p:cxnSp>
          <p:nvCxnSpPr>
            <p:cNvPr id="93217" name="AutoShape 9"/>
            <p:cNvCxnSpPr/>
            <p:nvPr/>
          </p:nvCxnSpPr>
          <p:spPr>
            <a:xfrm flipH="1" flipV="1">
              <a:off x="7326" y="11844"/>
              <a:ext cx="249" cy="311"/>
            </a:xfrm>
            <a:prstGeom prst="straightConnector1">
              <a:avLst/>
            </a:prstGeom>
            <a:ln w="9525" cap="flat" cmpd="sng">
              <a:solidFill>
                <a:srgbClr val="000000"/>
              </a:solidFill>
              <a:prstDash val="solid"/>
              <a:round/>
              <a:headEnd type="none" w="med" len="med"/>
              <a:tailEnd type="none" w="med" len="med"/>
            </a:ln>
          </p:spPr>
        </p:cxnSp>
        <p:sp>
          <p:nvSpPr>
            <p:cNvPr id="93218" name="Rectangle 8"/>
            <p:cNvSpPr/>
            <p:nvPr/>
          </p:nvSpPr>
          <p:spPr>
            <a:xfrm>
              <a:off x="7335" y="12155"/>
              <a:ext cx="624" cy="383"/>
            </a:xfrm>
            <a:prstGeom prst="rect">
              <a:avLst/>
            </a:prstGeom>
            <a:noFill/>
            <a:ln w="9525">
              <a:noFill/>
            </a:ln>
          </p:spPr>
          <p:txBody>
            <a:bodyPr anchor="t" anchorCtr="0"/>
            <a:p>
              <a:pPr eaLnBrk="0" hangingPunct="0"/>
              <a:r>
                <a:rPr lang="en-US" altLang="zh-CN" sz="1000" dirty="0">
                  <a:latin typeface="Times New Roman" panose="02020603050405020304" pitchFamily="18" charset="0"/>
                  <a:ea typeface="宋体" panose="02010600030101010101" pitchFamily="2" charset="-122"/>
                </a:rPr>
                <a:t>i</a:t>
              </a:r>
              <a:endParaRPr lang="en-US" altLang="zh-CN" dirty="0">
                <a:latin typeface="Times New Roman" panose="02020603050405020304" pitchFamily="18" charset="0"/>
                <a:ea typeface="宋体" panose="02010600030101010101" pitchFamily="2" charset="-122"/>
              </a:endParaRPr>
            </a:p>
          </p:txBody>
        </p:sp>
        <p:cxnSp>
          <p:nvCxnSpPr>
            <p:cNvPr id="93219" name="AutoShape 7"/>
            <p:cNvCxnSpPr/>
            <p:nvPr/>
          </p:nvCxnSpPr>
          <p:spPr>
            <a:xfrm flipH="1" flipV="1">
              <a:off x="6425" y="12867"/>
              <a:ext cx="249" cy="311"/>
            </a:xfrm>
            <a:prstGeom prst="straightConnector1">
              <a:avLst/>
            </a:prstGeom>
            <a:ln w="9525" cap="flat" cmpd="sng">
              <a:solidFill>
                <a:srgbClr val="000000"/>
              </a:solidFill>
              <a:prstDash val="solid"/>
              <a:round/>
              <a:headEnd type="none" w="med" len="med"/>
              <a:tailEnd type="none" w="med" len="med"/>
            </a:ln>
          </p:spPr>
        </p:cxnSp>
        <p:sp>
          <p:nvSpPr>
            <p:cNvPr id="93220" name="Rectangle 6"/>
            <p:cNvSpPr/>
            <p:nvPr/>
          </p:nvSpPr>
          <p:spPr>
            <a:xfrm>
              <a:off x="6499" y="13178"/>
              <a:ext cx="624" cy="383"/>
            </a:xfrm>
            <a:prstGeom prst="rect">
              <a:avLst/>
            </a:prstGeom>
            <a:noFill/>
            <a:ln w="9525">
              <a:noFill/>
            </a:ln>
          </p:spPr>
          <p:txBody>
            <a:bodyPr anchor="t" anchorCtr="0"/>
            <a:p>
              <a:pPr eaLnBrk="0" hangingPunct="0"/>
              <a:r>
                <a:rPr lang="en-US" altLang="zh-CN" sz="1000" dirty="0">
                  <a:latin typeface="Times New Roman" panose="02020603050405020304" pitchFamily="18" charset="0"/>
                  <a:ea typeface="宋体" panose="02010600030101010101" pitchFamily="2" charset="-122"/>
                </a:rPr>
                <a:t>i</a:t>
              </a:r>
              <a:endParaRPr lang="en-US" altLang="zh-CN" dirty="0">
                <a:latin typeface="Times New Roman" panose="02020603050405020304" pitchFamily="18" charset="0"/>
                <a:ea typeface="宋体" panose="02010600030101010101" pitchFamily="2" charset="-122"/>
              </a:endParaRPr>
            </a:p>
          </p:txBody>
        </p:sp>
        <p:cxnSp>
          <p:nvCxnSpPr>
            <p:cNvPr id="93221" name="AutoShape 5"/>
            <p:cNvCxnSpPr/>
            <p:nvPr/>
          </p:nvCxnSpPr>
          <p:spPr>
            <a:xfrm flipH="1" flipV="1">
              <a:off x="5179" y="14289"/>
              <a:ext cx="902" cy="286"/>
            </a:xfrm>
            <a:prstGeom prst="straightConnector1">
              <a:avLst/>
            </a:prstGeom>
            <a:ln w="9525" cap="flat" cmpd="sng">
              <a:solidFill>
                <a:srgbClr val="000000"/>
              </a:solidFill>
              <a:prstDash val="solid"/>
              <a:round/>
              <a:headEnd type="none" w="med" len="med"/>
              <a:tailEnd type="none" w="med" len="med"/>
            </a:ln>
          </p:spPr>
        </p:cxnSp>
        <p:cxnSp>
          <p:nvCxnSpPr>
            <p:cNvPr id="93222" name="AutoShape 4"/>
            <p:cNvCxnSpPr/>
            <p:nvPr/>
          </p:nvCxnSpPr>
          <p:spPr>
            <a:xfrm flipV="1">
              <a:off x="4989" y="14289"/>
              <a:ext cx="201" cy="186"/>
            </a:xfrm>
            <a:prstGeom prst="straightConnector1">
              <a:avLst/>
            </a:prstGeom>
            <a:ln w="9525" cap="flat" cmpd="sng">
              <a:solidFill>
                <a:srgbClr val="000000"/>
              </a:solidFill>
              <a:prstDash val="solid"/>
              <a:round/>
              <a:headEnd type="none" w="med" len="med"/>
              <a:tailEnd type="none" w="med" len="med"/>
            </a:ln>
          </p:spPr>
        </p:cxnSp>
        <p:sp>
          <p:nvSpPr>
            <p:cNvPr id="93223" name="Rectangle 3"/>
            <p:cNvSpPr/>
            <p:nvPr/>
          </p:nvSpPr>
          <p:spPr>
            <a:xfrm>
              <a:off x="5022" y="14575"/>
              <a:ext cx="624" cy="383"/>
            </a:xfrm>
            <a:prstGeom prst="rect">
              <a:avLst/>
            </a:prstGeom>
            <a:noFill/>
            <a:ln w="9525">
              <a:noFill/>
            </a:ln>
          </p:spPr>
          <p:txBody>
            <a:bodyPr anchor="t" anchorCtr="0"/>
            <a:p>
              <a:pPr eaLnBrk="0" hangingPunct="0"/>
              <a:r>
                <a:rPr lang="en-US" altLang="zh-CN" sz="1000" dirty="0">
                  <a:latin typeface="Times New Roman" panose="02020603050405020304" pitchFamily="18" charset="0"/>
                  <a:ea typeface="宋体" panose="02010600030101010101" pitchFamily="2" charset="-122"/>
                </a:rPr>
                <a:t>a</a:t>
              </a:r>
              <a:endParaRPr lang="en-US" altLang="zh-CN" dirty="0">
                <a:latin typeface="Times New Roman" panose="02020603050405020304" pitchFamily="18" charset="0"/>
                <a:ea typeface="宋体" panose="02010600030101010101" pitchFamily="2" charset="-122"/>
              </a:endParaRPr>
            </a:p>
          </p:txBody>
        </p:sp>
        <p:sp>
          <p:nvSpPr>
            <p:cNvPr id="93224" name="Rectangle 2"/>
            <p:cNvSpPr/>
            <p:nvPr/>
          </p:nvSpPr>
          <p:spPr>
            <a:xfrm>
              <a:off x="5840" y="14613"/>
              <a:ext cx="624" cy="383"/>
            </a:xfrm>
            <a:prstGeom prst="rect">
              <a:avLst/>
            </a:prstGeom>
            <a:noFill/>
            <a:ln w="9525">
              <a:noFill/>
            </a:ln>
          </p:spPr>
          <p:txBody>
            <a:bodyPr anchor="t" anchorCtr="0"/>
            <a:p>
              <a:pPr eaLnBrk="0" hangingPunct="0"/>
              <a:r>
                <a:rPr lang="en-US" altLang="zh-CN" sz="1000" dirty="0">
                  <a:latin typeface="Times New Roman" panose="02020603050405020304" pitchFamily="18" charset="0"/>
                  <a:ea typeface="宋体" panose="02010600030101010101" pitchFamily="2" charset="-122"/>
                </a:rPr>
                <a:t>T</a:t>
              </a:r>
              <a:endParaRPr lang="en-US" altLang="zh-CN" dirty="0">
                <a:latin typeface="Times New Roman" panose="02020603050405020304" pitchFamily="18" charset="0"/>
                <a:ea typeface="宋体" panose="02010600030101010101" pitchFamily="2" charset="-122"/>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Rectangle 2"/>
          <p:cNvSpPr/>
          <p:nvPr/>
        </p:nvSpPr>
        <p:spPr>
          <a:xfrm>
            <a:off x="304800" y="3938588"/>
            <a:ext cx="8534400" cy="2227262"/>
          </a:xfrm>
          <a:prstGeom prst="rect">
            <a:avLst/>
          </a:prstGeom>
          <a:noFill/>
          <a:ln w="9525">
            <a:noFill/>
          </a:ln>
        </p:spPr>
        <p:txBody>
          <a:bodyPr anchor="ctr" anchorCtr="0">
            <a:spAutoFit/>
          </a:bodyPr>
          <a:p>
            <a:r>
              <a:rPr lang="zh-CN" altLang="en-US" sz="2800" dirty="0">
                <a:solidFill>
                  <a:srgbClr val="FF0000"/>
                </a:solidFill>
                <a:latin typeface="Times New Roman" panose="02020603050405020304" pitchFamily="18" charset="0"/>
                <a:ea typeface="宋体" panose="02010600030101010101" pitchFamily="2" charset="-122"/>
              </a:rPr>
              <a:t>定理</a:t>
            </a:r>
            <a:r>
              <a:rPr lang="zh-CN" altLang="en-US" sz="2800" dirty="0">
                <a:latin typeface="Times New Roman" panose="02020603050405020304" pitchFamily="18" charset="0"/>
                <a:ea typeface="宋体" panose="02010600030101010101" pitchFamily="2" charset="-122"/>
              </a:rPr>
              <a:t>：一个</a:t>
            </a:r>
            <a:r>
              <a:rPr lang="en-US" altLang="zh-CN" sz="2800" dirty="0">
                <a:latin typeface="Times New Roman" panose="02020603050405020304" pitchFamily="18" charset="0"/>
                <a:ea typeface="宋体" panose="02010600030101010101" pitchFamily="2" charset="-122"/>
              </a:rPr>
              <a:t>OPG</a:t>
            </a:r>
            <a:r>
              <a:rPr lang="zh-CN" altLang="en-US" sz="2800" dirty="0">
                <a:latin typeface="Times New Roman" panose="02020603050405020304" pitchFamily="18" charset="0"/>
                <a:ea typeface="宋体" panose="02010600030101010101" pitchFamily="2" charset="-122"/>
              </a:rPr>
              <a:t>句型的最左素短语是满足下列条件的 </a:t>
            </a:r>
            <a:endParaRPr lang="zh-CN" altLang="en-US" sz="2800" dirty="0">
              <a:latin typeface="Times New Roman" panose="02020603050405020304" pitchFamily="18" charset="0"/>
              <a:ea typeface="_x000B__x000C_"/>
            </a:endParaRPr>
          </a:p>
          <a:p>
            <a:r>
              <a:rPr lang="zh-CN" altLang="en-US" sz="2800" dirty="0">
                <a:latin typeface="Times New Roman" panose="02020603050405020304" pitchFamily="18" charset="0"/>
                <a:ea typeface="宋体" panose="02010600030101010101" pitchFamily="2" charset="-122"/>
              </a:rPr>
              <a:t>最左子串：</a:t>
            </a:r>
            <a:r>
              <a:rPr lang="en-US" altLang="zh-CN" sz="2800" dirty="0">
                <a:latin typeface="Times New Roman" panose="02020603050405020304" pitchFamily="18" charset="0"/>
                <a:ea typeface="宋体" panose="02010600030101010101" pitchFamily="2" charset="-122"/>
              </a:rPr>
              <a:t>a</a:t>
            </a:r>
            <a:r>
              <a:rPr lang="en-US" altLang="zh-CN" sz="1400" dirty="0">
                <a:latin typeface="Times New Roman" panose="02020603050405020304" pitchFamily="18" charset="0"/>
                <a:ea typeface="宋体" panose="02010600030101010101" pitchFamily="2" charset="-122"/>
              </a:rPr>
              <a:t>j-1</a:t>
            </a:r>
            <a:r>
              <a:rPr lang="en-US" altLang="zh-CN" sz="2800" dirty="0">
                <a:solidFill>
                  <a:srgbClr val="FF0000"/>
                </a:solidFill>
                <a:latin typeface="Times New Roman" panose="02020603050405020304" pitchFamily="18" charset="0"/>
                <a:ea typeface="宋体" panose="02010600030101010101" pitchFamily="2" charset="-122"/>
              </a:rPr>
              <a:t>N</a:t>
            </a:r>
            <a:r>
              <a:rPr lang="en-US" altLang="zh-CN" sz="1400" dirty="0">
                <a:solidFill>
                  <a:srgbClr val="FF0000"/>
                </a:solidFill>
                <a:latin typeface="Times New Roman" panose="02020603050405020304" pitchFamily="18" charset="0"/>
                <a:ea typeface="宋体" panose="02010600030101010101" pitchFamily="2" charset="-122"/>
              </a:rPr>
              <a:t>j</a:t>
            </a:r>
            <a:r>
              <a:rPr lang="en-US" altLang="zh-CN" sz="2800" dirty="0">
                <a:solidFill>
                  <a:srgbClr val="FF0000"/>
                </a:solidFill>
                <a:latin typeface="Times New Roman" panose="02020603050405020304" pitchFamily="18" charset="0"/>
                <a:ea typeface="宋体" panose="02010600030101010101" pitchFamily="2" charset="-122"/>
              </a:rPr>
              <a:t>a</a:t>
            </a:r>
            <a:r>
              <a:rPr lang="en-US" altLang="zh-CN" sz="1400" dirty="0">
                <a:solidFill>
                  <a:srgbClr val="FF0000"/>
                </a:solidFill>
                <a:latin typeface="Times New Roman" panose="02020603050405020304" pitchFamily="18" charset="0"/>
                <a:ea typeface="宋体" panose="02010600030101010101" pitchFamily="2" charset="-122"/>
              </a:rPr>
              <a:t>j</a:t>
            </a:r>
            <a:r>
              <a:rPr lang="en-US" altLang="zh-CN" sz="2800" dirty="0">
                <a:solidFill>
                  <a:srgbClr val="FF0000"/>
                </a:solidFill>
                <a:latin typeface="Times New Roman" panose="02020603050405020304" pitchFamily="18" charset="0"/>
                <a:ea typeface="宋体" panose="02010600030101010101" pitchFamily="2" charset="-122"/>
              </a:rPr>
              <a:t>…N</a:t>
            </a:r>
            <a:r>
              <a:rPr lang="en-US" altLang="zh-CN" sz="1400" dirty="0">
                <a:solidFill>
                  <a:srgbClr val="FF0000"/>
                </a:solidFill>
                <a:latin typeface="Times New Roman" panose="02020603050405020304" pitchFamily="18" charset="0"/>
                <a:ea typeface="宋体" panose="02010600030101010101" pitchFamily="2" charset="-122"/>
              </a:rPr>
              <a:t>i</a:t>
            </a:r>
            <a:r>
              <a:rPr lang="en-US" altLang="zh-CN" sz="2800" dirty="0">
                <a:solidFill>
                  <a:srgbClr val="FF0000"/>
                </a:solidFill>
                <a:latin typeface="Times New Roman" panose="02020603050405020304" pitchFamily="18" charset="0"/>
                <a:ea typeface="宋体" panose="02010600030101010101" pitchFamily="2" charset="-122"/>
              </a:rPr>
              <a:t>a</a:t>
            </a:r>
            <a:r>
              <a:rPr lang="en-US" altLang="zh-CN" sz="1400" dirty="0">
                <a:solidFill>
                  <a:srgbClr val="FF0000"/>
                </a:solidFill>
                <a:latin typeface="Times New Roman" panose="02020603050405020304" pitchFamily="18" charset="0"/>
                <a:ea typeface="宋体" panose="02010600030101010101" pitchFamily="2" charset="-122"/>
              </a:rPr>
              <a:t>i</a:t>
            </a:r>
            <a:r>
              <a:rPr lang="en-US" altLang="zh-CN" sz="2800" dirty="0">
                <a:solidFill>
                  <a:srgbClr val="FF0000"/>
                </a:solidFill>
                <a:latin typeface="Times New Roman" panose="02020603050405020304" pitchFamily="18" charset="0"/>
                <a:ea typeface="宋体" panose="02010600030101010101" pitchFamily="2" charset="-122"/>
              </a:rPr>
              <a:t>N</a:t>
            </a:r>
            <a:r>
              <a:rPr lang="en-US" altLang="zh-CN" sz="1400" dirty="0">
                <a:solidFill>
                  <a:srgbClr val="FF0000"/>
                </a:solidFill>
                <a:latin typeface="Times New Roman" panose="02020603050405020304" pitchFamily="18" charset="0"/>
                <a:ea typeface="宋体" panose="02010600030101010101" pitchFamily="2" charset="-122"/>
              </a:rPr>
              <a:t>i+1</a:t>
            </a:r>
            <a:r>
              <a:rPr lang="en-US" altLang="zh-CN" sz="2800" dirty="0">
                <a:latin typeface="Times New Roman" panose="02020603050405020304" pitchFamily="18" charset="0"/>
                <a:ea typeface="宋体" panose="02010600030101010101" pitchFamily="2" charset="-122"/>
              </a:rPr>
              <a:t>a</a:t>
            </a:r>
            <a:r>
              <a:rPr lang="en-US" altLang="zh-CN" sz="1400" dirty="0">
                <a:latin typeface="Times New Roman" panose="02020603050405020304" pitchFamily="18" charset="0"/>
                <a:ea typeface="宋体" panose="02010600030101010101" pitchFamily="2" charset="-122"/>
              </a:rPr>
              <a:t>i+1</a:t>
            </a:r>
            <a:endParaRPr lang="en-US" altLang="zh-CN" sz="2800" dirty="0">
              <a:latin typeface="Times New Roman" panose="02020603050405020304" pitchFamily="18" charset="0"/>
              <a:ea typeface="_x000B__x000C_"/>
            </a:endParaRPr>
          </a:p>
          <a:p>
            <a:r>
              <a:rPr lang="zh-CN" altLang="en-US" sz="2800" dirty="0">
                <a:latin typeface="Times New Roman" panose="02020603050405020304" pitchFamily="18" charset="0"/>
                <a:ea typeface="宋体" panose="02010600030101010101" pitchFamily="2" charset="-122"/>
              </a:rPr>
              <a:t>其中  </a:t>
            </a:r>
            <a:r>
              <a:rPr lang="en-US" altLang="zh-CN" sz="2800" dirty="0">
                <a:latin typeface="Times New Roman" panose="02020603050405020304" pitchFamily="18" charset="0"/>
                <a:ea typeface="宋体" panose="02010600030101010101" pitchFamily="2" charset="-122"/>
              </a:rPr>
              <a:t>a</a:t>
            </a:r>
            <a:r>
              <a:rPr lang="en-US" altLang="zh-CN" sz="1400" dirty="0">
                <a:latin typeface="Times New Roman" panose="02020603050405020304" pitchFamily="18" charset="0"/>
                <a:ea typeface="宋体" panose="02010600030101010101" pitchFamily="2" charset="-122"/>
              </a:rPr>
              <a:t>j-1</a:t>
            </a:r>
            <a:r>
              <a:rPr lang="en-US" altLang="zh-CN" sz="2800" dirty="0">
                <a:latin typeface="Times New Roman" panose="02020603050405020304" pitchFamily="18" charset="0"/>
                <a:ea typeface="宋体" panose="02010600030101010101" pitchFamily="2" charset="-122"/>
              </a:rPr>
              <a:t>&lt;.a</a:t>
            </a:r>
            <a:r>
              <a:rPr lang="en-US" altLang="zh-CN" sz="1400" dirty="0">
                <a:latin typeface="Times New Roman" panose="02020603050405020304" pitchFamily="18" charset="0"/>
                <a:ea typeface="宋体" panose="02010600030101010101" pitchFamily="2" charset="-122"/>
              </a:rPr>
              <a:t>j </a:t>
            </a:r>
            <a:endParaRPr lang="en-US" altLang="zh-CN" sz="2800" dirty="0">
              <a:latin typeface="Times New Roman" panose="02020603050405020304" pitchFamily="18" charset="0"/>
              <a:ea typeface="_x000B__x000C_"/>
            </a:endParaRPr>
          </a:p>
          <a:p>
            <a:r>
              <a:rPr lang="en-US" altLang="zh-CN" sz="2800" dirty="0">
                <a:latin typeface="Times New Roman" panose="02020603050405020304" pitchFamily="18" charset="0"/>
                <a:ea typeface="宋体" panose="02010600030101010101" pitchFamily="2" charset="-122"/>
              </a:rPr>
              <a:t>          a</a:t>
            </a:r>
            <a:r>
              <a:rPr lang="en-US" altLang="zh-CN" sz="1400" dirty="0">
                <a:latin typeface="Times New Roman" panose="02020603050405020304" pitchFamily="18" charset="0"/>
                <a:ea typeface="宋体" panose="02010600030101010101" pitchFamily="2" charset="-122"/>
              </a:rPr>
              <a:t>j</a:t>
            </a:r>
            <a:r>
              <a:rPr lang="en-US" altLang="zh-CN" sz="2800" dirty="0">
                <a:latin typeface="Times New Roman" panose="02020603050405020304" pitchFamily="18" charset="0"/>
                <a:ea typeface="宋体" panose="02010600030101010101" pitchFamily="2" charset="-122"/>
              </a:rPr>
              <a:t>=.a</a:t>
            </a:r>
            <a:r>
              <a:rPr lang="en-US" altLang="zh-CN" sz="1400" dirty="0">
                <a:latin typeface="Times New Roman" panose="02020603050405020304" pitchFamily="18" charset="0"/>
                <a:ea typeface="宋体" panose="02010600030101010101" pitchFamily="2" charset="-122"/>
              </a:rPr>
              <a:t>j+1</a:t>
            </a:r>
            <a:r>
              <a:rPr lang="en-US" altLang="zh-CN" sz="2800" dirty="0">
                <a:latin typeface="Times New Roman" panose="02020603050405020304" pitchFamily="18" charset="0"/>
                <a:ea typeface="宋体" panose="02010600030101010101" pitchFamily="2" charset="-122"/>
              </a:rPr>
              <a:t>, a</a:t>
            </a:r>
            <a:r>
              <a:rPr lang="en-US" altLang="zh-CN" sz="1400" dirty="0">
                <a:latin typeface="Times New Roman" panose="02020603050405020304" pitchFamily="18" charset="0"/>
                <a:ea typeface="宋体" panose="02010600030101010101" pitchFamily="2" charset="-122"/>
              </a:rPr>
              <a:t>j+1</a:t>
            </a:r>
            <a:r>
              <a:rPr lang="en-US" altLang="zh-CN" sz="2800" dirty="0">
                <a:latin typeface="Times New Roman" panose="02020603050405020304" pitchFamily="18" charset="0"/>
                <a:ea typeface="宋体" panose="02010600030101010101" pitchFamily="2" charset="-122"/>
              </a:rPr>
              <a:t>=. a</a:t>
            </a:r>
            <a:r>
              <a:rPr lang="en-US" altLang="zh-CN" sz="1400" dirty="0">
                <a:latin typeface="Times New Roman" panose="02020603050405020304" pitchFamily="18" charset="0"/>
                <a:ea typeface="宋体" panose="02010600030101010101" pitchFamily="2" charset="-122"/>
              </a:rPr>
              <a:t>j+2 </a:t>
            </a:r>
            <a:r>
              <a:rPr lang="en-US" altLang="zh-CN" sz="2800" dirty="0">
                <a:latin typeface="Times New Roman" panose="02020603050405020304" pitchFamily="18" charset="0"/>
                <a:ea typeface="宋体" panose="02010600030101010101" pitchFamily="2" charset="-122"/>
              </a:rPr>
              <a:t>,…, a</a:t>
            </a:r>
            <a:r>
              <a:rPr lang="en-US" altLang="zh-CN" sz="1400" dirty="0">
                <a:latin typeface="Times New Roman" panose="02020603050405020304" pitchFamily="18" charset="0"/>
                <a:ea typeface="宋体" panose="02010600030101010101" pitchFamily="2" charset="-122"/>
              </a:rPr>
              <a:t>i-2</a:t>
            </a:r>
            <a:r>
              <a:rPr lang="en-US" altLang="zh-CN" sz="2800" dirty="0">
                <a:latin typeface="Times New Roman" panose="02020603050405020304" pitchFamily="18" charset="0"/>
                <a:ea typeface="宋体" panose="02010600030101010101" pitchFamily="2" charset="-122"/>
              </a:rPr>
              <a:t>= .a</a:t>
            </a:r>
            <a:r>
              <a:rPr lang="en-US" altLang="zh-CN" sz="1400" dirty="0">
                <a:latin typeface="Times New Roman" panose="02020603050405020304" pitchFamily="18" charset="0"/>
                <a:ea typeface="宋体" panose="02010600030101010101" pitchFamily="2" charset="-122"/>
              </a:rPr>
              <a:t>i-1,  </a:t>
            </a:r>
            <a:r>
              <a:rPr lang="en-US" altLang="zh-CN" sz="2800" dirty="0">
                <a:latin typeface="Times New Roman" panose="02020603050405020304" pitchFamily="18" charset="0"/>
                <a:ea typeface="宋体" panose="02010600030101010101" pitchFamily="2" charset="-122"/>
              </a:rPr>
              <a:t> a</a:t>
            </a:r>
            <a:r>
              <a:rPr lang="en-US" altLang="zh-CN" sz="1400" dirty="0">
                <a:latin typeface="Times New Roman" panose="02020603050405020304" pitchFamily="18" charset="0"/>
                <a:ea typeface="宋体" panose="02010600030101010101" pitchFamily="2" charset="-122"/>
              </a:rPr>
              <a:t>i-1</a:t>
            </a:r>
            <a:r>
              <a:rPr lang="en-US" altLang="zh-CN" sz="2800" dirty="0">
                <a:latin typeface="Times New Roman" panose="02020603050405020304" pitchFamily="18" charset="0"/>
                <a:ea typeface="宋体" panose="02010600030101010101" pitchFamily="2" charset="-122"/>
              </a:rPr>
              <a:t>=.a</a:t>
            </a:r>
            <a:r>
              <a:rPr lang="en-US" altLang="zh-CN" sz="1400" dirty="0">
                <a:latin typeface="Times New Roman" panose="02020603050405020304" pitchFamily="18" charset="0"/>
                <a:ea typeface="宋体" panose="02010600030101010101" pitchFamily="2" charset="-122"/>
              </a:rPr>
              <a:t>i </a:t>
            </a:r>
            <a:endParaRPr lang="en-US" altLang="zh-CN" sz="2800" dirty="0">
              <a:latin typeface="Times New Roman" panose="02020603050405020304" pitchFamily="18" charset="0"/>
              <a:ea typeface="_x000B__x000C_"/>
            </a:endParaRPr>
          </a:p>
          <a:p>
            <a:r>
              <a:rPr lang="en-US" altLang="zh-CN" sz="2800" dirty="0">
                <a:latin typeface="Times New Roman" panose="02020603050405020304" pitchFamily="18" charset="0"/>
                <a:ea typeface="宋体" panose="02010600030101010101" pitchFamily="2" charset="-122"/>
              </a:rPr>
              <a:t>          a</a:t>
            </a:r>
            <a:r>
              <a:rPr lang="en-US" altLang="zh-CN" sz="1400" dirty="0">
                <a:latin typeface="Times New Roman" panose="02020603050405020304" pitchFamily="18" charset="0"/>
                <a:ea typeface="宋体" panose="02010600030101010101" pitchFamily="2" charset="-122"/>
              </a:rPr>
              <a:t>i</a:t>
            </a:r>
            <a:r>
              <a:rPr lang="en-US" altLang="zh-CN" sz="2800" dirty="0">
                <a:latin typeface="Times New Roman" panose="02020603050405020304" pitchFamily="18" charset="0"/>
                <a:ea typeface="宋体" panose="02010600030101010101" pitchFamily="2" charset="-122"/>
              </a:rPr>
              <a:t>&gt;. a</a:t>
            </a:r>
            <a:r>
              <a:rPr lang="en-US" altLang="zh-CN" sz="1400" dirty="0">
                <a:latin typeface="Times New Roman" panose="02020603050405020304" pitchFamily="18" charset="0"/>
                <a:ea typeface="宋体" panose="02010600030101010101" pitchFamily="2" charset="-122"/>
              </a:rPr>
              <a:t>i+1</a:t>
            </a:r>
            <a:endParaRPr lang="en-US" altLang="zh-CN" sz="2800" dirty="0">
              <a:latin typeface="Times New Roman" panose="02020603050405020304" pitchFamily="18" charset="0"/>
              <a:ea typeface="宋体" panose="02010600030101010101" pitchFamily="2" charset="-122"/>
            </a:endParaRPr>
          </a:p>
        </p:txBody>
      </p:sp>
      <p:sp>
        <p:nvSpPr>
          <p:cNvPr id="94210" name="Text Box 3"/>
          <p:cNvSpPr txBox="1"/>
          <p:nvPr/>
        </p:nvSpPr>
        <p:spPr>
          <a:xfrm>
            <a:off x="838200" y="2128838"/>
            <a:ext cx="7189788" cy="1587500"/>
          </a:xfrm>
          <a:prstGeom prst="rect">
            <a:avLst/>
          </a:prstGeom>
          <a:noFill/>
          <a:ln w="9525">
            <a:noFill/>
          </a:ln>
        </p:spPr>
        <p:txBody>
          <a:bodyPr anchor="t" anchorCtr="0">
            <a:spAutoFit/>
          </a:bodyPr>
          <a:p>
            <a:pPr>
              <a:spcBef>
                <a:spcPct val="50000"/>
              </a:spcBef>
            </a:pPr>
            <a:r>
              <a:rPr lang="zh-CN" altLang="en-US" sz="2800" dirty="0">
                <a:latin typeface="Times New Roman" panose="02020603050405020304" pitchFamily="18" charset="0"/>
                <a:ea typeface="宋体" panose="02010600030101010101" pitchFamily="2" charset="-122"/>
              </a:rPr>
              <a:t>算符文法的任一句型的一般形式为</a:t>
            </a:r>
            <a:r>
              <a:rPr lang="en-US" altLang="zh-CN" sz="2800" dirty="0">
                <a:latin typeface="Times New Roman" panose="02020603050405020304" pitchFamily="18" charset="0"/>
                <a:ea typeface="宋体" panose="02010600030101010101" pitchFamily="2" charset="-122"/>
              </a:rPr>
              <a:t>#N</a:t>
            </a:r>
            <a:r>
              <a:rPr lang="en-US" altLang="zh-CN" sz="2800" baseline="-25000" dirty="0">
                <a:latin typeface="Times New Roman" panose="02020603050405020304" pitchFamily="18" charset="0"/>
                <a:ea typeface="宋体" panose="02010600030101010101" pitchFamily="2" charset="-122"/>
              </a:rPr>
              <a:t>1</a:t>
            </a:r>
            <a:r>
              <a:rPr lang="en-US" altLang="zh-CN" sz="2800" dirty="0">
                <a:latin typeface="Times New Roman" panose="02020603050405020304" pitchFamily="18" charset="0"/>
                <a:ea typeface="宋体" panose="02010600030101010101" pitchFamily="2" charset="-122"/>
              </a:rPr>
              <a:t>a</a:t>
            </a:r>
            <a:r>
              <a:rPr lang="en-US" altLang="zh-CN" sz="2800" baseline="-25000" dirty="0">
                <a:latin typeface="Times New Roman" panose="02020603050405020304" pitchFamily="18" charset="0"/>
                <a:ea typeface="宋体" panose="02010600030101010101" pitchFamily="2" charset="-122"/>
              </a:rPr>
              <a:t>1</a:t>
            </a:r>
            <a:r>
              <a:rPr lang="en-US" altLang="zh-CN" sz="2800" dirty="0">
                <a:latin typeface="Times New Roman" panose="02020603050405020304" pitchFamily="18" charset="0"/>
                <a:ea typeface="宋体" panose="02010600030101010101" pitchFamily="2" charset="-122"/>
              </a:rPr>
              <a:t>N</a:t>
            </a:r>
            <a:r>
              <a:rPr lang="en-US" altLang="zh-CN" sz="2800" baseline="-25000" dirty="0">
                <a:latin typeface="Times New Roman" panose="02020603050405020304" pitchFamily="18" charset="0"/>
                <a:ea typeface="宋体" panose="02010600030101010101" pitchFamily="2" charset="-122"/>
              </a:rPr>
              <a:t>2</a:t>
            </a:r>
            <a:r>
              <a:rPr lang="en-US" altLang="zh-CN" sz="2800" dirty="0">
                <a:latin typeface="Times New Roman" panose="02020603050405020304" pitchFamily="18" charset="0"/>
                <a:ea typeface="宋体" panose="02010600030101010101" pitchFamily="2" charset="-122"/>
              </a:rPr>
              <a:t>a</a:t>
            </a:r>
            <a:r>
              <a:rPr lang="en-US" altLang="zh-CN" sz="2800" baseline="-25000" dirty="0">
                <a:latin typeface="Times New Roman" panose="02020603050405020304" pitchFamily="18" charset="0"/>
                <a:ea typeface="宋体" panose="02010600030101010101" pitchFamily="2" charset="-122"/>
              </a:rPr>
              <a:t>2</a:t>
            </a:r>
            <a:r>
              <a:rPr lang="en-US" altLang="zh-CN" sz="2800" dirty="0">
                <a:latin typeface="Times New Roman" panose="02020603050405020304" pitchFamily="18" charset="0"/>
                <a:ea typeface="宋体" panose="02010600030101010101" pitchFamily="2" charset="-122"/>
              </a:rPr>
              <a:t>…N</a:t>
            </a:r>
            <a:r>
              <a:rPr lang="en-US" altLang="zh-CN" sz="2800" baseline="-25000" dirty="0">
                <a:latin typeface="Times New Roman" panose="02020603050405020304" pitchFamily="18" charset="0"/>
                <a:ea typeface="宋体" panose="02010600030101010101" pitchFamily="2" charset="-122"/>
              </a:rPr>
              <a:t>n</a:t>
            </a:r>
            <a:r>
              <a:rPr lang="en-US" altLang="zh-CN" sz="2800" dirty="0">
                <a:latin typeface="Times New Roman" panose="02020603050405020304" pitchFamily="18" charset="0"/>
                <a:ea typeface="宋体" panose="02010600030101010101" pitchFamily="2" charset="-122"/>
              </a:rPr>
              <a:t>a</a:t>
            </a:r>
            <a:r>
              <a:rPr lang="en-US" altLang="zh-CN" sz="2800" baseline="-25000" dirty="0">
                <a:latin typeface="Times New Roman" panose="02020603050405020304" pitchFamily="18" charset="0"/>
                <a:ea typeface="宋体" panose="02010600030101010101" pitchFamily="2" charset="-122"/>
              </a:rPr>
              <a:t>n</a:t>
            </a:r>
            <a:r>
              <a:rPr lang="en-US" altLang="zh-CN" sz="2800" dirty="0">
                <a:latin typeface="Times New Roman" panose="02020603050405020304" pitchFamily="18" charset="0"/>
                <a:ea typeface="宋体" panose="02010600030101010101" pitchFamily="2" charset="-122"/>
              </a:rPr>
              <a:t>N</a:t>
            </a:r>
            <a:r>
              <a:rPr lang="en-US" altLang="zh-CN" sz="2800" baseline="-25000" dirty="0">
                <a:latin typeface="Times New Roman" panose="02020603050405020304" pitchFamily="18" charset="0"/>
                <a:ea typeface="宋体" panose="02010600030101010101" pitchFamily="2" charset="-122"/>
              </a:rPr>
              <a:t>n+1</a:t>
            </a:r>
            <a:r>
              <a:rPr lang="en-US" altLang="zh-CN" sz="2800" dirty="0">
                <a:latin typeface="Times New Roman" panose="02020603050405020304" pitchFamily="18" charset="0"/>
                <a:ea typeface="宋体" panose="02010600030101010101" pitchFamily="2" charset="-122"/>
              </a:rPr>
              <a:t>#</a:t>
            </a:r>
            <a:endParaRPr lang="en-US" altLang="zh-CN" sz="2800" dirty="0">
              <a:latin typeface="Times New Roman" panose="02020603050405020304" pitchFamily="18" charset="0"/>
              <a:ea typeface="宋体" panose="02010600030101010101" pitchFamily="2" charset="-122"/>
            </a:endParaRPr>
          </a:p>
          <a:p>
            <a:pPr>
              <a:spcBef>
                <a:spcPct val="50000"/>
              </a:spcBef>
            </a:pPr>
            <a:r>
              <a:rPr lang="en-US" altLang="zh-CN" sz="2800" dirty="0">
                <a:latin typeface="Times New Roman" panose="02020603050405020304" pitchFamily="18" charset="0"/>
                <a:ea typeface="宋体" panose="02010600030101010101" pitchFamily="2" charset="-122"/>
              </a:rPr>
              <a:t>(</a:t>
            </a:r>
            <a:r>
              <a:rPr lang="en-US" altLang="zh-CN" sz="2800" dirty="0">
                <a:solidFill>
                  <a:srgbClr val="FF0000"/>
                </a:solidFill>
                <a:latin typeface="Times New Roman" panose="02020603050405020304" pitchFamily="18" charset="0"/>
                <a:ea typeface="宋体" panose="02010600030101010101" pitchFamily="2" charset="-122"/>
              </a:rPr>
              <a:t>N</a:t>
            </a:r>
            <a:r>
              <a:rPr lang="en-US" altLang="zh-CN" sz="2800" baseline="-25000" dirty="0">
                <a:solidFill>
                  <a:srgbClr val="FF0000"/>
                </a:solidFill>
                <a:latin typeface="Times New Roman" panose="02020603050405020304" pitchFamily="18" charset="0"/>
                <a:ea typeface="宋体" panose="02010600030101010101" pitchFamily="2" charset="-122"/>
              </a:rPr>
              <a:t>i</a:t>
            </a:r>
            <a:r>
              <a:rPr lang="en-US" altLang="zh-CN" sz="2800" dirty="0">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dirty="0">
                <a:solidFill>
                  <a:srgbClr val="FF0000"/>
                </a:solidFill>
                <a:latin typeface="Times New Roman" panose="02020603050405020304" pitchFamily="18" charset="0"/>
                <a:ea typeface="宋体" panose="02010600030101010101" pitchFamily="2" charset="-122"/>
              </a:rPr>
              <a:t>V</a:t>
            </a:r>
            <a:r>
              <a:rPr lang="en-US" altLang="zh-CN" sz="2800" baseline="-25000" dirty="0">
                <a:solidFill>
                  <a:srgbClr val="FF0000"/>
                </a:solidFill>
                <a:latin typeface="Times New Roman" panose="02020603050405020304" pitchFamily="18" charset="0"/>
                <a:ea typeface="宋体" panose="02010600030101010101" pitchFamily="2" charset="-122"/>
              </a:rPr>
              <a:t>N </a:t>
            </a:r>
            <a:r>
              <a:rPr lang="zh-CN" altLang="en-US" sz="2800" dirty="0">
                <a:solidFill>
                  <a:srgbClr val="FF0000"/>
                </a:solidFill>
                <a:latin typeface="Times New Roman" panose="02020603050405020304" pitchFamily="18" charset="0"/>
                <a:ea typeface="宋体" panose="02010600030101010101" pitchFamily="2" charset="-122"/>
              </a:rPr>
              <a:t>或</a:t>
            </a:r>
            <a:r>
              <a:rPr lang="en-US" altLang="zh-CN" sz="2800" dirty="0">
                <a:solidFill>
                  <a:srgbClr val="FF0000"/>
                </a:solidFill>
                <a:latin typeface="Times New Roman" panose="02020603050405020304" pitchFamily="18" charset="0"/>
                <a:ea typeface="宋体" panose="02010600030101010101" pitchFamily="2" charset="-122"/>
              </a:rPr>
              <a:t>N</a:t>
            </a:r>
            <a:r>
              <a:rPr lang="en-US" altLang="zh-CN" sz="2800" baseline="-25000" dirty="0">
                <a:solidFill>
                  <a:srgbClr val="FF0000"/>
                </a:solidFill>
                <a:latin typeface="Times New Roman" panose="02020603050405020304" pitchFamily="18" charset="0"/>
                <a:ea typeface="宋体" panose="02010600030101010101" pitchFamily="2" charset="-122"/>
              </a:rPr>
              <a:t>i </a:t>
            </a:r>
            <a:r>
              <a:rPr lang="en-US" altLang="zh-CN" sz="2800" dirty="0">
                <a:solidFill>
                  <a:srgbClr val="FF0000"/>
                </a:solidFill>
                <a:latin typeface="Times New Roman" panose="02020603050405020304" pitchFamily="18" charset="0"/>
                <a:ea typeface="宋体" panose="02010600030101010101" pitchFamily="2" charset="-122"/>
              </a:rPr>
              <a:t>= </a:t>
            </a:r>
            <a:r>
              <a:rPr lang="en-US" altLang="zh-CN" sz="2800" dirty="0">
                <a:solidFill>
                  <a:srgbClr val="FF0000"/>
                </a:solidFill>
                <a:latin typeface="Times New Roman" panose="02020603050405020304" pitchFamily="18" charset="0"/>
                <a:ea typeface="宋体" panose="02010600030101010101" pitchFamily="2" charset="-122"/>
                <a:sym typeface="Symbol" panose="05050102010706020507" pitchFamily="18" charset="2"/>
              </a:rPr>
              <a:t></a:t>
            </a:r>
            <a:r>
              <a:rPr lang="en-US" altLang="zh-CN" sz="2800" dirty="0">
                <a:solidFill>
                  <a:srgbClr val="FF0000"/>
                </a:solidFill>
                <a:latin typeface="Times New Roman" panose="02020603050405020304" pitchFamily="18" charset="0"/>
                <a:ea typeface="宋体" panose="02010600030101010101" pitchFamily="2" charset="-122"/>
              </a:rPr>
              <a:t>, </a:t>
            </a:r>
            <a:r>
              <a:rPr lang="en-US" altLang="zh-CN" sz="2800" dirty="0">
                <a:latin typeface="Times New Roman" panose="02020603050405020304" pitchFamily="18" charset="0"/>
                <a:ea typeface="宋体" panose="02010600030101010101" pitchFamily="2" charset="-122"/>
              </a:rPr>
              <a:t>a</a:t>
            </a:r>
            <a:r>
              <a:rPr lang="en-US" altLang="zh-CN" sz="2800" baseline="-25000" dirty="0">
                <a:latin typeface="Times New Roman" panose="02020603050405020304" pitchFamily="18" charset="0"/>
                <a:ea typeface="宋体" panose="02010600030101010101" pitchFamily="2" charset="-122"/>
              </a:rPr>
              <a:t>i</a:t>
            </a:r>
            <a:r>
              <a:rPr lang="en-US" altLang="zh-CN" sz="2800" dirty="0">
                <a:latin typeface="Times New Roman" panose="02020603050405020304" pitchFamily="18" charset="0"/>
                <a:ea typeface="宋体" panose="02010600030101010101" pitchFamily="2" charset="-122"/>
              </a:rPr>
              <a:t> </a:t>
            </a:r>
            <a:r>
              <a:rPr lang="en-US" altLang="zh-CN" sz="2800" dirty="0">
                <a:latin typeface="Times New Roman" panose="02020603050405020304" pitchFamily="18" charset="0"/>
                <a:ea typeface="宋体" panose="02010600030101010101" pitchFamily="2" charset="-122"/>
                <a:sym typeface="Symbol" panose="05050102010706020507" pitchFamily="18" charset="2"/>
              </a:rPr>
              <a:t></a:t>
            </a:r>
            <a:r>
              <a:rPr lang="en-US" altLang="zh-CN" sz="2800" dirty="0">
                <a:latin typeface="Times New Roman" panose="02020603050405020304" pitchFamily="18" charset="0"/>
                <a:ea typeface="宋体" panose="02010600030101010101" pitchFamily="2" charset="-122"/>
              </a:rPr>
              <a:t> V</a:t>
            </a:r>
            <a:r>
              <a:rPr lang="en-US" altLang="zh-CN" sz="2800" baseline="-25000" dirty="0">
                <a:latin typeface="Times New Roman" panose="02020603050405020304" pitchFamily="18" charset="0"/>
                <a:ea typeface="宋体" panose="02010600030101010101" pitchFamily="2" charset="-122"/>
              </a:rPr>
              <a:t>T</a:t>
            </a:r>
            <a:r>
              <a:rPr lang="en-US" altLang="zh-CN" sz="2800" dirty="0">
                <a:latin typeface="Times New Roman" panose="02020603050405020304" pitchFamily="18" charset="0"/>
                <a:ea typeface="宋体" panose="02010600030101010101" pitchFamily="2" charset="-122"/>
              </a:rPr>
              <a:t>)</a:t>
            </a:r>
            <a:endParaRPr lang="en-US" altLang="zh-CN" sz="2800" dirty="0">
              <a:latin typeface="Times New Roman" panose="02020603050405020304" pitchFamily="18" charset="0"/>
              <a:ea typeface="宋体" panose="02010600030101010101" pitchFamily="2" charset="-122"/>
            </a:endParaRPr>
          </a:p>
        </p:txBody>
      </p:sp>
      <p:sp>
        <p:nvSpPr>
          <p:cNvPr id="94211" name="Text Box 4"/>
          <p:cNvSpPr txBox="1"/>
          <p:nvPr/>
        </p:nvSpPr>
        <p:spPr>
          <a:xfrm>
            <a:off x="685800" y="841375"/>
            <a:ext cx="7543800" cy="1074738"/>
          </a:xfrm>
          <a:prstGeom prst="rect">
            <a:avLst/>
          </a:prstGeom>
          <a:noFill/>
          <a:ln w="12700">
            <a:noFill/>
          </a:ln>
        </p:spPr>
        <p:txBody>
          <a:bodyPr anchor="t" anchorCtr="0">
            <a:spAutoFit/>
          </a:bodyPr>
          <a:p>
            <a:pPr>
              <a:lnSpc>
                <a:spcPct val="90000"/>
              </a:lnSpc>
              <a:spcBef>
                <a:spcPct val="50000"/>
              </a:spcBef>
            </a:pPr>
            <a:r>
              <a:rPr lang="zh-CN" altLang="en-US" sz="2800" dirty="0">
                <a:solidFill>
                  <a:srgbClr val="FF0000"/>
                </a:solidFill>
                <a:latin typeface="Times New Roman" panose="02020603050405020304" pitchFamily="18" charset="0"/>
                <a:ea typeface="黑体" panose="02010609060101010101" pitchFamily="49" charset="-122"/>
              </a:rPr>
              <a:t>算符优先分析法的关键：</a:t>
            </a:r>
            <a:endParaRPr lang="zh-CN" altLang="en-US" sz="2800" dirty="0">
              <a:solidFill>
                <a:srgbClr val="FF0000"/>
              </a:solidFill>
              <a:latin typeface="Times New Roman" panose="02020603050405020304" pitchFamily="18" charset="0"/>
              <a:ea typeface="黑体" panose="02010609060101010101" pitchFamily="49" charset="-122"/>
            </a:endParaRPr>
          </a:p>
          <a:p>
            <a:pPr>
              <a:lnSpc>
                <a:spcPct val="90000"/>
              </a:lnSpc>
              <a:spcBef>
                <a:spcPct val="50000"/>
              </a:spcBef>
            </a:pPr>
            <a:r>
              <a:rPr lang="zh-CN" altLang="en-US" sz="2800" dirty="0">
                <a:solidFill>
                  <a:srgbClr val="FF0000"/>
                </a:solidFill>
                <a:latin typeface="Times New Roman" panose="02020603050405020304" pitchFamily="18" charset="0"/>
                <a:ea typeface="黑体" panose="02010609060101010101" pitchFamily="49" charset="-122"/>
              </a:rPr>
              <a:t>如何确定当前句型的最左素短语？</a:t>
            </a:r>
            <a:endParaRPr lang="zh-CN" altLang="en-US" sz="2800" dirty="0">
              <a:solidFill>
                <a:srgbClr val="FF0000"/>
              </a:solidFill>
              <a:latin typeface="Times New Roman" panose="02020603050405020304" pitchFamily="18" charset="0"/>
              <a:ea typeface="黑体" panose="02010609060101010101" pitchFamily="49" charset="-122"/>
            </a:endParaRPr>
          </a:p>
        </p:txBody>
      </p:sp>
      <p:sp>
        <p:nvSpPr>
          <p:cNvPr id="94212" name="Rectangle 2"/>
          <p:cNvSpPr txBox="1"/>
          <p:nvPr/>
        </p:nvSpPr>
        <p:spPr>
          <a:xfrm>
            <a:off x="685800" y="-26987"/>
            <a:ext cx="7772400" cy="609600"/>
          </a:xfrm>
          <a:prstGeom prst="rect">
            <a:avLst/>
          </a:prstGeom>
          <a:noFill/>
          <a:ln w="9525">
            <a:noFill/>
          </a:ln>
        </p:spPr>
        <p:txBody>
          <a:bodyPr anchor="t" anchorCtr="0"/>
          <a:p>
            <a:pPr algn="ctr"/>
            <a:r>
              <a:rPr lang="en-US" altLang="zh-CN" sz="3600" u="sng" dirty="0">
                <a:solidFill>
                  <a:srgbClr val="FF0000"/>
                </a:solidFill>
                <a:latin typeface="Times New Roman" panose="02020603050405020304" pitchFamily="18" charset="0"/>
                <a:ea typeface="宋体" panose="02010600030101010101" pitchFamily="2" charset="-122"/>
              </a:rPr>
              <a:t>5.2.2 </a:t>
            </a:r>
            <a:r>
              <a:rPr lang="zh-CN" altLang="en-US" sz="3600" u="sng" dirty="0">
                <a:solidFill>
                  <a:srgbClr val="FF0000"/>
                </a:solidFill>
                <a:latin typeface="Times New Roman" panose="02020603050405020304" pitchFamily="18" charset="0"/>
                <a:ea typeface="宋体" panose="02010600030101010101" pitchFamily="2" charset="-122"/>
              </a:rPr>
              <a:t>算符优先分析算法</a:t>
            </a:r>
            <a:r>
              <a:rPr lang="en-US" altLang="zh-CN" sz="3600" u="sng" dirty="0">
                <a:solidFill>
                  <a:srgbClr val="FF0000"/>
                </a:solidFill>
                <a:latin typeface="Times New Roman" panose="02020603050405020304" pitchFamily="18" charset="0"/>
                <a:ea typeface="宋体" panose="02010600030101010101" pitchFamily="2" charset="-122"/>
              </a:rPr>
              <a:t>(2)</a:t>
            </a:r>
            <a:endParaRPr lang="en-US" altLang="zh-CN" sz="3600" u="sng" dirty="0">
              <a:solidFill>
                <a:srgbClr val="FF0000"/>
              </a:solidFill>
              <a:latin typeface="Times New Roman" panose="02020603050405020304" pitchFamily="18" charset="0"/>
              <a:ea typeface="宋体" panose="02010600030101010101" pitchFamily="2" charset="-122"/>
            </a:endParaRPr>
          </a:p>
        </p:txBody>
      </p:sp>
      <p:sp>
        <p:nvSpPr>
          <p:cNvPr id="2" name="文本框 1"/>
          <p:cNvSpPr txBox="1"/>
          <p:nvPr/>
        </p:nvSpPr>
        <p:spPr>
          <a:xfrm>
            <a:off x="7524113" y="3140710"/>
            <a:ext cx="1478280" cy="460375"/>
          </a:xfrm>
          <a:prstGeom prst="rect">
            <a:avLst/>
          </a:prstGeom>
          <a:noFill/>
        </p:spPr>
        <p:txBody>
          <a:bodyPr wrap="none">
            <a:spAutoFit/>
            <a:scene3d>
              <a:camera prst="orthographicFront"/>
              <a:lightRig rig="threePt" dir="t"/>
            </a:scene3d>
          </a:bodyPr>
          <a:lstStyle/>
          <a:p>
            <a:pPr marR="0" defTabSz="914400">
              <a:buClrTx/>
              <a:buSzTx/>
              <a:buFontTx/>
              <a:buNone/>
              <a:defRPr/>
            </a:pPr>
            <a:r>
              <a:rPr kumimoji="0" lang="zh-CN" altLang="en-US"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rPr>
              <a:t>别忘了</a:t>
            </a:r>
            <a:r>
              <a:rPr kumimoji="0" lang="en-US" altLang="zh-CN"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rPr>
              <a:t># #</a:t>
            </a:r>
            <a:endParaRPr kumimoji="0" lang="en-US" altLang="zh-CN"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2498" name="Rectangle 2"/>
          <p:cNvSpPr>
            <a:spLocks noChangeArrowheads="1"/>
          </p:cNvSpPr>
          <p:nvPr/>
        </p:nvSpPr>
        <p:spPr bwMode="auto">
          <a:xfrm>
            <a:off x="381000" y="609600"/>
            <a:ext cx="8458200" cy="1143000"/>
          </a:xfrm>
          <a:prstGeom prst="rect">
            <a:avLst/>
          </a:prstGeom>
          <a:noFill/>
          <a:ln>
            <a:no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        </a:t>
            </a:r>
            <a:r>
              <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根据该定理</a:t>
            </a:r>
            <a:r>
              <a:rPr kumimoji="1" lang="en-US" altLang="zh-CN" sz="28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r>
            <a:r>
              <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要找句型的最左素短语就是要找满足 </a:t>
            </a:r>
            <a:endPar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_x000B__x000C_"/>
              <a:cs typeface="_x000B__x000C_"/>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上述条件的最左子串</a:t>
            </a:r>
            <a:r>
              <a:rPr kumimoji="1" lang="en-US" altLang="zh-CN" sz="28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r>
            <a:r>
              <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 </a:t>
            </a:r>
            <a:endParaRPr kumimoji="1" lang="en-US" altLang="zh-CN" sz="2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96258" name="Text Box 3"/>
          <p:cNvSpPr txBox="1"/>
          <p:nvPr/>
        </p:nvSpPr>
        <p:spPr>
          <a:xfrm>
            <a:off x="381000" y="1905000"/>
            <a:ext cx="4672013" cy="579438"/>
          </a:xfrm>
          <a:prstGeom prst="rect">
            <a:avLst/>
          </a:prstGeom>
          <a:noFill/>
          <a:ln w="9525">
            <a:noFill/>
          </a:ln>
        </p:spPr>
        <p:txBody>
          <a:bodyPr wrap="none" anchor="t" anchorCtr="0">
            <a:spAutoFit/>
          </a:bodyPr>
          <a:p>
            <a:r>
              <a:rPr lang="zh-CN" altLang="en-US" dirty="0">
                <a:latin typeface="Times New Roman" panose="02020603050405020304" pitchFamily="18" charset="0"/>
                <a:ea typeface="宋体" panose="02010600030101010101" pitchFamily="2" charset="-122"/>
              </a:rPr>
              <a:t>算符优先分析法的实现：</a:t>
            </a:r>
            <a:endParaRPr lang="zh-CN" altLang="en-US" dirty="0">
              <a:latin typeface="Times New Roman" panose="02020603050405020304" pitchFamily="18" charset="0"/>
              <a:ea typeface="宋体" panose="02010600030101010101" pitchFamily="2" charset="-122"/>
            </a:endParaRPr>
          </a:p>
        </p:txBody>
      </p:sp>
      <p:sp>
        <p:nvSpPr>
          <p:cNvPr id="96259" name="Text Box 4"/>
          <p:cNvSpPr txBox="1"/>
          <p:nvPr/>
        </p:nvSpPr>
        <p:spPr>
          <a:xfrm>
            <a:off x="457200" y="2484438"/>
            <a:ext cx="8485188" cy="830262"/>
          </a:xfrm>
          <a:prstGeom prst="rect">
            <a:avLst/>
          </a:prstGeom>
          <a:noFill/>
          <a:ln w="9525">
            <a:noFill/>
          </a:ln>
        </p:spPr>
        <p:txBody>
          <a:bodyPr anchor="t" anchorCtr="0">
            <a:spAutoFit/>
          </a:bodyPr>
          <a:p>
            <a:r>
              <a:rPr lang="zh-CN" altLang="en-US" dirty="0">
                <a:solidFill>
                  <a:srgbClr val="FF0000"/>
                </a:solidFill>
                <a:latin typeface="Times New Roman" panose="02020603050405020304" pitchFamily="18" charset="0"/>
                <a:ea typeface="宋体" panose="02010600030101010101" pitchFamily="2" charset="-122"/>
              </a:rPr>
              <a:t>基本部分是找句型的最左子串（最左素短语） </a:t>
            </a:r>
            <a:endParaRPr lang="zh-CN" altLang="en-US" dirty="0">
              <a:solidFill>
                <a:srgbClr val="FF0000"/>
              </a:solidFill>
              <a:latin typeface="Times New Roman" panose="02020603050405020304" pitchFamily="18" charset="0"/>
              <a:ea typeface="_x000B__x000C_"/>
            </a:endParaRPr>
          </a:p>
          <a:p>
            <a:r>
              <a:rPr lang="zh-CN" altLang="en-US" dirty="0">
                <a:solidFill>
                  <a:srgbClr val="FF0000"/>
                </a:solidFill>
                <a:latin typeface="Times New Roman" panose="02020603050405020304" pitchFamily="18" charset="0"/>
                <a:ea typeface="宋体" panose="02010600030101010101" pitchFamily="2" charset="-122"/>
              </a:rPr>
              <a:t>并进行规约。</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Rectangle 2"/>
          <p:cNvSpPr/>
          <p:nvPr/>
        </p:nvSpPr>
        <p:spPr>
          <a:xfrm>
            <a:off x="887413" y="6232525"/>
            <a:ext cx="19050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97282" name="Rectangle 3"/>
          <p:cNvSpPr/>
          <p:nvPr/>
        </p:nvSpPr>
        <p:spPr>
          <a:xfrm>
            <a:off x="3325813" y="6232525"/>
            <a:ext cx="28956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97283" name="Rectangle 6"/>
          <p:cNvSpPr/>
          <p:nvPr/>
        </p:nvSpPr>
        <p:spPr>
          <a:xfrm>
            <a:off x="3325813" y="6232525"/>
            <a:ext cx="28956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367624" name="Text Box 8"/>
          <p:cNvSpPr txBox="1">
            <a:spLocks noChangeArrowheads="1"/>
          </p:cNvSpPr>
          <p:nvPr/>
        </p:nvSpPr>
        <p:spPr bwMode="auto">
          <a:xfrm>
            <a:off x="658813" y="685800"/>
            <a:ext cx="4672013" cy="579438"/>
          </a:xfrm>
          <a:prstGeom prst="rect">
            <a:avLst/>
          </a:prstGeom>
          <a:noFill/>
          <a:ln>
            <a:noFill/>
          </a:ln>
          <a:effectLst/>
        </p:spPr>
        <p:txBody>
          <a:bodyPr wrap="none">
            <a:spAutoFit/>
          </a:bodyPr>
          <a:lstStyle/>
          <a:p>
            <a:pPr marR="0" defTabSz="914400">
              <a:buClrTx/>
              <a:buSzTx/>
              <a:buFontTx/>
              <a:buNone/>
              <a:defRPr/>
            </a:pPr>
            <a:r>
              <a:rPr kumimoji="1" lang="zh-CN" altLang="en-US"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算符优先分析法的实现：</a:t>
            </a:r>
            <a:endParaRPr kumimoji="1" lang="zh-CN" altLang="en-US"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grpSp>
        <p:nvGrpSpPr>
          <p:cNvPr id="97285" name="Group 10"/>
          <p:cNvGrpSpPr/>
          <p:nvPr/>
        </p:nvGrpSpPr>
        <p:grpSpPr>
          <a:xfrm>
            <a:off x="2259013" y="2346325"/>
            <a:ext cx="4740275" cy="2362200"/>
            <a:chOff x="1238" y="2174"/>
            <a:chExt cx="3034" cy="1570"/>
          </a:xfrm>
        </p:grpSpPr>
        <p:sp>
          <p:nvSpPr>
            <p:cNvPr id="367627" name="Text Box 11"/>
            <p:cNvSpPr txBox="1">
              <a:spLocks noChangeArrowheads="1"/>
            </p:cNvSpPr>
            <p:nvPr/>
          </p:nvSpPr>
          <p:spPr bwMode="auto">
            <a:xfrm>
              <a:off x="1392" y="3264"/>
              <a:ext cx="572" cy="250"/>
            </a:xfrm>
            <a:prstGeom prst="rect">
              <a:avLst/>
            </a:prstGeom>
            <a:noFill/>
            <a:ln w="9525">
              <a:solidFill>
                <a:srgbClr val="009900"/>
              </a:solidFill>
              <a:miter lim="800000"/>
            </a:ln>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_x000B__x000C_"/>
                  <a:cs typeface="_x000B__x000C_"/>
                </a:rPr>
                <a:t>#</a:t>
              </a:r>
              <a:endParaRPr kumimoji="1" lang="en-US" altLang="zh-CN" sz="2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97287" name="Rectangle 12"/>
            <p:cNvSpPr/>
            <p:nvPr/>
          </p:nvSpPr>
          <p:spPr>
            <a:xfrm>
              <a:off x="1920" y="3264"/>
              <a:ext cx="96" cy="240"/>
            </a:xfrm>
            <a:prstGeom prst="rect">
              <a:avLst/>
            </a:prstGeom>
            <a:solidFill>
              <a:schemeClr val="bg1"/>
            </a:solidFill>
            <a:ln w="9525">
              <a:noFill/>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367629" name="Rectangle 13"/>
            <p:cNvSpPr>
              <a:spLocks noChangeArrowheads="1"/>
            </p:cNvSpPr>
            <p:nvPr/>
          </p:nvSpPr>
          <p:spPr bwMode="auto">
            <a:xfrm>
              <a:off x="2448" y="3024"/>
              <a:ext cx="1440" cy="720"/>
            </a:xfrm>
            <a:prstGeom prst="rect">
              <a:avLst/>
            </a:prstGeom>
            <a:solidFill>
              <a:srgbClr val="FFFFD5"/>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隶书" pitchFamily="49" charset="-122"/>
                  <a:cs typeface="+mn-cs"/>
                </a:rPr>
                <a:t>分析程序 </a:t>
              </a:r>
              <a:endParaRPr kumimoji="1" lang="zh-CN" altLang="en-US"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_x000B__x000C_"/>
                <a:cs typeface="_x000B__x000C_"/>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367630" name="Text Box 14"/>
            <p:cNvSpPr txBox="1">
              <a:spLocks noChangeArrowheads="1"/>
            </p:cNvSpPr>
            <p:nvPr/>
          </p:nvSpPr>
          <p:spPr bwMode="auto">
            <a:xfrm>
              <a:off x="2659" y="3393"/>
              <a:ext cx="1076" cy="270"/>
            </a:xfrm>
            <a:prstGeom prst="rect">
              <a:avLst/>
            </a:prstGeom>
            <a:solidFill>
              <a:schemeClr val="accent1"/>
            </a:solidFill>
            <a:ln w="9525">
              <a:solidFill>
                <a:schemeClr val="accent1"/>
              </a:solidFill>
              <a:miter lim="800000"/>
            </a:ln>
            <a:effectLst/>
          </p:spPr>
          <p:txBody>
            <a:bodyPr wrap="none">
              <a:spAutoFit/>
            </a:bodyPr>
            <a:lstStyle/>
            <a:p>
              <a:pPr marR="0" defTabSz="914400">
                <a:buClrTx/>
                <a:buSzTx/>
                <a:buFontTx/>
                <a:buNone/>
                <a:defRPr/>
              </a:pPr>
              <a:r>
                <a:rPr kumimoji="1" lang="zh-CN" altLang="en-US" sz="2000" kern="1200" cap="none" spc="0" normalizeH="0" baseline="0" noProof="0">
                  <a:solidFill>
                    <a:srgbClr val="660066"/>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优先关系矩阵</a:t>
              </a:r>
              <a:endParaRPr kumimoji="1" lang="zh-CN" altLang="en-US" kern="1200" cap="none" spc="0" normalizeH="0" baseline="0" noProof="0">
                <a:solidFill>
                  <a:srgbClr val="660066"/>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endParaRPr>
            </a:p>
          </p:txBody>
        </p:sp>
        <p:sp>
          <p:nvSpPr>
            <p:cNvPr id="97290" name="Rectangle 15"/>
            <p:cNvSpPr/>
            <p:nvPr/>
          </p:nvSpPr>
          <p:spPr>
            <a:xfrm>
              <a:off x="2976" y="2496"/>
              <a:ext cx="1296" cy="192"/>
            </a:xfrm>
            <a:prstGeom prst="rect">
              <a:avLst/>
            </a:prstGeom>
            <a:noFill/>
            <a:ln w="9525" cap="flat" cmpd="sng">
              <a:solidFill>
                <a:schemeClr val="accent2"/>
              </a:solidFill>
              <a:prstDash val="solid"/>
              <a:miter/>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97291" name="Line 16"/>
            <p:cNvSpPr/>
            <p:nvPr/>
          </p:nvSpPr>
          <p:spPr>
            <a:xfrm>
              <a:off x="3120" y="2496"/>
              <a:ext cx="0" cy="192"/>
            </a:xfrm>
            <a:prstGeom prst="line">
              <a:avLst/>
            </a:prstGeom>
            <a:ln w="9525" cap="flat" cmpd="sng">
              <a:solidFill>
                <a:schemeClr val="tx1"/>
              </a:solidFill>
              <a:prstDash val="solid"/>
              <a:round/>
              <a:headEnd type="none" w="med" len="med"/>
              <a:tailEnd type="none" w="med" len="med"/>
            </a:ln>
          </p:spPr>
        </p:sp>
        <p:sp>
          <p:nvSpPr>
            <p:cNvPr id="97292" name="Line 17"/>
            <p:cNvSpPr/>
            <p:nvPr/>
          </p:nvSpPr>
          <p:spPr>
            <a:xfrm>
              <a:off x="3264" y="2496"/>
              <a:ext cx="0" cy="192"/>
            </a:xfrm>
            <a:prstGeom prst="line">
              <a:avLst/>
            </a:prstGeom>
            <a:ln w="9525" cap="flat" cmpd="sng">
              <a:solidFill>
                <a:schemeClr val="tx1"/>
              </a:solidFill>
              <a:prstDash val="solid"/>
              <a:round/>
              <a:headEnd type="none" w="med" len="med"/>
              <a:tailEnd type="none" w="med" len="med"/>
            </a:ln>
          </p:spPr>
        </p:sp>
        <p:sp>
          <p:nvSpPr>
            <p:cNvPr id="97293" name="Line 18"/>
            <p:cNvSpPr/>
            <p:nvPr/>
          </p:nvSpPr>
          <p:spPr>
            <a:xfrm>
              <a:off x="3360" y="2496"/>
              <a:ext cx="0" cy="192"/>
            </a:xfrm>
            <a:prstGeom prst="line">
              <a:avLst/>
            </a:prstGeom>
            <a:ln w="9525" cap="flat" cmpd="sng">
              <a:solidFill>
                <a:schemeClr val="tx1"/>
              </a:solidFill>
              <a:prstDash val="solid"/>
              <a:round/>
              <a:headEnd type="none" w="med" len="med"/>
              <a:tailEnd type="none" w="med" len="med"/>
            </a:ln>
          </p:spPr>
        </p:sp>
        <p:sp>
          <p:nvSpPr>
            <p:cNvPr id="97294" name="Line 19"/>
            <p:cNvSpPr/>
            <p:nvPr/>
          </p:nvSpPr>
          <p:spPr>
            <a:xfrm>
              <a:off x="3504" y="2496"/>
              <a:ext cx="0" cy="192"/>
            </a:xfrm>
            <a:prstGeom prst="line">
              <a:avLst/>
            </a:prstGeom>
            <a:ln w="9525" cap="flat" cmpd="sng">
              <a:solidFill>
                <a:schemeClr val="tx1"/>
              </a:solidFill>
              <a:prstDash val="solid"/>
              <a:round/>
              <a:headEnd type="none" w="med" len="med"/>
              <a:tailEnd type="none" w="med" len="med"/>
            </a:ln>
          </p:spPr>
        </p:sp>
        <p:sp>
          <p:nvSpPr>
            <p:cNvPr id="97295" name="Line 20"/>
            <p:cNvSpPr/>
            <p:nvPr/>
          </p:nvSpPr>
          <p:spPr>
            <a:xfrm>
              <a:off x="3648" y="2496"/>
              <a:ext cx="0" cy="192"/>
            </a:xfrm>
            <a:prstGeom prst="line">
              <a:avLst/>
            </a:prstGeom>
            <a:ln w="9525" cap="flat" cmpd="sng">
              <a:solidFill>
                <a:schemeClr val="tx1"/>
              </a:solidFill>
              <a:prstDash val="solid"/>
              <a:round/>
              <a:headEnd type="none" w="med" len="med"/>
              <a:tailEnd type="none" w="med" len="med"/>
            </a:ln>
          </p:spPr>
        </p:sp>
        <p:sp>
          <p:nvSpPr>
            <p:cNvPr id="97296" name="Line 21"/>
            <p:cNvSpPr/>
            <p:nvPr/>
          </p:nvSpPr>
          <p:spPr>
            <a:xfrm>
              <a:off x="3792" y="2496"/>
              <a:ext cx="0" cy="192"/>
            </a:xfrm>
            <a:prstGeom prst="line">
              <a:avLst/>
            </a:prstGeom>
            <a:ln w="9525" cap="flat" cmpd="sng">
              <a:solidFill>
                <a:schemeClr val="tx1"/>
              </a:solidFill>
              <a:prstDash val="solid"/>
              <a:round/>
              <a:headEnd type="none" w="med" len="med"/>
              <a:tailEnd type="none" w="med" len="med"/>
            </a:ln>
          </p:spPr>
        </p:sp>
        <p:sp>
          <p:nvSpPr>
            <p:cNvPr id="97297" name="Line 22"/>
            <p:cNvSpPr/>
            <p:nvPr/>
          </p:nvSpPr>
          <p:spPr>
            <a:xfrm>
              <a:off x="3936" y="2496"/>
              <a:ext cx="0" cy="192"/>
            </a:xfrm>
            <a:prstGeom prst="line">
              <a:avLst/>
            </a:prstGeom>
            <a:ln w="9525" cap="flat" cmpd="sng">
              <a:solidFill>
                <a:schemeClr val="tx1"/>
              </a:solidFill>
              <a:prstDash val="solid"/>
              <a:round/>
              <a:headEnd type="none" w="med" len="med"/>
              <a:tailEnd type="none" w="med" len="med"/>
            </a:ln>
          </p:spPr>
        </p:sp>
        <p:sp>
          <p:nvSpPr>
            <p:cNvPr id="367639" name="Text Box 23"/>
            <p:cNvSpPr txBox="1">
              <a:spLocks noChangeArrowheads="1"/>
            </p:cNvSpPr>
            <p:nvPr/>
          </p:nvSpPr>
          <p:spPr bwMode="auto">
            <a:xfrm>
              <a:off x="4022" y="2505"/>
              <a:ext cx="191" cy="244"/>
            </a:xfrm>
            <a:prstGeom prst="rect">
              <a:avLst/>
            </a:prstGeom>
            <a:noFill/>
            <a:ln>
              <a:noFill/>
            </a:ln>
            <a:effec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_x000B__x000C_"/>
                  <a:cs typeface="_x000B__x000C_"/>
                </a:rPr>
                <a:t>#</a:t>
              </a:r>
              <a:endParaRPr kumimoji="1" lang="en-US" altLang="zh-CN" sz="2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97299" name="Line 24"/>
            <p:cNvSpPr/>
            <p:nvPr/>
          </p:nvSpPr>
          <p:spPr>
            <a:xfrm flipH="1">
              <a:off x="1488" y="3648"/>
              <a:ext cx="960" cy="0"/>
            </a:xfrm>
            <a:prstGeom prst="line">
              <a:avLst/>
            </a:prstGeom>
            <a:ln w="9525" cap="flat" cmpd="sng">
              <a:solidFill>
                <a:schemeClr val="tx1"/>
              </a:solidFill>
              <a:prstDash val="solid"/>
              <a:round/>
              <a:headEnd type="none" w="med" len="med"/>
              <a:tailEnd type="none" w="med" len="med"/>
            </a:ln>
          </p:spPr>
        </p:sp>
        <p:sp>
          <p:nvSpPr>
            <p:cNvPr id="97300" name="Line 25"/>
            <p:cNvSpPr/>
            <p:nvPr/>
          </p:nvSpPr>
          <p:spPr>
            <a:xfrm flipV="1">
              <a:off x="1488" y="3504"/>
              <a:ext cx="0" cy="144"/>
            </a:xfrm>
            <a:prstGeom prst="line">
              <a:avLst/>
            </a:prstGeom>
            <a:ln w="9525" cap="flat" cmpd="sng">
              <a:solidFill>
                <a:schemeClr val="tx1"/>
              </a:solidFill>
              <a:prstDash val="solid"/>
              <a:round/>
              <a:headEnd type="none" w="med" len="med"/>
              <a:tailEnd type="triangle" w="med" len="med"/>
            </a:ln>
          </p:spPr>
        </p:sp>
        <p:sp>
          <p:nvSpPr>
            <p:cNvPr id="97301" name="Line 26"/>
            <p:cNvSpPr/>
            <p:nvPr/>
          </p:nvSpPr>
          <p:spPr>
            <a:xfrm flipV="1">
              <a:off x="3024" y="2688"/>
              <a:ext cx="0" cy="336"/>
            </a:xfrm>
            <a:prstGeom prst="line">
              <a:avLst/>
            </a:prstGeom>
            <a:ln w="9525" cap="flat" cmpd="sng">
              <a:solidFill>
                <a:schemeClr val="tx1"/>
              </a:solidFill>
              <a:prstDash val="solid"/>
              <a:round/>
              <a:headEnd type="none" w="med" len="med"/>
              <a:tailEnd type="triangle" w="med" len="med"/>
            </a:ln>
          </p:spPr>
        </p:sp>
        <p:sp>
          <p:nvSpPr>
            <p:cNvPr id="367643" name="Text Box 27"/>
            <p:cNvSpPr txBox="1">
              <a:spLocks noChangeArrowheads="1"/>
            </p:cNvSpPr>
            <p:nvPr/>
          </p:nvSpPr>
          <p:spPr bwMode="auto">
            <a:xfrm>
              <a:off x="1238" y="2990"/>
              <a:ext cx="560" cy="247"/>
            </a:xfrm>
            <a:prstGeom prst="rect">
              <a:avLst/>
            </a:prstGeom>
            <a:noFill/>
            <a:ln>
              <a:noFill/>
            </a:ln>
            <a:effec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1800" b="0" i="0" u="none" strike="noStrike" kern="1200" cap="none" spc="0" normalizeH="0" baseline="0" noProof="0">
                  <a:ln>
                    <a:noFill/>
                  </a:ln>
                  <a:solidFill>
                    <a:srgbClr val="009900"/>
                  </a:solidFill>
                  <a:effectLst>
                    <a:outerShdw blurRad="38100" dist="38100" dir="2700000" algn="tl">
                      <a:srgbClr val="C0C0C0"/>
                    </a:outerShdw>
                  </a:effectLst>
                  <a:uLnTx/>
                  <a:uFillTx/>
                  <a:latin typeface="Times New Roman" panose="02020603050405020304" pitchFamily="18" charset="0"/>
                  <a:ea typeface="_x000B__x000C_"/>
                  <a:cs typeface="_x000B__x000C_"/>
                </a:rPr>
                <a:t>符号栈</a:t>
              </a:r>
              <a:endParaRPr kumimoji="1" lang="zh-CN" altLang="en-US" sz="2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367644" name="Text Box 28"/>
            <p:cNvSpPr txBox="1">
              <a:spLocks noChangeArrowheads="1"/>
            </p:cNvSpPr>
            <p:nvPr/>
          </p:nvSpPr>
          <p:spPr bwMode="auto">
            <a:xfrm>
              <a:off x="3254" y="2174"/>
              <a:ext cx="560" cy="244"/>
            </a:xfrm>
            <a:prstGeom prst="rect">
              <a:avLst/>
            </a:prstGeom>
            <a:noFill/>
            <a:ln>
              <a:noFill/>
            </a:ln>
            <a:effec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1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_x000B__x000C_"/>
                  <a:cs typeface="_x000B__x000C_"/>
                </a:rPr>
                <a:t>输入串</a:t>
              </a:r>
              <a:endParaRPr kumimoji="1" lang="zh-CN" altLang="en-US" sz="2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grpSp>
      <p:sp>
        <p:nvSpPr>
          <p:cNvPr id="367645" name="Rectangle 29"/>
          <p:cNvSpPr>
            <a:spLocks noChangeArrowheads="1"/>
          </p:cNvSpPr>
          <p:nvPr/>
        </p:nvSpPr>
        <p:spPr bwMode="auto">
          <a:xfrm>
            <a:off x="735013" y="4937125"/>
            <a:ext cx="8001000" cy="1570038"/>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当栈内</a:t>
            </a:r>
            <a:r>
              <a:rPr kumimoji="1" lang="zh-CN" altLang="en-US" sz="24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终结符</a:t>
            </a:r>
            <a:r>
              <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的优先级＜＝栈外的</a:t>
            </a:r>
            <a:r>
              <a:rPr kumimoji="1" lang="zh-CN" altLang="en-US" sz="24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终结符</a:t>
            </a:r>
            <a:r>
              <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的优先级时，移进；栈内</a:t>
            </a:r>
            <a:r>
              <a:rPr kumimoji="1" lang="zh-CN" altLang="en-US" sz="24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终结符</a:t>
            </a:r>
            <a:r>
              <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的优先级＞栈外的终结符的优先级时，表明找到了素短语的尾，再往前找其头，基于</a:t>
            </a:r>
            <a:r>
              <a:rPr kumimoji="1" lang="zh-CN" altLang="en-US" sz="24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当前句型的最左素短语</a:t>
            </a:r>
            <a:r>
              <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进行规约。</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Rectangle 2"/>
          <p:cNvSpPr>
            <a:spLocks noGrp="1"/>
          </p:cNvSpPr>
          <p:nvPr>
            <p:ph type="title"/>
          </p:nvPr>
        </p:nvSpPr>
        <p:spPr>
          <a:xfrm>
            <a:off x="152400" y="228600"/>
            <a:ext cx="685800" cy="6134100"/>
          </a:xfrm>
        </p:spPr>
        <p:txBody>
          <a:bodyPr vert="horz" wrap="square" lIns="91440" tIns="45720" rIns="91440" bIns="45720" anchor="ctr" anchorCtr="0"/>
          <a:p>
            <a:pPr eaLnBrk="1" hangingPunct="1"/>
            <a:r>
              <a:rPr lang="zh-CN" altLang="en-US" sz="3600" dirty="0">
                <a:solidFill>
                  <a:srgbClr val="FF0000"/>
                </a:solidFill>
              </a:rPr>
              <a:t>算符优先分析算法</a:t>
            </a:r>
            <a:r>
              <a:rPr lang="en-US" altLang="zh-CN" sz="3600" dirty="0">
                <a:solidFill>
                  <a:srgbClr val="FF0000"/>
                </a:solidFill>
              </a:rPr>
              <a:t>(3)</a:t>
            </a:r>
            <a:endParaRPr lang="en-US" altLang="zh-CN" sz="3600" dirty="0">
              <a:solidFill>
                <a:srgbClr val="FF0000"/>
              </a:solidFill>
            </a:endParaRPr>
          </a:p>
        </p:txBody>
      </p:sp>
      <p:graphicFrame>
        <p:nvGraphicFramePr>
          <p:cNvPr id="30975" name="Group 255"/>
          <p:cNvGraphicFramePr>
            <a:graphicFrameLocks noGrp="1"/>
          </p:cNvGraphicFramePr>
          <p:nvPr/>
        </p:nvGraphicFramePr>
        <p:xfrm>
          <a:off x="1219200" y="9525"/>
          <a:ext cx="7696200" cy="6873875"/>
        </p:xfrm>
        <a:graphic>
          <a:graphicData uri="http://schemas.openxmlformats.org/drawingml/2006/table">
            <a:tbl>
              <a:tblPr/>
              <a:tblGrid>
                <a:gridCol w="633413"/>
                <a:gridCol w="7062787"/>
              </a:tblGrid>
              <a:tr h="38103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1</a:t>
                      </a:r>
                      <a:endParaRPr kumimoji="1" lang="en-US" altLang="zh-CN" sz="19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K := 1 </a:t>
                      </a:r>
                      <a:r>
                        <a:rPr kumimoji="1" lang="en-US" altLang="zh-CN" sz="19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 </a:t>
                      </a:r>
                      <a:r>
                        <a:rPr kumimoji="1" lang="en-US" altLang="zh-CN" sz="19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 S[k] :=‘#’;</a:t>
                      </a:r>
                      <a:endParaRPr kumimoji="1" lang="en-US" altLang="zh-CN" sz="19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03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2</a:t>
                      </a:r>
                      <a:endPar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Repeat</a:t>
                      </a:r>
                      <a:endParaRPr kumimoji="1" lang="en-US" altLang="zh-CN" sz="19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03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3 </a:t>
                      </a:r>
                      <a:endPar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zh-CN" altLang="en-US"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把下一个输入符号读进</a:t>
                      </a: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r>
                        <a:rPr kumimoji="1" lang="zh-CN" altLang="en-US"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中</a:t>
                      </a:r>
                      <a:endParaRPr kumimoji="1" lang="zh-CN" altLang="en-US"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27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4</a:t>
                      </a:r>
                      <a:endPar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19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IF</a:t>
                      </a: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S</a:t>
                      </a:r>
                      <a:r>
                        <a:rPr kumimoji="1" lang="en-US" altLang="zh-CN" sz="19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[k]</a:t>
                      </a:r>
                      <a:r>
                        <a:rPr kumimoji="1" lang="en-US" altLang="zh-CN" sz="2000" b="1" i="0" u="none" strike="noStrike" cap="none" normalizeH="0" baseline="0">
                          <a:ln>
                            <a:noFill/>
                          </a:ln>
                          <a:solidFill>
                            <a:schemeClr val="tx2"/>
                          </a:solidFill>
                          <a:effectLst/>
                          <a:latin typeface="Times New Roman" panose="02020603050405020304" pitchFamily="18" charset="0"/>
                          <a:ea typeface="MingLiU" pitchFamily="49" charset="-120"/>
                          <a:sym typeface="Symbol" panose="05050102010706020507" pitchFamily="18" charset="2"/>
                        </a:rPr>
                        <a:t>V</a:t>
                      </a:r>
                      <a:r>
                        <a:rPr kumimoji="1" lang="en-US" altLang="zh-CN" sz="1600" b="1" i="0" u="none" strike="noStrike" cap="none" normalizeH="0" baseline="0">
                          <a:ln>
                            <a:noFill/>
                          </a:ln>
                          <a:solidFill>
                            <a:schemeClr val="tx2"/>
                          </a:solidFill>
                          <a:effectLst/>
                          <a:latin typeface="Times New Roman" panose="02020603050405020304" pitchFamily="18" charset="0"/>
                          <a:ea typeface="MingLiU" pitchFamily="49" charset="-120"/>
                          <a:sym typeface="Symbol" panose="05050102010706020507" pitchFamily="18" charset="2"/>
                        </a:rPr>
                        <a:t>T</a:t>
                      </a:r>
                      <a:r>
                        <a:rPr kumimoji="1" lang="en-US" altLang="zh-CN" sz="1600" b="0" i="0" u="none" strike="noStrike" cap="none" normalizeH="0" baseline="0">
                          <a:ln>
                            <a:noFill/>
                          </a:ln>
                          <a:solidFill>
                            <a:schemeClr val="tx2"/>
                          </a:solidFill>
                          <a:effectLst/>
                          <a:latin typeface="Times New Roman" panose="02020603050405020304" pitchFamily="18" charset="0"/>
                          <a:ea typeface="MingLiU" pitchFamily="49" charset="-120"/>
                          <a:sym typeface="Symbol" panose="05050102010706020507" pitchFamily="18" charset="2"/>
                        </a:rPr>
                        <a:t> </a:t>
                      </a:r>
                      <a:r>
                        <a:rPr kumimoji="1" lang="en-US" altLang="zh-CN" sz="1600" b="0" i="0" u="none" strike="noStrike" cap="none" normalizeH="0" baseline="0">
                          <a:ln>
                            <a:noFill/>
                          </a:ln>
                          <a:solidFill>
                            <a:srgbClr val="990033"/>
                          </a:solidFill>
                          <a:effectLst/>
                          <a:latin typeface="Times New Roman" panose="02020603050405020304" pitchFamily="18" charset="0"/>
                          <a:ea typeface="MingLiU" pitchFamily="49" charset="-120"/>
                          <a:sym typeface="Symbol" panose="05050102010706020507" pitchFamily="18" charset="2"/>
                        </a:rPr>
                        <a:t> </a:t>
                      </a:r>
                      <a:r>
                        <a:rPr kumimoji="1" lang="en-US" altLang="zh-CN" sz="19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then</a:t>
                      </a: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j:=k </a:t>
                      </a:r>
                      <a:r>
                        <a:rPr kumimoji="1" lang="en-US" altLang="zh-CN" sz="19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 else</a:t>
                      </a: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j:=k+1;//</a:t>
                      </a:r>
                      <a:r>
                        <a:rPr kumimoji="1" lang="zh-CN" altLang="en-US"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跳过非终结符</a:t>
                      </a: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VN</a:t>
                      </a:r>
                      <a:endPar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03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5</a:t>
                      </a:r>
                      <a:endPar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1" lang="en-US" altLang="zh-CN" sz="1900" b="1" i="0" u="none" strike="noStrike" cap="none" normalizeH="0" baseline="0" dirty="0">
                          <a:ln>
                            <a:noFill/>
                          </a:ln>
                          <a:solidFill>
                            <a:srgbClr val="990033"/>
                          </a:solidFill>
                          <a:effectLst/>
                          <a:latin typeface="Times New Roman" panose="02020603050405020304" pitchFamily="18" charset="0"/>
                          <a:ea typeface="宋体" panose="02010600030101010101" pitchFamily="2" charset="-122"/>
                        </a:rPr>
                        <a:t>while</a:t>
                      </a:r>
                      <a:r>
                        <a:rPr kumimoji="1" lang="en-US" altLang="zh-CN" sz="19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S</a:t>
                      </a:r>
                      <a:r>
                        <a:rPr kumimoji="1" lang="en-US" altLang="zh-CN" sz="19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[j] </a:t>
                      </a:r>
                      <a:r>
                        <a:rPr kumimoji="1" lang="en-US" altLang="zh-CN" sz="1900" b="1" i="0" u="none" strike="noStrike" cap="none" normalizeH="0" baseline="0" dirty="0">
                          <a:ln>
                            <a:noFill/>
                          </a:ln>
                          <a:solidFill>
                            <a:schemeClr val="tx2"/>
                          </a:solidFill>
                          <a:effectLst/>
                          <a:latin typeface="Arial Black" panose="020B0A04020102020204" pitchFamily="34" charset="0"/>
                          <a:ea typeface="宋体" panose="02010600030101010101" pitchFamily="2" charset="-122"/>
                        </a:rPr>
                        <a:t>&gt;</a:t>
                      </a:r>
                      <a:r>
                        <a:rPr kumimoji="1" lang="en-US" altLang="zh-CN" sz="19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 a </a:t>
                      </a:r>
                      <a:r>
                        <a:rPr kumimoji="1" lang="en-US" altLang="zh-CN" sz="1900" b="1" i="0" u="none" strike="noStrike" cap="none" normalizeH="0" baseline="0" dirty="0">
                          <a:ln>
                            <a:noFill/>
                          </a:ln>
                          <a:solidFill>
                            <a:srgbClr val="990033"/>
                          </a:solidFill>
                          <a:effectLst/>
                          <a:latin typeface="Times New Roman" panose="02020603050405020304" pitchFamily="18" charset="0"/>
                          <a:ea typeface="宋体" panose="02010600030101010101" pitchFamily="2" charset="-122"/>
                        </a:rPr>
                        <a:t>Do </a:t>
                      </a:r>
                      <a:r>
                        <a:rPr kumimoji="1" lang="en-US" altLang="zh-CN" sz="19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a:t>
                      </a:r>
                      <a:r>
                        <a:rPr kumimoji="1" lang="zh-CN" altLang="en-US" sz="19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出栈，找到最左素短语的尾巴</a:t>
                      </a:r>
                      <a:endParaRPr kumimoji="1" lang="en-US" altLang="zh-CN" sz="19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03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6</a:t>
                      </a:r>
                      <a:endPar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19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begin</a:t>
                      </a:r>
                      <a:endParaRPr kumimoji="1" lang="en-US" altLang="zh-CN" sz="19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03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7</a:t>
                      </a:r>
                      <a:endPar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19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repeat</a:t>
                      </a:r>
                      <a:endParaRPr kumimoji="1" lang="en-US" altLang="zh-CN" sz="19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03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8</a:t>
                      </a:r>
                      <a:endPar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Q := S</a:t>
                      </a:r>
                      <a:r>
                        <a:rPr kumimoji="1" lang="en-US" altLang="zh-CN" sz="19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[j] </a:t>
                      </a:r>
                      <a:endParaRPr kumimoji="1" lang="en-US" altLang="zh-CN" sz="19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03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9</a:t>
                      </a:r>
                      <a:endPar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19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         if</a:t>
                      </a: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S</a:t>
                      </a:r>
                      <a:r>
                        <a:rPr kumimoji="1" lang="en-US" altLang="zh-CN" sz="19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[j-1] </a:t>
                      </a:r>
                      <a:r>
                        <a:rPr kumimoji="1" lang="en-US" altLang="zh-CN" sz="1800" b="1" i="0" u="none" strike="noStrike" cap="none" normalizeH="0" baseline="0">
                          <a:ln>
                            <a:noFill/>
                          </a:ln>
                          <a:solidFill>
                            <a:schemeClr val="tx2"/>
                          </a:solidFill>
                          <a:effectLst/>
                          <a:latin typeface="Times New Roman" panose="02020603050405020304" pitchFamily="18" charset="0"/>
                          <a:ea typeface="MingLiU" pitchFamily="49" charset="-120"/>
                          <a:sym typeface="Symbol" panose="05050102010706020507" pitchFamily="18" charset="2"/>
                        </a:rPr>
                        <a:t>V</a:t>
                      </a:r>
                      <a:r>
                        <a:rPr kumimoji="1" lang="en-US" altLang="zh-CN" sz="1400" b="1" i="0" u="none" strike="noStrike" cap="none" normalizeH="0" baseline="0">
                          <a:ln>
                            <a:noFill/>
                          </a:ln>
                          <a:solidFill>
                            <a:schemeClr val="tx2"/>
                          </a:solidFill>
                          <a:effectLst/>
                          <a:latin typeface="Times New Roman" panose="02020603050405020304" pitchFamily="18" charset="0"/>
                          <a:ea typeface="MingLiU" pitchFamily="49" charset="-120"/>
                          <a:sym typeface="Symbol" panose="05050102010706020507" pitchFamily="18" charset="2"/>
                        </a:rPr>
                        <a:t>T</a:t>
                      </a:r>
                      <a:r>
                        <a:rPr kumimoji="1" lang="en-US" altLang="zh-CN" sz="19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  </a:t>
                      </a:r>
                      <a:r>
                        <a:rPr kumimoji="1" lang="en-US" altLang="zh-CN" sz="19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then</a:t>
                      </a: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j:=j-1  </a:t>
                      </a:r>
                      <a:r>
                        <a:rPr kumimoji="1" lang="en-US" altLang="zh-CN" sz="19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else</a:t>
                      </a: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j:=j-2; //</a:t>
                      </a:r>
                      <a:r>
                        <a:rPr kumimoji="1" lang="zh-CN" altLang="en-US"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跳过</a:t>
                      </a: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VN</a:t>
                      </a:r>
                      <a:endPar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03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10</a:t>
                      </a:r>
                      <a:endPar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1" lang="en-US" altLang="zh-CN" sz="1900" b="1" i="0" u="none" strike="noStrike" cap="none" normalizeH="0" baseline="0" dirty="0">
                          <a:ln>
                            <a:noFill/>
                          </a:ln>
                          <a:solidFill>
                            <a:srgbClr val="990033"/>
                          </a:solidFill>
                          <a:effectLst/>
                          <a:latin typeface="Times New Roman" panose="02020603050405020304" pitchFamily="18" charset="0"/>
                          <a:ea typeface="宋体" panose="02010600030101010101" pitchFamily="2" charset="-122"/>
                        </a:rPr>
                        <a:t>until </a:t>
                      </a:r>
                      <a:r>
                        <a:rPr kumimoji="1" lang="en-US" altLang="zh-CN" sz="19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S</a:t>
                      </a:r>
                      <a:r>
                        <a:rPr kumimoji="1" lang="en-US" altLang="zh-CN" sz="19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[j] </a:t>
                      </a:r>
                      <a:r>
                        <a:rPr kumimoji="1" lang="en-US" altLang="zh-CN" sz="1900" b="1" i="0" u="none" strike="noStrike" cap="none" normalizeH="0" baseline="0" dirty="0">
                          <a:ln>
                            <a:noFill/>
                          </a:ln>
                          <a:solidFill>
                            <a:schemeClr val="tx2"/>
                          </a:solidFill>
                          <a:effectLst/>
                          <a:latin typeface="Arial Black" panose="020B0A04020102020204" pitchFamily="34" charset="0"/>
                          <a:ea typeface="宋体" panose="02010600030101010101" pitchFamily="2" charset="-122"/>
                        </a:rPr>
                        <a:t>&lt;</a:t>
                      </a:r>
                      <a:r>
                        <a:rPr kumimoji="1" lang="en-US" altLang="zh-CN" sz="19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Q </a:t>
                      </a:r>
                      <a:r>
                        <a:rPr kumimoji="1" lang="en-US" altLang="zh-CN" sz="19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a:t>
                      </a:r>
                      <a:r>
                        <a:rPr kumimoji="1" lang="zh-CN" altLang="en-US" sz="19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找到最左素短语的头</a:t>
                      </a:r>
                      <a:endParaRPr kumimoji="1" lang="en-US" altLang="zh-CN" sz="19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03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11</a:t>
                      </a:r>
                      <a:endPar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zh-CN" altLang="en-US"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把</a:t>
                      </a: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S[j-1]… … S</a:t>
                      </a:r>
                      <a:r>
                        <a:rPr kumimoji="1" lang="en-US" altLang="zh-CN" sz="19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[k] </a:t>
                      </a:r>
                      <a:r>
                        <a:rPr kumimoji="1" lang="zh-CN" altLang="en-US" sz="19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规约为</a:t>
                      </a:r>
                      <a:r>
                        <a:rPr kumimoji="1" lang="en-US" altLang="zh-CN" sz="19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N;</a:t>
                      </a:r>
                      <a:endParaRPr kumimoji="1" lang="en-US" altLang="zh-CN" sz="19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03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12</a:t>
                      </a:r>
                      <a:endPar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k :=j+1;</a:t>
                      </a:r>
                      <a:endPar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03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13</a:t>
                      </a:r>
                      <a:endPar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S[k] := N</a:t>
                      </a:r>
                      <a:endPar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03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14</a:t>
                      </a:r>
                      <a:endPar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19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end </a:t>
                      </a:r>
                      <a:r>
                        <a:rPr kumimoji="1" lang="en-US" altLang="zh-CN" sz="19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9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03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15</a:t>
                      </a:r>
                      <a:endPar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1" lang="en-US" altLang="zh-CN" sz="1900" b="1" i="0" u="none" strike="noStrike" cap="none" normalizeH="0" baseline="0" dirty="0">
                          <a:ln>
                            <a:noFill/>
                          </a:ln>
                          <a:solidFill>
                            <a:srgbClr val="990033"/>
                          </a:solidFill>
                          <a:effectLst/>
                          <a:latin typeface="Times New Roman" panose="02020603050405020304" pitchFamily="18" charset="0"/>
                          <a:ea typeface="宋体" panose="02010600030101010101" pitchFamily="2" charset="-122"/>
                        </a:rPr>
                        <a:t>if</a:t>
                      </a:r>
                      <a:r>
                        <a:rPr kumimoji="1" lang="en-US" altLang="zh-CN" sz="19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S[j] </a:t>
                      </a:r>
                      <a:r>
                        <a:rPr kumimoji="1" lang="en-US" altLang="zh-CN" sz="1900" b="1" i="0" u="none" strike="noStrike" cap="none" normalizeH="0" baseline="0" dirty="0">
                          <a:ln>
                            <a:noFill/>
                          </a:ln>
                          <a:solidFill>
                            <a:schemeClr val="tx2"/>
                          </a:solidFill>
                          <a:effectLst/>
                          <a:latin typeface="Arial Black" panose="020B0A04020102020204" pitchFamily="34" charset="0"/>
                          <a:ea typeface="宋体" panose="02010600030101010101" pitchFamily="2" charset="-122"/>
                        </a:rPr>
                        <a:t>&lt; </a:t>
                      </a:r>
                      <a:r>
                        <a:rPr kumimoji="1" lang="en-US" altLang="zh-CN" sz="19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a   </a:t>
                      </a:r>
                      <a:r>
                        <a:rPr kumimoji="1" lang="en-US" altLang="zh-CN" sz="1900" b="1" i="0" u="none" strike="noStrike" cap="none" normalizeH="0" baseline="0" dirty="0">
                          <a:ln>
                            <a:noFill/>
                          </a:ln>
                          <a:solidFill>
                            <a:srgbClr val="990033"/>
                          </a:solidFill>
                          <a:effectLst/>
                          <a:latin typeface="Times New Roman" panose="02020603050405020304" pitchFamily="18" charset="0"/>
                          <a:ea typeface="宋体" panose="02010600030101010101" pitchFamily="2" charset="-122"/>
                        </a:rPr>
                        <a:t>OR</a:t>
                      </a:r>
                      <a:r>
                        <a:rPr kumimoji="1" lang="en-US" altLang="zh-CN" sz="19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  S[j]</a:t>
                      </a:r>
                      <a:r>
                        <a:rPr kumimoji="1" lang="en-US" altLang="zh-CN" sz="1900" b="1" i="0" u="none" strike="noStrike" cap="none" normalizeH="0" baseline="0" dirty="0">
                          <a:ln>
                            <a:noFill/>
                          </a:ln>
                          <a:solidFill>
                            <a:schemeClr val="tx2"/>
                          </a:solidFill>
                          <a:effectLst/>
                          <a:latin typeface="Arial Black" panose="020B0A04020102020204" pitchFamily="34" charset="0"/>
                          <a:ea typeface="宋体" panose="02010600030101010101" pitchFamily="2" charset="-122"/>
                        </a:rPr>
                        <a:t>=</a:t>
                      </a:r>
                      <a:r>
                        <a:rPr kumimoji="1" lang="en-US" altLang="zh-CN" sz="1900" b="1" i="0" u="none" strike="noStrike" cap="none" normalizeH="0" baseline="0" dirty="0">
                          <a:ln>
                            <a:noFill/>
                          </a:ln>
                          <a:solidFill>
                            <a:schemeClr val="tx2"/>
                          </a:solidFill>
                          <a:effectLst/>
                          <a:latin typeface="Times New Roman" panose="02020603050405020304" pitchFamily="18" charset="0"/>
                          <a:ea typeface="宋体" panose="02010600030101010101" pitchFamily="2" charset="-122"/>
                        </a:rPr>
                        <a:t>a then </a:t>
                      </a:r>
                      <a:r>
                        <a:rPr kumimoji="1" lang="en-US" altLang="zh-CN" sz="19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a:t>
                      </a:r>
                      <a:r>
                        <a:rPr kumimoji="1" lang="zh-CN" altLang="en-US" sz="19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直接入栈</a:t>
                      </a:r>
                      <a:endParaRPr kumimoji="1" lang="en-US" altLang="zh-CN" sz="19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03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16</a:t>
                      </a:r>
                      <a:endPar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19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begin</a:t>
                      </a: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k:=k+1;  S[k]:=a  </a:t>
                      </a:r>
                      <a:r>
                        <a:rPr kumimoji="1" lang="en-US" altLang="zh-CN" sz="19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END</a:t>
                      </a:r>
                      <a:endParaRPr kumimoji="1" lang="en-US" altLang="zh-CN" sz="19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03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17</a:t>
                      </a:r>
                      <a:endPar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19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else </a:t>
                      </a: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ERROR</a:t>
                      </a:r>
                      <a:endPar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103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18</a:t>
                      </a:r>
                      <a:endParaRPr kumimoji="1" lang="en-US" altLang="zh-CN" sz="19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1900" b="1" i="0" u="none" strike="noStrike" cap="none" normalizeH="0" baseline="0">
                          <a:ln>
                            <a:noFill/>
                          </a:ln>
                          <a:solidFill>
                            <a:srgbClr val="990033"/>
                          </a:solidFill>
                          <a:effectLst/>
                          <a:latin typeface="Times New Roman" panose="02020603050405020304" pitchFamily="18" charset="0"/>
                          <a:ea typeface="宋体" panose="02010600030101010101" pitchFamily="2" charset="-122"/>
                        </a:rPr>
                        <a:t>Until </a:t>
                      </a:r>
                      <a:r>
                        <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endParaRPr kumimoji="1" lang="en-US" altLang="zh-CN" sz="19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样题：</a:t>
            </a:r>
            <a:endParaRPr kumimoji="1" lang="en-US" altLang="zh-CN" sz="32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设文法</a:t>
            </a:r>
            <a:r>
              <a:rPr kumimoji="1" lang="en-US" altLang="zh-CN" sz="3200" b="0" i="0" u="none" strike="noStrike" kern="0" cap="none" spc="0" normalizeH="0" baseline="0" noProof="0" dirty="0">
                <a:ln>
                  <a:noFill/>
                </a:ln>
                <a:solidFill>
                  <a:schemeClr val="tx1"/>
                </a:solidFill>
                <a:effectLst/>
                <a:uLnTx/>
                <a:uFillTx/>
                <a:latin typeface="+mn-lt"/>
                <a:ea typeface="+mn-ea"/>
                <a:cs typeface="+mn-cs"/>
              </a:rPr>
              <a:t>G(S), S-&gt; (A)|a A-&gt;A+S|S</a:t>
            </a:r>
            <a:endParaRPr kumimoji="1" lang="en-US" altLang="zh-CN" sz="32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1" lang="en-US" altLang="zh-CN" sz="3200" b="0" i="0" u="none" strike="noStrike" kern="0" cap="none" spc="0" normalizeH="0" baseline="0" noProof="0" dirty="0">
                <a:ln>
                  <a:noFill/>
                </a:ln>
                <a:solidFill>
                  <a:schemeClr val="tx1"/>
                </a:solidFill>
                <a:effectLst/>
                <a:uLnTx/>
                <a:uFillTx/>
                <a:latin typeface="+mn-lt"/>
                <a:ea typeface="+mn-ea"/>
                <a:cs typeface="+mn-cs"/>
              </a:rPr>
              <a:t> (1) </a:t>
            </a:r>
            <a:r>
              <a:rPr kumimoji="1" lang="zh-CN" altLang="en-US" sz="3200" b="0" i="0" u="none" strike="noStrike" kern="0" cap="none" spc="0" normalizeH="0" baseline="0" noProof="0" dirty="0">
                <a:ln>
                  <a:noFill/>
                </a:ln>
                <a:solidFill>
                  <a:schemeClr val="tx1"/>
                </a:solidFill>
                <a:effectLst/>
                <a:uLnTx/>
                <a:uFillTx/>
                <a:latin typeface="+mn-lt"/>
                <a:ea typeface="+mn-ea"/>
                <a:cs typeface="+mn-cs"/>
              </a:rPr>
              <a:t>求各非终结符的</a:t>
            </a:r>
            <a:r>
              <a:rPr kumimoji="1" lang="en-US" altLang="zh-CN" sz="3200" b="0" i="0" u="none" strike="noStrike" kern="0" cap="none" spc="0" normalizeH="0" baseline="0" noProof="0" dirty="0" err="1">
                <a:ln>
                  <a:noFill/>
                </a:ln>
                <a:solidFill>
                  <a:schemeClr val="tx1"/>
                </a:solidFill>
                <a:effectLst/>
                <a:uLnTx/>
                <a:uFillTx/>
                <a:latin typeface="+mn-lt"/>
                <a:ea typeface="+mn-ea"/>
                <a:cs typeface="+mn-cs"/>
              </a:rPr>
              <a:t>FirstVT</a:t>
            </a:r>
            <a:r>
              <a:rPr kumimoji="1" lang="zh-CN" altLang="en-US" sz="3200" b="0" i="0" u="none" strike="noStrike" kern="0" cap="none" spc="0" normalizeH="0" baseline="0" noProof="0" dirty="0">
                <a:ln>
                  <a:noFill/>
                </a:ln>
                <a:solidFill>
                  <a:schemeClr val="tx1"/>
                </a:solidFill>
                <a:effectLst/>
                <a:uLnTx/>
                <a:uFillTx/>
                <a:latin typeface="+mn-lt"/>
                <a:ea typeface="+mn-ea"/>
                <a:cs typeface="+mn-cs"/>
              </a:rPr>
              <a:t>和</a:t>
            </a:r>
            <a:r>
              <a:rPr kumimoji="1" lang="en-US" altLang="zh-CN" sz="3200" b="0" i="0" u="none" strike="noStrike" kern="0" cap="none" spc="0" normalizeH="0" baseline="0" noProof="0" dirty="0" err="1">
                <a:ln>
                  <a:noFill/>
                </a:ln>
                <a:solidFill>
                  <a:schemeClr val="tx1"/>
                </a:solidFill>
                <a:effectLst/>
                <a:uLnTx/>
                <a:uFillTx/>
                <a:latin typeface="+mn-lt"/>
                <a:ea typeface="+mn-ea"/>
                <a:cs typeface="+mn-cs"/>
              </a:rPr>
              <a:t>LastVT</a:t>
            </a:r>
            <a:endParaRPr kumimoji="1" lang="en-US" altLang="zh-CN" sz="32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1" lang="en-US" altLang="zh-CN" sz="3200" b="0" i="0" u="none" strike="noStrike" kern="0" cap="none" spc="0" normalizeH="0" baseline="0" noProof="0" dirty="0">
                <a:ln>
                  <a:noFill/>
                </a:ln>
                <a:solidFill>
                  <a:schemeClr val="tx1"/>
                </a:solidFill>
                <a:effectLst/>
                <a:uLnTx/>
                <a:uFillTx/>
                <a:latin typeface="+mn-lt"/>
                <a:ea typeface="+mn-ea"/>
                <a:cs typeface="+mn-cs"/>
              </a:rPr>
              <a:t> (2)</a:t>
            </a:r>
            <a:r>
              <a:rPr kumimoji="1" lang="zh-CN" altLang="en-US" sz="3200" b="0" i="0" u="none" strike="noStrike" kern="0" cap="none" spc="0" normalizeH="0" baseline="0" noProof="0" dirty="0">
                <a:ln>
                  <a:noFill/>
                </a:ln>
                <a:solidFill>
                  <a:schemeClr val="tx1"/>
                </a:solidFill>
                <a:effectLst/>
                <a:uLnTx/>
                <a:uFillTx/>
                <a:latin typeface="+mn-lt"/>
                <a:ea typeface="+mn-ea"/>
                <a:cs typeface="+mn-cs"/>
              </a:rPr>
              <a:t>构造优先关系  </a:t>
            </a:r>
            <a:r>
              <a:rPr kumimoji="1" lang="en-US" altLang="zh-CN" sz="3200" b="0" i="0" u="none" strike="noStrike" kern="0" cap="none" spc="0" normalizeH="0" baseline="0" noProof="0" dirty="0">
                <a:ln>
                  <a:noFill/>
                </a:ln>
                <a:solidFill>
                  <a:schemeClr val="tx1"/>
                </a:solidFill>
                <a:effectLst/>
                <a:uLnTx/>
                <a:uFillTx/>
                <a:latin typeface="+mn-lt"/>
                <a:ea typeface="+mn-ea"/>
                <a:cs typeface="+mn-cs"/>
              </a:rPr>
              <a:t>(</a:t>
            </a:r>
            <a:r>
              <a:rPr kumimoji="1" lang="zh-CN" altLang="en-US" sz="3200" b="0" i="0" u="none" strike="noStrike" kern="0" cap="none" spc="0" normalizeH="0" baseline="0" noProof="0" dirty="0">
                <a:ln>
                  <a:noFill/>
                </a:ln>
                <a:solidFill>
                  <a:schemeClr val="tx1"/>
                </a:solidFill>
                <a:effectLst/>
                <a:uLnTx/>
                <a:uFillTx/>
                <a:latin typeface="+mn-lt"/>
                <a:ea typeface="+mn-ea"/>
                <a:cs typeface="+mn-cs"/>
              </a:rPr>
              <a:t>国防科大</a:t>
            </a:r>
            <a:r>
              <a:rPr kumimoji="1" lang="en-US" altLang="zh-CN" sz="3200" b="0" i="0" u="none" strike="noStrike" kern="0" cap="none" spc="0" normalizeH="0" baseline="0" noProof="0" dirty="0">
                <a:ln>
                  <a:noFill/>
                </a:ln>
                <a:solidFill>
                  <a:schemeClr val="tx1"/>
                </a:solidFill>
                <a:effectLst/>
                <a:uLnTx/>
                <a:uFillTx/>
                <a:latin typeface="+mn-lt"/>
                <a:ea typeface="+mn-ea"/>
                <a:cs typeface="+mn-cs"/>
              </a:rPr>
              <a:t>2001</a:t>
            </a:r>
            <a:r>
              <a:rPr kumimoji="1" lang="zh-CN" altLang="en-US" sz="3200" b="0" i="0" u="none" strike="noStrike" kern="0" cap="none" spc="0" normalizeH="0" baseline="0" noProof="0" dirty="0">
                <a:ln>
                  <a:noFill/>
                </a:ln>
                <a:solidFill>
                  <a:schemeClr val="tx1"/>
                </a:solidFill>
                <a:effectLst/>
                <a:uLnTx/>
                <a:uFillTx/>
                <a:latin typeface="+mn-lt"/>
                <a:ea typeface="+mn-ea"/>
                <a:cs typeface="+mn-cs"/>
              </a:rPr>
              <a:t>年考研题</a:t>
            </a:r>
            <a:r>
              <a:rPr kumimoji="1" lang="en-US" altLang="zh-CN" sz="3200" b="0" i="0" u="none" strike="noStrike" kern="0" cap="none" spc="0" normalizeH="0" baseline="0" noProof="0" dirty="0">
                <a:ln>
                  <a:noFill/>
                </a:ln>
                <a:solidFill>
                  <a:schemeClr val="tx1"/>
                </a:solidFill>
                <a:effectLst/>
                <a:uLnTx/>
                <a:uFillTx/>
                <a:latin typeface="+mn-lt"/>
                <a:ea typeface="+mn-ea"/>
                <a:cs typeface="+mn-cs"/>
              </a:rPr>
              <a:t>)</a:t>
            </a:r>
            <a:endParaRPr kumimoji="1" lang="en-US" altLang="zh-CN" sz="32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1" lang="en-US" altLang="zh-CN" sz="3200" b="0" i="0" u="none" strike="noStrike" kern="0" cap="none" spc="0" normalizeH="0" baseline="0" noProof="0" dirty="0">
                <a:ln>
                  <a:noFill/>
                </a:ln>
                <a:solidFill>
                  <a:schemeClr val="tx1"/>
                </a:solidFill>
                <a:effectLst/>
                <a:uLnTx/>
                <a:uFillTx/>
                <a:latin typeface="+mn-lt"/>
                <a:ea typeface="+mn-ea"/>
                <a:cs typeface="+mn-cs"/>
              </a:rPr>
              <a:t> (3) </a:t>
            </a:r>
            <a:r>
              <a:rPr kumimoji="1" lang="zh-CN" altLang="en-US" sz="3200" b="0" i="0" u="none" strike="noStrike" kern="0" cap="none" spc="0" normalizeH="0" baseline="0" noProof="0" dirty="0">
                <a:ln>
                  <a:noFill/>
                </a:ln>
                <a:solidFill>
                  <a:schemeClr val="tx1"/>
                </a:solidFill>
                <a:effectLst/>
                <a:uLnTx/>
                <a:uFillTx/>
                <a:latin typeface="+mn-lt"/>
                <a:ea typeface="+mn-ea"/>
                <a:cs typeface="+mn-cs"/>
              </a:rPr>
              <a:t>给出输入串</a:t>
            </a:r>
            <a:r>
              <a:rPr kumimoji="1" lang="en-US" altLang="zh-CN" sz="3200" b="0" i="0" u="none" strike="noStrike" kern="0" cap="none" spc="0" normalizeH="0" baseline="0" noProof="0" dirty="0">
                <a:ln>
                  <a:noFill/>
                </a:ln>
                <a:solidFill>
                  <a:schemeClr val="tx1"/>
                </a:solidFill>
                <a:effectLst/>
                <a:uLnTx/>
                <a:uFillTx/>
                <a:latin typeface="+mn-lt"/>
                <a:ea typeface="+mn-ea"/>
                <a:cs typeface="+mn-cs"/>
              </a:rPr>
              <a:t>(</a:t>
            </a:r>
            <a:r>
              <a:rPr kumimoji="1" lang="en-US" altLang="zh-CN" sz="3200" b="0" i="0" u="none" strike="noStrike" kern="0" cap="none" spc="0" normalizeH="0" baseline="0" noProof="0" dirty="0" err="1">
                <a:ln>
                  <a:noFill/>
                </a:ln>
                <a:solidFill>
                  <a:schemeClr val="tx1"/>
                </a:solidFill>
                <a:effectLst/>
                <a:uLnTx/>
                <a:uFillTx/>
                <a:latin typeface="+mn-lt"/>
                <a:ea typeface="+mn-ea"/>
                <a:cs typeface="+mn-cs"/>
              </a:rPr>
              <a:t>a+a</a:t>
            </a:r>
            <a:r>
              <a:rPr kumimoji="1" lang="en-US" altLang="zh-CN" sz="3200" b="0" i="0" u="none" strike="noStrike" kern="0" cap="none" spc="0" normalizeH="0" baseline="0" noProof="0" dirty="0">
                <a:ln>
                  <a:noFill/>
                </a:ln>
                <a:solidFill>
                  <a:schemeClr val="tx1"/>
                </a:solidFill>
                <a:effectLst/>
                <a:uLnTx/>
                <a:uFillTx/>
                <a:latin typeface="+mn-lt"/>
                <a:ea typeface="+mn-ea"/>
                <a:cs typeface="+mn-cs"/>
              </a:rPr>
              <a:t>)</a:t>
            </a:r>
            <a:r>
              <a:rPr kumimoji="1" lang="zh-CN" altLang="en-US" sz="3200" b="0" i="0" u="none" strike="noStrike" kern="0" cap="none" spc="0" normalizeH="0" baseline="0" noProof="0" dirty="0">
                <a:ln>
                  <a:noFill/>
                </a:ln>
                <a:solidFill>
                  <a:schemeClr val="tx1"/>
                </a:solidFill>
                <a:effectLst/>
                <a:uLnTx/>
                <a:uFillTx/>
                <a:latin typeface="+mn-lt"/>
                <a:ea typeface="+mn-ea"/>
                <a:cs typeface="+mn-cs"/>
              </a:rPr>
              <a:t>的算符优先分析过程</a:t>
            </a:r>
            <a:endParaRPr kumimoji="1" lang="zh-CN" altLang="en-US" sz="32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2"/>
          <p:cNvSpPr>
            <a:spLocks noGrp="1"/>
          </p:cNvSpPr>
          <p:nvPr>
            <p:ph type="title"/>
          </p:nvPr>
        </p:nvSpPr>
        <p:spPr/>
        <p:txBody>
          <a:bodyPr vert="horz" wrap="square" lIns="91440" tIns="45720" rIns="91440" bIns="45720" anchor="ctr" anchorCtr="0"/>
          <a:p>
            <a:pPr eaLnBrk="1" hangingPunct="1"/>
            <a:r>
              <a:rPr lang="en-US" altLang="zh-CN" sz="4000" u="sng" dirty="0">
                <a:solidFill>
                  <a:srgbClr val="FF0000"/>
                </a:solidFill>
              </a:rPr>
              <a:t>5.1</a:t>
            </a:r>
            <a:r>
              <a:rPr lang="zh-CN" altLang="en-US" sz="4000" u="sng" dirty="0">
                <a:solidFill>
                  <a:srgbClr val="FF0000"/>
                </a:solidFill>
              </a:rPr>
              <a:t>自下而上分析的基本问题</a:t>
            </a:r>
            <a:br>
              <a:rPr lang="zh-CN" altLang="en-US" sz="4000" u="sng" dirty="0">
                <a:solidFill>
                  <a:srgbClr val="FF0000"/>
                </a:solidFill>
              </a:rPr>
            </a:br>
            <a:r>
              <a:rPr lang="en-US" altLang="zh-CN" sz="3600" u="sng" dirty="0">
                <a:solidFill>
                  <a:srgbClr val="FF0000"/>
                </a:solidFill>
              </a:rPr>
              <a:t>5.1.1 </a:t>
            </a:r>
            <a:r>
              <a:rPr lang="zh-CN" altLang="en-US" sz="3600" u="sng" dirty="0">
                <a:solidFill>
                  <a:srgbClr val="FF0000"/>
                </a:solidFill>
              </a:rPr>
              <a:t>规约 （</a:t>
            </a:r>
            <a:r>
              <a:rPr lang="en-US" altLang="zh-CN" sz="3600" u="sng" dirty="0">
                <a:solidFill>
                  <a:srgbClr val="FF0000"/>
                </a:solidFill>
              </a:rPr>
              <a:t>1</a:t>
            </a:r>
            <a:r>
              <a:rPr lang="zh-CN" altLang="en-US" sz="3600" u="sng" dirty="0">
                <a:solidFill>
                  <a:srgbClr val="FF0000"/>
                </a:solidFill>
              </a:rPr>
              <a:t>）移进－规约法举例</a:t>
            </a:r>
            <a:endParaRPr lang="zh-CN" altLang="en-US" sz="3600" u="sng" dirty="0">
              <a:solidFill>
                <a:srgbClr val="FF0000"/>
              </a:solidFill>
            </a:endParaRPr>
          </a:p>
        </p:txBody>
      </p:sp>
      <p:sp>
        <p:nvSpPr>
          <p:cNvPr id="13314" name="Rectangle 3"/>
          <p:cNvSpPr>
            <a:spLocks noGrp="1"/>
          </p:cNvSpPr>
          <p:nvPr>
            <p:ph idx="1"/>
          </p:nvPr>
        </p:nvSpPr>
        <p:spPr>
          <a:xfrm>
            <a:off x="381000" y="1981200"/>
            <a:ext cx="2286000" cy="4495800"/>
          </a:xfrm>
          <a:ln>
            <a:solidFill>
              <a:srgbClr val="3366FF"/>
            </a:solidFill>
            <a:miter/>
          </a:ln>
        </p:spPr>
        <p:txBody>
          <a:bodyPr vert="horz" wrap="square" lIns="91440" tIns="45720" rIns="91440" bIns="45720" anchor="t" anchorCtr="0"/>
          <a:p>
            <a:pPr eaLnBrk="1" hangingPunct="1">
              <a:lnSpc>
                <a:spcPct val="90000"/>
              </a:lnSpc>
              <a:buNone/>
            </a:pPr>
            <a:r>
              <a:rPr lang="zh-CN" altLang="en-US" dirty="0">
                <a:solidFill>
                  <a:srgbClr val="990033"/>
                </a:solidFill>
              </a:rPr>
              <a:t>文法：</a:t>
            </a:r>
            <a:endParaRPr lang="zh-CN" altLang="en-US" dirty="0">
              <a:solidFill>
                <a:srgbClr val="990033"/>
              </a:solidFill>
            </a:endParaRPr>
          </a:p>
          <a:p>
            <a:pPr eaLnBrk="1" hangingPunct="1">
              <a:lnSpc>
                <a:spcPct val="90000"/>
              </a:lnSpc>
              <a:buNone/>
            </a:pPr>
            <a:r>
              <a:rPr lang="zh-CN" altLang="en-US" dirty="0">
                <a:solidFill>
                  <a:srgbClr val="990033"/>
                </a:solidFill>
              </a:rPr>
              <a:t> </a:t>
            </a:r>
            <a:r>
              <a:rPr lang="en-US" altLang="zh-CN" dirty="0">
                <a:solidFill>
                  <a:schemeClr val="tx2"/>
                </a:solidFill>
              </a:rPr>
              <a:t>S </a:t>
            </a:r>
            <a:r>
              <a:rPr lang="en-US" altLang="zh-CN" dirty="0">
                <a:solidFill>
                  <a:srgbClr val="0066FF"/>
                </a:solidFill>
              </a:rPr>
              <a:t>→</a:t>
            </a:r>
            <a:r>
              <a:rPr lang="en-US" altLang="zh-CN" dirty="0">
                <a:solidFill>
                  <a:schemeClr val="tx2"/>
                </a:solidFill>
              </a:rPr>
              <a:t> aAcBe</a:t>
            </a:r>
            <a:endParaRPr lang="en-US" altLang="zh-CN" dirty="0">
              <a:solidFill>
                <a:schemeClr val="tx2"/>
              </a:solidFill>
            </a:endParaRPr>
          </a:p>
          <a:p>
            <a:pPr eaLnBrk="1" hangingPunct="1">
              <a:lnSpc>
                <a:spcPct val="90000"/>
              </a:lnSpc>
              <a:buNone/>
            </a:pPr>
            <a:r>
              <a:rPr lang="en-US" altLang="zh-CN" dirty="0">
                <a:solidFill>
                  <a:schemeClr val="tx2"/>
                </a:solidFill>
              </a:rPr>
              <a:t> A</a:t>
            </a:r>
            <a:r>
              <a:rPr lang="en-US" altLang="zh-CN" dirty="0">
                <a:solidFill>
                  <a:srgbClr val="0066FF"/>
                </a:solidFill>
              </a:rPr>
              <a:t>→</a:t>
            </a:r>
            <a:r>
              <a:rPr lang="en-US" altLang="zh-CN" dirty="0">
                <a:solidFill>
                  <a:schemeClr val="tx2"/>
                </a:solidFill>
              </a:rPr>
              <a:t> b</a:t>
            </a:r>
            <a:endParaRPr lang="en-US" altLang="zh-CN" dirty="0">
              <a:solidFill>
                <a:schemeClr val="tx2"/>
              </a:solidFill>
            </a:endParaRPr>
          </a:p>
          <a:p>
            <a:pPr eaLnBrk="1" hangingPunct="1">
              <a:lnSpc>
                <a:spcPct val="90000"/>
              </a:lnSpc>
              <a:buNone/>
            </a:pPr>
            <a:r>
              <a:rPr lang="en-US" altLang="zh-CN" dirty="0">
                <a:solidFill>
                  <a:schemeClr val="tx2"/>
                </a:solidFill>
              </a:rPr>
              <a:t> A</a:t>
            </a:r>
            <a:r>
              <a:rPr lang="en-US" altLang="zh-CN" dirty="0">
                <a:solidFill>
                  <a:srgbClr val="0066FF"/>
                </a:solidFill>
              </a:rPr>
              <a:t>→</a:t>
            </a:r>
            <a:r>
              <a:rPr lang="en-US" altLang="zh-CN" dirty="0">
                <a:solidFill>
                  <a:schemeClr val="tx2"/>
                </a:solidFill>
              </a:rPr>
              <a:t> Ab</a:t>
            </a:r>
            <a:endParaRPr lang="en-US" altLang="zh-CN" dirty="0">
              <a:solidFill>
                <a:schemeClr val="tx2"/>
              </a:solidFill>
            </a:endParaRPr>
          </a:p>
          <a:p>
            <a:pPr eaLnBrk="1" hangingPunct="1">
              <a:lnSpc>
                <a:spcPct val="90000"/>
              </a:lnSpc>
              <a:buNone/>
            </a:pPr>
            <a:r>
              <a:rPr lang="en-US" altLang="zh-CN" dirty="0">
                <a:solidFill>
                  <a:schemeClr val="tx2"/>
                </a:solidFill>
              </a:rPr>
              <a:t> B</a:t>
            </a:r>
            <a:r>
              <a:rPr lang="en-US" altLang="zh-CN" dirty="0">
                <a:solidFill>
                  <a:srgbClr val="0066FF"/>
                </a:solidFill>
              </a:rPr>
              <a:t>→</a:t>
            </a:r>
            <a:r>
              <a:rPr lang="en-US" altLang="zh-CN" dirty="0">
                <a:solidFill>
                  <a:schemeClr val="tx2"/>
                </a:solidFill>
              </a:rPr>
              <a:t> d</a:t>
            </a:r>
            <a:endParaRPr lang="en-US" altLang="zh-CN" dirty="0">
              <a:solidFill>
                <a:schemeClr val="tx2"/>
              </a:solidFill>
            </a:endParaRPr>
          </a:p>
          <a:p>
            <a:pPr eaLnBrk="1" hangingPunct="1">
              <a:lnSpc>
                <a:spcPct val="90000"/>
              </a:lnSpc>
              <a:buNone/>
            </a:pPr>
            <a:endParaRPr lang="en-US" altLang="zh-CN" dirty="0">
              <a:solidFill>
                <a:schemeClr val="tx2"/>
              </a:solidFill>
            </a:endParaRPr>
          </a:p>
          <a:p>
            <a:pPr eaLnBrk="1" hangingPunct="1">
              <a:lnSpc>
                <a:spcPct val="90000"/>
              </a:lnSpc>
              <a:buNone/>
            </a:pPr>
            <a:r>
              <a:rPr lang="zh-CN" altLang="en-US" dirty="0">
                <a:solidFill>
                  <a:srgbClr val="990033"/>
                </a:solidFill>
              </a:rPr>
              <a:t>输入串：</a:t>
            </a:r>
            <a:endParaRPr lang="zh-CN" altLang="en-US" dirty="0">
              <a:solidFill>
                <a:srgbClr val="990033"/>
              </a:solidFill>
            </a:endParaRPr>
          </a:p>
          <a:p>
            <a:pPr eaLnBrk="1" hangingPunct="1">
              <a:lnSpc>
                <a:spcPct val="90000"/>
              </a:lnSpc>
              <a:buNone/>
            </a:pPr>
            <a:r>
              <a:rPr lang="zh-CN" altLang="en-US" sz="2400" dirty="0">
                <a:solidFill>
                  <a:schemeClr val="tx2"/>
                </a:solidFill>
              </a:rPr>
              <a:t> </a:t>
            </a:r>
            <a:r>
              <a:rPr lang="en-US" altLang="zh-CN" dirty="0">
                <a:solidFill>
                  <a:schemeClr val="tx2"/>
                </a:solidFill>
              </a:rPr>
              <a:t>abbcde </a:t>
            </a:r>
            <a:endParaRPr lang="en-US" altLang="zh-CN" dirty="0">
              <a:solidFill>
                <a:schemeClr val="tx2"/>
              </a:solidFill>
            </a:endParaRPr>
          </a:p>
        </p:txBody>
      </p:sp>
      <p:sp>
        <p:nvSpPr>
          <p:cNvPr id="13315" name="Rectangle 4"/>
          <p:cNvSpPr/>
          <p:nvPr/>
        </p:nvSpPr>
        <p:spPr>
          <a:xfrm>
            <a:off x="2971800" y="1981200"/>
            <a:ext cx="5486400" cy="4495800"/>
          </a:xfrm>
          <a:prstGeom prst="rect">
            <a:avLst/>
          </a:prstGeom>
          <a:noFill/>
          <a:ln w="9525" cap="flat" cmpd="sng">
            <a:solidFill>
              <a:srgbClr val="000099"/>
            </a:solidFill>
            <a:prstDash val="solid"/>
            <a:miter/>
            <a:headEnd type="none" w="med" len="med"/>
            <a:tailEnd type="none" w="med" len="med"/>
          </a:ln>
        </p:spPr>
        <p:txBody>
          <a:bodyPr anchor="t" anchorCtr="0"/>
          <a:p>
            <a:pPr marL="457200" indent="-457200">
              <a:spcBef>
                <a:spcPct val="20000"/>
              </a:spcBef>
            </a:pPr>
            <a:r>
              <a:rPr lang="zh-CN" altLang="en-US" u="sng" dirty="0">
                <a:solidFill>
                  <a:srgbClr val="000099"/>
                </a:solidFill>
                <a:latin typeface="Times New Roman" panose="02020603050405020304" pitchFamily="18" charset="0"/>
                <a:ea typeface="宋体" panose="02010600030101010101" pitchFamily="2" charset="-122"/>
              </a:rPr>
              <a:t>步骤</a:t>
            </a:r>
            <a:r>
              <a:rPr lang="zh-CN" altLang="en-US" dirty="0">
                <a:solidFill>
                  <a:srgbClr val="000099"/>
                </a:solidFill>
                <a:latin typeface="Times New Roman" panose="02020603050405020304" pitchFamily="18" charset="0"/>
                <a:ea typeface="宋体" panose="02010600030101010101" pitchFamily="2" charset="-122"/>
              </a:rPr>
              <a:t>   </a:t>
            </a:r>
            <a:r>
              <a:rPr lang="zh-CN" altLang="en-US" u="sng" dirty="0">
                <a:solidFill>
                  <a:srgbClr val="000099"/>
                </a:solidFill>
                <a:latin typeface="Times New Roman" panose="02020603050405020304" pitchFamily="18" charset="0"/>
                <a:ea typeface="宋体" panose="02010600030101010101" pitchFamily="2" charset="-122"/>
              </a:rPr>
              <a:t>符号栈</a:t>
            </a:r>
            <a:r>
              <a:rPr lang="zh-CN" altLang="en-US" dirty="0">
                <a:solidFill>
                  <a:srgbClr val="000099"/>
                </a:solidFill>
                <a:latin typeface="Times New Roman" panose="02020603050405020304" pitchFamily="18" charset="0"/>
                <a:ea typeface="宋体" panose="02010600030101010101" pitchFamily="2" charset="-122"/>
              </a:rPr>
              <a:t>       </a:t>
            </a:r>
            <a:r>
              <a:rPr lang="zh-CN" altLang="en-US" u="sng" dirty="0">
                <a:solidFill>
                  <a:srgbClr val="000099"/>
                </a:solidFill>
                <a:latin typeface="Times New Roman" panose="02020603050405020304" pitchFamily="18" charset="0"/>
                <a:ea typeface="宋体" panose="02010600030101010101" pitchFamily="2" charset="-122"/>
              </a:rPr>
              <a:t>输入串</a:t>
            </a:r>
            <a:r>
              <a:rPr lang="zh-CN" altLang="en-US" dirty="0">
                <a:solidFill>
                  <a:srgbClr val="000099"/>
                </a:solidFill>
                <a:latin typeface="Times New Roman" panose="02020603050405020304" pitchFamily="18" charset="0"/>
                <a:ea typeface="宋体" panose="02010600030101010101" pitchFamily="2" charset="-122"/>
              </a:rPr>
              <a:t>       </a:t>
            </a:r>
            <a:r>
              <a:rPr lang="zh-CN" altLang="en-US" u="sng" dirty="0">
                <a:solidFill>
                  <a:srgbClr val="000099"/>
                </a:solidFill>
                <a:latin typeface="Times New Roman" panose="02020603050405020304" pitchFamily="18" charset="0"/>
                <a:ea typeface="宋体" panose="02010600030101010101" pitchFamily="2" charset="-122"/>
              </a:rPr>
              <a:t>所用产生式</a:t>
            </a:r>
            <a:endParaRPr lang="zh-CN" altLang="en-US" u="sng" dirty="0">
              <a:solidFill>
                <a:srgbClr val="000099"/>
              </a:solidFill>
              <a:latin typeface="Times New Roman" panose="02020603050405020304" pitchFamily="18" charset="0"/>
              <a:ea typeface="宋体" panose="02010600030101010101" pitchFamily="2" charset="-122"/>
            </a:endParaRPr>
          </a:p>
          <a:p>
            <a:pPr marL="457200" indent="-457200">
              <a:spcBef>
                <a:spcPct val="20000"/>
              </a:spcBef>
            </a:pPr>
            <a:r>
              <a:rPr lang="en-US" altLang="zh-CN" dirty="0">
                <a:solidFill>
                  <a:schemeClr val="tx2"/>
                </a:solidFill>
                <a:latin typeface="Times New Roman" panose="02020603050405020304" pitchFamily="18" charset="0"/>
                <a:ea typeface="宋体" panose="02010600030101010101" pitchFamily="2" charset="-122"/>
              </a:rPr>
              <a:t>0                            abbcde  </a:t>
            </a:r>
            <a:endParaRPr lang="en-US" altLang="zh-CN" dirty="0">
              <a:solidFill>
                <a:schemeClr val="tx2"/>
              </a:solidFill>
              <a:latin typeface="Times New Roman" panose="02020603050405020304" pitchFamily="18" charset="0"/>
              <a:ea typeface="宋体" panose="02010600030101010101" pitchFamily="2" charset="-122"/>
            </a:endParaRPr>
          </a:p>
          <a:p>
            <a:pPr marL="457200" indent="-457200">
              <a:spcBef>
                <a:spcPct val="20000"/>
              </a:spcBef>
            </a:pPr>
            <a:r>
              <a:rPr lang="en-US" altLang="zh-CN" dirty="0">
                <a:solidFill>
                  <a:schemeClr val="tx2"/>
                </a:solidFill>
                <a:latin typeface="Times New Roman" panose="02020603050405020304" pitchFamily="18" charset="0"/>
                <a:ea typeface="宋体" panose="02010600030101010101" pitchFamily="2" charset="-122"/>
              </a:rPr>
              <a:t>1-2       a</a:t>
            </a:r>
            <a:r>
              <a:rPr lang="en-US" altLang="zh-CN" dirty="0">
                <a:solidFill>
                  <a:srgbClr val="000099"/>
                </a:solidFill>
                <a:latin typeface="Times New Roman" panose="02020603050405020304" pitchFamily="18" charset="0"/>
                <a:ea typeface="宋体" panose="02010600030101010101" pitchFamily="2" charset="-122"/>
              </a:rPr>
              <a:t>b</a:t>
            </a:r>
            <a:r>
              <a:rPr lang="en-US" altLang="zh-CN" dirty="0">
                <a:solidFill>
                  <a:schemeClr val="tx2"/>
                </a:solidFill>
                <a:latin typeface="Times New Roman" panose="02020603050405020304" pitchFamily="18" charset="0"/>
                <a:ea typeface="宋体" panose="02010600030101010101" pitchFamily="2" charset="-122"/>
              </a:rPr>
              <a:t>                  bcde  </a:t>
            </a:r>
            <a:endParaRPr lang="en-US" altLang="zh-CN" dirty="0">
              <a:solidFill>
                <a:schemeClr val="tx2"/>
              </a:solidFill>
              <a:latin typeface="Times New Roman" panose="02020603050405020304" pitchFamily="18" charset="0"/>
              <a:ea typeface="宋体" panose="02010600030101010101" pitchFamily="2" charset="-122"/>
            </a:endParaRPr>
          </a:p>
          <a:p>
            <a:pPr marL="457200" indent="-457200">
              <a:spcBef>
                <a:spcPct val="20000"/>
              </a:spcBef>
            </a:pPr>
            <a:r>
              <a:rPr lang="en-US" altLang="zh-CN" dirty="0">
                <a:solidFill>
                  <a:srgbClr val="FF0000"/>
                </a:solidFill>
                <a:latin typeface="Times New Roman" panose="02020603050405020304" pitchFamily="18" charset="0"/>
                <a:ea typeface="宋体" panose="02010600030101010101" pitchFamily="2" charset="-122"/>
              </a:rPr>
              <a:t>3</a:t>
            </a:r>
            <a:r>
              <a:rPr lang="en-US" altLang="zh-CN" dirty="0">
                <a:solidFill>
                  <a:schemeClr val="tx2"/>
                </a:solidFill>
                <a:latin typeface="Times New Roman" panose="02020603050405020304" pitchFamily="18" charset="0"/>
                <a:ea typeface="宋体" panose="02010600030101010101" pitchFamily="2" charset="-122"/>
              </a:rPr>
              <a:t>          a</a:t>
            </a:r>
            <a:r>
              <a:rPr lang="en-US" altLang="zh-CN" dirty="0">
                <a:solidFill>
                  <a:srgbClr val="FF0000"/>
                </a:solidFill>
                <a:latin typeface="Times New Roman" panose="02020603050405020304" pitchFamily="18" charset="0"/>
                <a:ea typeface="宋体" panose="02010600030101010101" pitchFamily="2" charset="-122"/>
              </a:rPr>
              <a:t>A</a:t>
            </a:r>
            <a:r>
              <a:rPr lang="en-US" altLang="zh-CN" dirty="0">
                <a:solidFill>
                  <a:schemeClr val="tx2"/>
                </a:solidFill>
                <a:latin typeface="Times New Roman" panose="02020603050405020304" pitchFamily="18" charset="0"/>
                <a:ea typeface="宋体" panose="02010600030101010101" pitchFamily="2" charset="-122"/>
              </a:rPr>
              <a:t>                 bcde         </a:t>
            </a:r>
            <a:r>
              <a:rPr lang="en-US" altLang="zh-CN" dirty="0">
                <a:solidFill>
                  <a:srgbClr val="FF0000"/>
                </a:solidFill>
                <a:latin typeface="Times New Roman" panose="02020603050405020304" pitchFamily="18" charset="0"/>
                <a:ea typeface="宋体" panose="02010600030101010101" pitchFamily="2" charset="-122"/>
              </a:rPr>
              <a:t>A</a:t>
            </a:r>
            <a:r>
              <a:rPr lang="en-US" altLang="zh-CN" dirty="0">
                <a:solidFill>
                  <a:schemeClr val="tx2"/>
                </a:solidFill>
                <a:latin typeface="Times New Roman" panose="02020603050405020304" pitchFamily="18" charset="0"/>
                <a:ea typeface="宋体" panose="02010600030101010101" pitchFamily="2" charset="-122"/>
              </a:rPr>
              <a:t>→</a:t>
            </a:r>
            <a:r>
              <a:rPr lang="en-US" altLang="zh-CN" dirty="0">
                <a:solidFill>
                  <a:srgbClr val="000099"/>
                </a:solidFill>
                <a:latin typeface="Times New Roman" panose="02020603050405020304" pitchFamily="18" charset="0"/>
                <a:ea typeface="宋体" panose="02010600030101010101" pitchFamily="2" charset="-122"/>
              </a:rPr>
              <a:t> b</a:t>
            </a:r>
            <a:endParaRPr lang="en-US" altLang="zh-CN" sz="1800" dirty="0">
              <a:solidFill>
                <a:srgbClr val="000099"/>
              </a:solidFill>
              <a:latin typeface="Times New Roman" panose="02020603050405020304" pitchFamily="18" charset="0"/>
              <a:ea typeface="宋体" panose="02010600030101010101" pitchFamily="2" charset="-122"/>
            </a:endParaRPr>
          </a:p>
          <a:p>
            <a:pPr marL="457200" indent="-457200">
              <a:spcBef>
                <a:spcPct val="20000"/>
              </a:spcBef>
            </a:pPr>
            <a:r>
              <a:rPr lang="en-US" altLang="zh-CN" dirty="0">
                <a:solidFill>
                  <a:schemeClr val="tx2"/>
                </a:solidFill>
                <a:latin typeface="Times New Roman" panose="02020603050405020304" pitchFamily="18" charset="0"/>
                <a:ea typeface="宋体" panose="02010600030101010101" pitchFamily="2" charset="-122"/>
              </a:rPr>
              <a:t>4          a</a:t>
            </a:r>
            <a:r>
              <a:rPr lang="en-US" altLang="zh-CN" dirty="0">
                <a:solidFill>
                  <a:srgbClr val="000099"/>
                </a:solidFill>
                <a:latin typeface="Times New Roman" panose="02020603050405020304" pitchFamily="18" charset="0"/>
                <a:ea typeface="宋体" panose="02010600030101010101" pitchFamily="2" charset="-122"/>
              </a:rPr>
              <a:t>Ab</a:t>
            </a:r>
            <a:r>
              <a:rPr lang="en-US" altLang="zh-CN" dirty="0">
                <a:solidFill>
                  <a:schemeClr val="tx2"/>
                </a:solidFill>
                <a:latin typeface="Times New Roman" panose="02020603050405020304" pitchFamily="18" charset="0"/>
                <a:ea typeface="宋体" panose="02010600030101010101" pitchFamily="2" charset="-122"/>
              </a:rPr>
              <a:t>                 cde</a:t>
            </a:r>
            <a:endParaRPr lang="en-US" altLang="zh-CN" sz="1800" dirty="0">
              <a:solidFill>
                <a:srgbClr val="FF0000"/>
              </a:solidFill>
              <a:latin typeface="Times New Roman" panose="02020603050405020304" pitchFamily="18" charset="0"/>
              <a:ea typeface="宋体" panose="02010600030101010101" pitchFamily="2" charset="-122"/>
            </a:endParaRPr>
          </a:p>
          <a:p>
            <a:pPr marL="457200" indent="-457200">
              <a:spcBef>
                <a:spcPct val="20000"/>
              </a:spcBef>
            </a:pPr>
            <a:r>
              <a:rPr lang="en-US" altLang="zh-CN" dirty="0">
                <a:solidFill>
                  <a:srgbClr val="FF0000"/>
                </a:solidFill>
                <a:latin typeface="Times New Roman" panose="02020603050405020304" pitchFamily="18" charset="0"/>
                <a:ea typeface="宋体" panose="02010600030101010101" pitchFamily="2" charset="-122"/>
              </a:rPr>
              <a:t>5</a:t>
            </a:r>
            <a:r>
              <a:rPr lang="en-US" altLang="zh-CN" dirty="0">
                <a:solidFill>
                  <a:schemeClr val="tx2"/>
                </a:solidFill>
                <a:latin typeface="Times New Roman" panose="02020603050405020304" pitchFamily="18" charset="0"/>
                <a:ea typeface="宋体" panose="02010600030101010101" pitchFamily="2" charset="-122"/>
              </a:rPr>
              <a:t>          a</a:t>
            </a:r>
            <a:r>
              <a:rPr lang="en-US" altLang="zh-CN" dirty="0">
                <a:solidFill>
                  <a:srgbClr val="FF0000"/>
                </a:solidFill>
                <a:latin typeface="Times New Roman" panose="02020603050405020304" pitchFamily="18" charset="0"/>
                <a:ea typeface="宋体" panose="02010600030101010101" pitchFamily="2" charset="-122"/>
              </a:rPr>
              <a:t>A  </a:t>
            </a:r>
            <a:r>
              <a:rPr lang="en-US" altLang="zh-CN" dirty="0">
                <a:solidFill>
                  <a:schemeClr val="tx2"/>
                </a:solidFill>
                <a:latin typeface="Times New Roman" panose="02020603050405020304" pitchFamily="18" charset="0"/>
                <a:ea typeface="宋体" panose="02010600030101010101" pitchFamily="2" charset="-122"/>
              </a:rPr>
              <a:t>                 cde         </a:t>
            </a:r>
            <a:r>
              <a:rPr lang="en-US" altLang="zh-CN" dirty="0">
                <a:solidFill>
                  <a:srgbClr val="FF0000"/>
                </a:solidFill>
                <a:latin typeface="Times New Roman" panose="02020603050405020304" pitchFamily="18" charset="0"/>
                <a:ea typeface="宋体" panose="02010600030101010101" pitchFamily="2" charset="-122"/>
              </a:rPr>
              <a:t>A</a:t>
            </a:r>
            <a:r>
              <a:rPr lang="en-US" altLang="zh-CN" dirty="0">
                <a:solidFill>
                  <a:schemeClr val="tx2"/>
                </a:solidFill>
                <a:latin typeface="Times New Roman" panose="02020603050405020304" pitchFamily="18" charset="0"/>
                <a:ea typeface="宋体" panose="02010600030101010101" pitchFamily="2" charset="-122"/>
              </a:rPr>
              <a:t>→</a:t>
            </a:r>
            <a:r>
              <a:rPr lang="en-US" altLang="zh-CN" dirty="0">
                <a:solidFill>
                  <a:srgbClr val="000099"/>
                </a:solidFill>
                <a:latin typeface="Times New Roman" panose="02020603050405020304" pitchFamily="18" charset="0"/>
                <a:ea typeface="宋体" panose="02010600030101010101" pitchFamily="2" charset="-122"/>
              </a:rPr>
              <a:t> Ab</a:t>
            </a:r>
            <a:endParaRPr lang="en-US" altLang="zh-CN" dirty="0">
              <a:solidFill>
                <a:srgbClr val="000099"/>
              </a:solidFill>
              <a:latin typeface="Times New Roman" panose="02020603050405020304" pitchFamily="18" charset="0"/>
              <a:ea typeface="宋体" panose="02010600030101010101" pitchFamily="2" charset="-122"/>
            </a:endParaRPr>
          </a:p>
          <a:p>
            <a:pPr marL="457200" indent="-457200">
              <a:spcBef>
                <a:spcPct val="20000"/>
              </a:spcBef>
            </a:pPr>
            <a:r>
              <a:rPr lang="en-US" altLang="zh-CN" dirty="0">
                <a:solidFill>
                  <a:schemeClr val="tx2"/>
                </a:solidFill>
                <a:latin typeface="Times New Roman" panose="02020603050405020304" pitchFamily="18" charset="0"/>
                <a:ea typeface="宋体" panose="02010600030101010101" pitchFamily="2" charset="-122"/>
              </a:rPr>
              <a:t>6-7       aAc</a:t>
            </a:r>
            <a:r>
              <a:rPr lang="en-US" altLang="zh-CN" dirty="0">
                <a:solidFill>
                  <a:srgbClr val="000099"/>
                </a:solidFill>
                <a:latin typeface="Times New Roman" panose="02020603050405020304" pitchFamily="18" charset="0"/>
                <a:ea typeface="宋体" panose="02010600030101010101" pitchFamily="2" charset="-122"/>
              </a:rPr>
              <a:t>d </a:t>
            </a:r>
            <a:r>
              <a:rPr lang="en-US" altLang="zh-CN" dirty="0">
                <a:solidFill>
                  <a:schemeClr val="tx2"/>
                </a:solidFill>
                <a:latin typeface="Times New Roman" panose="02020603050405020304" pitchFamily="18" charset="0"/>
                <a:ea typeface="宋体" panose="02010600030101010101" pitchFamily="2" charset="-122"/>
              </a:rPr>
              <a:t>                  e</a:t>
            </a:r>
            <a:endParaRPr lang="en-US" altLang="zh-CN" sz="1800" dirty="0">
              <a:solidFill>
                <a:srgbClr val="000099"/>
              </a:solidFill>
              <a:latin typeface="Times New Roman" panose="02020603050405020304" pitchFamily="18" charset="0"/>
              <a:ea typeface="宋体" panose="02010600030101010101" pitchFamily="2" charset="-122"/>
            </a:endParaRPr>
          </a:p>
          <a:p>
            <a:pPr marL="457200" indent="-457200">
              <a:spcBef>
                <a:spcPct val="20000"/>
              </a:spcBef>
            </a:pPr>
            <a:r>
              <a:rPr lang="en-US" altLang="zh-CN" dirty="0">
                <a:solidFill>
                  <a:srgbClr val="FF0000"/>
                </a:solidFill>
                <a:latin typeface="Times New Roman" panose="02020603050405020304" pitchFamily="18" charset="0"/>
                <a:ea typeface="宋体" panose="02010600030101010101" pitchFamily="2" charset="-122"/>
              </a:rPr>
              <a:t>8</a:t>
            </a:r>
            <a:r>
              <a:rPr lang="en-US" altLang="zh-CN" dirty="0">
                <a:solidFill>
                  <a:schemeClr val="tx2"/>
                </a:solidFill>
                <a:latin typeface="Times New Roman" panose="02020603050405020304" pitchFamily="18" charset="0"/>
                <a:ea typeface="宋体" panose="02010600030101010101" pitchFamily="2" charset="-122"/>
              </a:rPr>
              <a:t>          aAc</a:t>
            </a:r>
            <a:r>
              <a:rPr lang="en-US" altLang="zh-CN" dirty="0">
                <a:solidFill>
                  <a:srgbClr val="FF0000"/>
                </a:solidFill>
                <a:latin typeface="Times New Roman" panose="02020603050405020304" pitchFamily="18" charset="0"/>
                <a:ea typeface="宋体" panose="02010600030101010101" pitchFamily="2" charset="-122"/>
              </a:rPr>
              <a:t>B </a:t>
            </a:r>
            <a:r>
              <a:rPr lang="en-US" altLang="zh-CN" dirty="0">
                <a:solidFill>
                  <a:schemeClr val="tx2"/>
                </a:solidFill>
                <a:latin typeface="Times New Roman" panose="02020603050405020304" pitchFamily="18" charset="0"/>
                <a:ea typeface="宋体" panose="02010600030101010101" pitchFamily="2" charset="-122"/>
              </a:rPr>
              <a:t>                 e         </a:t>
            </a:r>
            <a:r>
              <a:rPr lang="en-US" altLang="zh-CN" dirty="0">
                <a:solidFill>
                  <a:srgbClr val="FF0000"/>
                </a:solidFill>
                <a:latin typeface="Times New Roman" panose="02020603050405020304" pitchFamily="18" charset="0"/>
                <a:ea typeface="宋体" panose="02010600030101010101" pitchFamily="2" charset="-122"/>
              </a:rPr>
              <a:t>B</a:t>
            </a:r>
            <a:r>
              <a:rPr lang="en-US" altLang="zh-CN" dirty="0">
                <a:solidFill>
                  <a:schemeClr val="tx2"/>
                </a:solidFill>
                <a:latin typeface="Times New Roman" panose="02020603050405020304" pitchFamily="18" charset="0"/>
                <a:ea typeface="宋体" panose="02010600030101010101" pitchFamily="2" charset="-122"/>
              </a:rPr>
              <a:t>→</a:t>
            </a:r>
            <a:r>
              <a:rPr lang="en-US" altLang="zh-CN" dirty="0">
                <a:solidFill>
                  <a:srgbClr val="000099"/>
                </a:solidFill>
                <a:latin typeface="Times New Roman" panose="02020603050405020304" pitchFamily="18" charset="0"/>
                <a:ea typeface="宋体" panose="02010600030101010101" pitchFamily="2" charset="-122"/>
              </a:rPr>
              <a:t> d</a:t>
            </a:r>
            <a:endParaRPr lang="en-US" altLang="zh-CN" dirty="0">
              <a:solidFill>
                <a:schemeClr val="tx2"/>
              </a:solidFill>
              <a:latin typeface="Times New Roman" panose="02020603050405020304" pitchFamily="18" charset="0"/>
              <a:ea typeface="宋体" panose="02010600030101010101" pitchFamily="2" charset="-122"/>
            </a:endParaRPr>
          </a:p>
          <a:p>
            <a:pPr marL="457200" indent="-457200">
              <a:spcBef>
                <a:spcPct val="20000"/>
              </a:spcBef>
            </a:pPr>
            <a:r>
              <a:rPr lang="en-US" altLang="zh-CN" dirty="0">
                <a:solidFill>
                  <a:schemeClr val="tx2"/>
                </a:solidFill>
                <a:latin typeface="Times New Roman" panose="02020603050405020304" pitchFamily="18" charset="0"/>
                <a:ea typeface="宋体" panose="02010600030101010101" pitchFamily="2" charset="-122"/>
              </a:rPr>
              <a:t>9          </a:t>
            </a:r>
            <a:r>
              <a:rPr lang="en-US" altLang="zh-CN" dirty="0">
                <a:solidFill>
                  <a:srgbClr val="000099"/>
                </a:solidFill>
                <a:latin typeface="Times New Roman" panose="02020603050405020304" pitchFamily="18" charset="0"/>
                <a:ea typeface="宋体" panose="02010600030101010101" pitchFamily="2" charset="-122"/>
              </a:rPr>
              <a:t>aAcBe</a:t>
            </a:r>
            <a:endParaRPr lang="en-US" altLang="zh-CN" dirty="0">
              <a:solidFill>
                <a:srgbClr val="000099"/>
              </a:solidFill>
              <a:latin typeface="Times New Roman" panose="02020603050405020304" pitchFamily="18" charset="0"/>
              <a:ea typeface="宋体" panose="02010600030101010101" pitchFamily="2" charset="-122"/>
            </a:endParaRPr>
          </a:p>
          <a:p>
            <a:pPr marL="457200" indent="-457200">
              <a:spcBef>
                <a:spcPct val="20000"/>
              </a:spcBef>
            </a:pPr>
            <a:r>
              <a:rPr lang="en-US" altLang="zh-CN" dirty="0">
                <a:solidFill>
                  <a:srgbClr val="FF0000"/>
                </a:solidFill>
                <a:latin typeface="Times New Roman" panose="02020603050405020304" pitchFamily="18" charset="0"/>
                <a:ea typeface="宋体" panose="02010600030101010101" pitchFamily="2" charset="-122"/>
              </a:rPr>
              <a:t>10</a:t>
            </a:r>
            <a:r>
              <a:rPr lang="en-US" altLang="zh-CN" dirty="0">
                <a:solidFill>
                  <a:schemeClr val="tx2"/>
                </a:solidFill>
                <a:latin typeface="Times New Roman" panose="02020603050405020304" pitchFamily="18" charset="0"/>
                <a:ea typeface="宋体" panose="02010600030101010101" pitchFamily="2" charset="-122"/>
              </a:rPr>
              <a:t>         </a:t>
            </a:r>
            <a:r>
              <a:rPr lang="en-US" altLang="zh-CN" dirty="0">
                <a:solidFill>
                  <a:srgbClr val="FF0000"/>
                </a:solidFill>
                <a:latin typeface="Times New Roman" panose="02020603050405020304" pitchFamily="18" charset="0"/>
                <a:ea typeface="宋体" panose="02010600030101010101" pitchFamily="2" charset="-122"/>
              </a:rPr>
              <a:t>S                                   S </a:t>
            </a:r>
            <a:r>
              <a:rPr lang="en-US" altLang="zh-CN" dirty="0">
                <a:solidFill>
                  <a:schemeClr val="tx2"/>
                </a:solidFill>
                <a:latin typeface="Times New Roman" panose="02020603050405020304" pitchFamily="18" charset="0"/>
                <a:ea typeface="宋体" panose="02010600030101010101" pitchFamily="2" charset="-122"/>
              </a:rPr>
              <a:t>→</a:t>
            </a:r>
            <a:r>
              <a:rPr lang="en-US" altLang="zh-CN" dirty="0">
                <a:solidFill>
                  <a:srgbClr val="000099"/>
                </a:solidFill>
                <a:latin typeface="Times New Roman" panose="02020603050405020304" pitchFamily="18" charset="0"/>
                <a:ea typeface="宋体" panose="02010600030101010101" pitchFamily="2" charset="-122"/>
              </a:rPr>
              <a:t> aAcBe</a:t>
            </a:r>
            <a:endParaRPr lang="en-US" altLang="zh-CN" dirty="0">
              <a:solidFill>
                <a:srgbClr val="000099"/>
              </a:solidFill>
              <a:latin typeface="Times New Roman" panose="02020603050405020304" pitchFamily="18" charset="0"/>
              <a:ea typeface="宋体" panose="02010600030101010101" pitchFamily="2"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内容占位符 1"/>
          <p:cNvSpPr>
            <a:spLocks noGrp="1"/>
          </p:cNvSpPr>
          <p:nvPr>
            <p:ph/>
          </p:nvPr>
        </p:nvSpPr>
        <p:spPr/>
        <p:txBody>
          <a:bodyPr vert="horz" wrap="square" lIns="91440" tIns="45720" rIns="91440" bIns="45720" anchor="t" anchorCtr="0"/>
          <a:p>
            <a:r>
              <a:rPr lang="en-US" altLang="zh-CN" dirty="0"/>
              <a:t>FirstVT(S) ={a,(}</a:t>
            </a:r>
            <a:endParaRPr lang="en-US" altLang="zh-CN" dirty="0"/>
          </a:p>
          <a:p>
            <a:r>
              <a:rPr lang="en-US" altLang="zh-CN" dirty="0"/>
              <a:t>FirstVT(A)={+,a,(}</a:t>
            </a:r>
            <a:endParaRPr lang="en-US" altLang="zh-CN" dirty="0"/>
          </a:p>
          <a:p>
            <a:r>
              <a:rPr lang="en-US" altLang="zh-CN" dirty="0"/>
              <a:t>LastVT(S)={a,)}</a:t>
            </a:r>
            <a:endParaRPr lang="en-US" altLang="zh-CN" dirty="0"/>
          </a:p>
          <a:p>
            <a:r>
              <a:rPr lang="en-US" altLang="zh-CN" dirty="0"/>
              <a:t>LastVT(A)={+,a,)}</a:t>
            </a:r>
            <a:endParaRPr lang="zh-CN" altLang="en-US" dirty="0"/>
          </a:p>
        </p:txBody>
      </p:sp>
      <p:graphicFrame>
        <p:nvGraphicFramePr>
          <p:cNvPr id="3" name="表格 2"/>
          <p:cNvGraphicFramePr>
            <a:graphicFrameLocks noGrp="1"/>
          </p:cNvGraphicFramePr>
          <p:nvPr/>
        </p:nvGraphicFramePr>
        <p:xfrm>
          <a:off x="971550" y="3933825"/>
          <a:ext cx="6096000" cy="185420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endParaRPr lang="zh-CN" altLang="en-US" dirty="0"/>
                    </a:p>
                  </a:txBody>
                  <a:tcPr/>
                </a:tc>
                <a:tc>
                  <a:txBody>
                    <a:bodyPr/>
                    <a:lstStyle/>
                    <a:p>
                      <a:r>
                        <a:rPr lang="en-US" altLang="zh-CN" dirty="0"/>
                        <a:t>a</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tr>
              <a:tr h="370840">
                <a:tc>
                  <a:txBody>
                    <a:bodyPr/>
                    <a:lstStyle/>
                    <a:p>
                      <a:r>
                        <a:rPr lang="en-US" altLang="zh-CN" dirty="0"/>
                        <a:t>a</a:t>
                      </a:r>
                      <a:endParaRPr lang="zh-CN" altLang="en-US" dirty="0"/>
                    </a:p>
                  </a:txBody>
                  <a:tcPr/>
                </a:tc>
                <a:tc>
                  <a:txBody>
                    <a:bodyPr/>
                    <a:lstStyle/>
                    <a:p>
                      <a:endParaRPr lang="zh-CN" altLang="en-US"/>
                    </a:p>
                  </a:txBody>
                  <a:tcPr/>
                </a:tc>
                <a:tc>
                  <a:txBody>
                    <a:bodyPr/>
                    <a:lstStyle/>
                    <a:p>
                      <a:r>
                        <a:rPr lang="en-US" altLang="zh-CN" dirty="0"/>
                        <a:t>&gt;.</a:t>
                      </a:r>
                      <a:endParaRPr lang="zh-CN" altLang="en-US" dirty="0"/>
                    </a:p>
                  </a:txBody>
                  <a:tcPr/>
                </a:tc>
                <a:tc>
                  <a:txBody>
                    <a:bodyPr/>
                    <a:lstStyle/>
                    <a:p>
                      <a:endParaRPr lang="zh-CN" altLang="en-US"/>
                    </a:p>
                  </a:txBody>
                  <a:tcPr/>
                </a:tc>
                <a:tc>
                  <a:txBody>
                    <a:bodyPr/>
                    <a:lstStyle/>
                    <a:p>
                      <a:r>
                        <a:rPr lang="en-US" altLang="zh-CN" dirty="0"/>
                        <a:t>&gt;.</a:t>
                      </a:r>
                      <a:endParaRPr lang="zh-CN" altLang="en-US" dirty="0"/>
                    </a:p>
                  </a:txBody>
                  <a:tcPr/>
                </a:tc>
              </a:tr>
              <a:tr h="370840">
                <a:tc>
                  <a:txBody>
                    <a:bodyPr/>
                    <a:lstStyle/>
                    <a:p>
                      <a:r>
                        <a:rPr lang="en-US" altLang="zh-CN" dirty="0"/>
                        <a:t>+</a:t>
                      </a:r>
                      <a:endParaRPr lang="zh-CN" altLang="en-US" dirty="0"/>
                    </a:p>
                  </a:txBody>
                  <a:tcPr/>
                </a:tc>
                <a:tc>
                  <a:txBody>
                    <a:bodyPr/>
                    <a:lstStyle/>
                    <a:p>
                      <a:r>
                        <a:rPr lang="en-US" altLang="zh-CN" dirty="0"/>
                        <a:t>&lt;.</a:t>
                      </a:r>
                      <a:endParaRPr lang="zh-CN" altLang="en-US" dirty="0"/>
                    </a:p>
                  </a:txBody>
                  <a:tcPr/>
                </a:tc>
                <a:tc>
                  <a:txBody>
                    <a:bodyPr/>
                    <a:lstStyle/>
                    <a:p>
                      <a:r>
                        <a:rPr lang="en-US" altLang="zh-CN" dirty="0"/>
                        <a:t>&gt;.</a:t>
                      </a:r>
                      <a:endParaRPr lang="zh-CN" altLang="en-US" dirty="0"/>
                    </a:p>
                  </a:txBody>
                  <a:tcPr/>
                </a:tc>
                <a:tc>
                  <a:txBody>
                    <a:bodyPr/>
                    <a:lstStyle/>
                    <a:p>
                      <a:r>
                        <a:rPr lang="en-US" altLang="zh-CN" dirty="0"/>
                        <a:t>&lt;.</a:t>
                      </a:r>
                      <a:endParaRPr lang="zh-CN" altLang="en-US" dirty="0"/>
                    </a:p>
                  </a:txBody>
                  <a:tcPr/>
                </a:tc>
                <a:tc>
                  <a:txBody>
                    <a:bodyPr/>
                    <a:lstStyle/>
                    <a:p>
                      <a:r>
                        <a:rPr lang="en-US" altLang="zh-CN" dirty="0"/>
                        <a:t>&gt;.</a:t>
                      </a:r>
                      <a:endParaRPr lang="zh-CN" altLang="en-US" dirty="0"/>
                    </a:p>
                  </a:txBody>
                  <a:tcPr/>
                </a:tc>
              </a:tr>
              <a:tr h="370840">
                <a:tc>
                  <a:txBody>
                    <a:bodyPr/>
                    <a:lstStyle/>
                    <a:p>
                      <a:r>
                        <a:rPr lang="en-US" altLang="zh-CN" dirty="0"/>
                        <a:t>(</a:t>
                      </a:r>
                      <a:endParaRPr lang="zh-CN" altLang="en-US" dirty="0"/>
                    </a:p>
                  </a:txBody>
                  <a:tcPr/>
                </a:tc>
                <a:tc>
                  <a:txBody>
                    <a:bodyPr/>
                    <a:lstStyle/>
                    <a:p>
                      <a:r>
                        <a:rPr lang="en-US" altLang="zh-CN" dirty="0"/>
                        <a:t>&lt;.</a:t>
                      </a:r>
                      <a:endParaRPr lang="zh-CN" altLang="en-US" dirty="0"/>
                    </a:p>
                  </a:txBody>
                  <a:tcPr/>
                </a:tc>
                <a:tc>
                  <a:txBody>
                    <a:bodyPr/>
                    <a:lstStyle/>
                    <a:p>
                      <a:r>
                        <a:rPr lang="en-US" altLang="zh-CN" dirty="0"/>
                        <a:t>&lt;.</a:t>
                      </a:r>
                      <a:endParaRPr lang="zh-CN" altLang="en-US" dirty="0"/>
                    </a:p>
                  </a:txBody>
                  <a:tcPr/>
                </a:tc>
                <a:tc>
                  <a:txBody>
                    <a:bodyPr/>
                    <a:lstStyle/>
                    <a:p>
                      <a:r>
                        <a:rPr lang="en-US" altLang="zh-CN" dirty="0"/>
                        <a:t>&lt;.</a:t>
                      </a:r>
                      <a:endParaRPr lang="zh-CN" altLang="en-US" dirty="0"/>
                    </a:p>
                  </a:txBody>
                  <a:tcPr/>
                </a:tc>
                <a:tc>
                  <a:txBody>
                    <a:bodyPr/>
                    <a:lstStyle/>
                    <a:p>
                      <a:r>
                        <a:rPr lang="en-US" altLang="zh-CN" dirty="0"/>
                        <a:t>=.</a:t>
                      </a:r>
                      <a:endParaRPr lang="zh-CN" altLang="en-US" dirty="0"/>
                    </a:p>
                  </a:txBody>
                  <a:tcPr/>
                </a:tc>
              </a:tr>
              <a:tr h="370840">
                <a:tc>
                  <a:txBody>
                    <a:bodyPr/>
                    <a:lstStyle/>
                    <a:p>
                      <a:r>
                        <a:rPr lang="en-US" altLang="zh-CN" dirty="0"/>
                        <a:t>)</a:t>
                      </a:r>
                      <a:endParaRPr lang="zh-CN" altLang="en-US" dirty="0"/>
                    </a:p>
                  </a:txBody>
                  <a:tcPr/>
                </a:tc>
                <a:tc>
                  <a:txBody>
                    <a:bodyPr/>
                    <a:lstStyle/>
                    <a:p>
                      <a:endParaRPr lang="zh-CN" altLang="en-US" dirty="0"/>
                    </a:p>
                  </a:txBody>
                  <a:tcPr/>
                </a:tc>
                <a:tc>
                  <a:txBody>
                    <a:bodyPr/>
                    <a:lstStyle/>
                    <a:p>
                      <a:r>
                        <a:rPr lang="en-US" altLang="zh-CN" dirty="0"/>
                        <a:t>&gt;.</a:t>
                      </a:r>
                      <a:endParaRPr lang="zh-CN" altLang="en-US" dirty="0"/>
                    </a:p>
                  </a:txBody>
                  <a:tcPr/>
                </a:tc>
                <a:tc>
                  <a:txBody>
                    <a:bodyPr/>
                    <a:lstStyle/>
                    <a:p>
                      <a:endParaRPr lang="zh-CN" altLang="en-US"/>
                    </a:p>
                  </a:txBody>
                  <a:tcPr/>
                </a:tc>
                <a:tc>
                  <a:txBody>
                    <a:bodyPr/>
                    <a:lstStyle/>
                    <a:p>
                      <a:r>
                        <a:rPr lang="en-US" altLang="zh-CN" dirty="0"/>
                        <a:t>&gt;.</a:t>
                      </a:r>
                      <a:endParaRPr lang="zh-CN" altLang="en-US" dirty="0"/>
                    </a:p>
                  </a:txBody>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标题 1"/>
          <p:cNvSpPr>
            <a:spLocks noGrp="1"/>
          </p:cNvSpPr>
          <p:nvPr>
            <p:ph type="title"/>
          </p:nvPr>
        </p:nvSpPr>
        <p:spPr/>
        <p:txBody>
          <a:bodyPr vert="horz" wrap="square" lIns="91440" tIns="45720" rIns="91440" bIns="45720" anchor="ctr" anchorCtr="0"/>
          <a:p>
            <a:r>
              <a:rPr lang="zh-CN" altLang="en-US" dirty="0"/>
              <a:t>小结</a:t>
            </a:r>
            <a:endParaRPr lang="zh-CN" altLang="en-US" dirty="0"/>
          </a:p>
        </p:txBody>
      </p:sp>
      <p:sp>
        <p:nvSpPr>
          <p:cNvPr id="103426" name="内容占位符 2"/>
          <p:cNvSpPr>
            <a:spLocks noGrp="1"/>
          </p:cNvSpPr>
          <p:nvPr>
            <p:ph idx="1"/>
          </p:nvPr>
        </p:nvSpPr>
        <p:spPr/>
        <p:txBody>
          <a:bodyPr vert="horz" wrap="square" lIns="91440" tIns="45720" rIns="91440" bIns="45720" anchor="t" anchorCtr="0"/>
          <a:p>
            <a:r>
              <a:rPr lang="zh-CN" altLang="en-US" dirty="0"/>
              <a:t>算符优先分析一般不等于规范规约（跳过非终结符，只看终结符）</a:t>
            </a:r>
            <a:endParaRPr lang="en-US" altLang="zh-CN" dirty="0"/>
          </a:p>
          <a:p>
            <a:r>
              <a:rPr lang="zh-CN" altLang="en-US" dirty="0"/>
              <a:t>算符优先分析比规范规约要快，因为算符优先分析跳过了非终结符，这是它的优点也是它的缺点（导致本来不成句子的的输入串误认为是句子）</a:t>
            </a:r>
            <a:endParaRPr lang="en-US" altLang="zh-CN" dirty="0"/>
          </a:p>
          <a:p>
            <a:r>
              <a:rPr lang="zh-CN" altLang="en-US" dirty="0">
                <a:solidFill>
                  <a:srgbClr val="FF0000"/>
                </a:solidFill>
              </a:rPr>
              <a:t>最左</a:t>
            </a:r>
            <a:r>
              <a:rPr lang="en-US" altLang="zh-CN" dirty="0">
                <a:solidFill>
                  <a:srgbClr val="FF0000"/>
                </a:solidFill>
              </a:rPr>
              <a:t>/</a:t>
            </a:r>
            <a:r>
              <a:rPr lang="zh-CN" altLang="en-US" dirty="0">
                <a:solidFill>
                  <a:srgbClr val="FF0000"/>
                </a:solidFill>
              </a:rPr>
              <a:t>最右推导，规范规约的句柄，算符优先分析的素短语 可以针对同一个文法（上下文无关文法）来出题。</a:t>
            </a:r>
            <a:endParaRPr lang="zh-CN" altLang="en-US" dirty="0">
              <a:solidFill>
                <a:srgbClr val="FF0000"/>
              </a:solidFill>
            </a:endParaRPr>
          </a:p>
          <a:p>
            <a:endParaRPr lang="en-US" altLang="zh-CN" dirty="0"/>
          </a:p>
          <a:p>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Rectangle 2"/>
          <p:cNvSpPr>
            <a:spLocks noGrp="1"/>
          </p:cNvSpPr>
          <p:nvPr>
            <p:ph type="title"/>
          </p:nvPr>
        </p:nvSpPr>
        <p:spPr>
          <a:xfrm>
            <a:off x="685800" y="228600"/>
            <a:ext cx="7772400" cy="914400"/>
          </a:xfrm>
        </p:spPr>
        <p:txBody>
          <a:bodyPr vert="horz" wrap="square" lIns="91440" tIns="45720" rIns="91440" bIns="45720" anchor="ctr" anchorCtr="0"/>
          <a:p>
            <a:pPr eaLnBrk="1" hangingPunct="1"/>
            <a:r>
              <a:rPr lang="en-US" altLang="zh-CN" sz="3600" u="sng" dirty="0">
                <a:solidFill>
                  <a:srgbClr val="FF0000"/>
                </a:solidFill>
              </a:rPr>
              <a:t>5.2.3 </a:t>
            </a:r>
            <a:r>
              <a:rPr lang="zh-CN" altLang="en-US" sz="3600" u="sng" dirty="0">
                <a:solidFill>
                  <a:srgbClr val="FF0000"/>
                </a:solidFill>
              </a:rPr>
              <a:t>优先函数</a:t>
            </a:r>
            <a:r>
              <a:rPr lang="en-US" altLang="zh-CN" sz="3600" u="sng" dirty="0">
                <a:solidFill>
                  <a:srgbClr val="FF0000"/>
                </a:solidFill>
              </a:rPr>
              <a:t>(1)</a:t>
            </a:r>
            <a:endParaRPr lang="en-US" altLang="zh-CN" sz="3600" u="sng" dirty="0">
              <a:solidFill>
                <a:srgbClr val="FF0000"/>
              </a:solidFill>
            </a:endParaRPr>
          </a:p>
        </p:txBody>
      </p:sp>
      <p:sp>
        <p:nvSpPr>
          <p:cNvPr id="104450" name="Rectangle 3"/>
          <p:cNvSpPr>
            <a:spLocks noGrp="1"/>
          </p:cNvSpPr>
          <p:nvPr>
            <p:ph idx="1"/>
          </p:nvPr>
        </p:nvSpPr>
        <p:spPr>
          <a:xfrm>
            <a:off x="457200" y="1219200"/>
            <a:ext cx="8077200" cy="5522913"/>
          </a:xfrm>
          <a:ln>
            <a:solidFill>
              <a:schemeClr val="accent2"/>
            </a:solidFill>
            <a:miter/>
          </a:ln>
        </p:spPr>
        <p:txBody>
          <a:bodyPr vert="horz" wrap="square" lIns="91440" tIns="45720" rIns="91440" bIns="45720" anchor="t" anchorCtr="0"/>
          <a:p>
            <a:pPr eaLnBrk="1" hangingPunct="1"/>
            <a:r>
              <a:rPr lang="zh-CN" altLang="en-US" dirty="0"/>
              <a:t>特点</a:t>
            </a:r>
            <a:endParaRPr lang="zh-CN" altLang="en-US" dirty="0"/>
          </a:p>
          <a:p>
            <a:pPr eaLnBrk="1" hangingPunct="1">
              <a:buNone/>
            </a:pPr>
            <a:r>
              <a:rPr lang="zh-CN" altLang="en-US" sz="2800" dirty="0"/>
              <a:t>   </a:t>
            </a:r>
            <a:r>
              <a:rPr lang="zh-CN" altLang="en-US" sz="2800" dirty="0">
                <a:solidFill>
                  <a:srgbClr val="000099"/>
                </a:solidFill>
              </a:rPr>
              <a:t>（</a:t>
            </a:r>
            <a:r>
              <a:rPr lang="en-US" altLang="zh-CN" sz="2800" dirty="0">
                <a:solidFill>
                  <a:srgbClr val="000099"/>
                </a:solidFill>
              </a:rPr>
              <a:t>1</a:t>
            </a:r>
            <a:r>
              <a:rPr lang="zh-CN" altLang="en-US" sz="2800" dirty="0">
                <a:solidFill>
                  <a:srgbClr val="000099"/>
                </a:solidFill>
              </a:rPr>
              <a:t>）便于比较、节省空间</a:t>
            </a:r>
            <a:endParaRPr lang="zh-CN" altLang="en-US" sz="2800" dirty="0">
              <a:solidFill>
                <a:srgbClr val="000099"/>
              </a:solidFill>
            </a:endParaRPr>
          </a:p>
          <a:p>
            <a:pPr eaLnBrk="1" hangingPunct="1">
              <a:buNone/>
            </a:pPr>
            <a:r>
              <a:rPr lang="zh-CN" altLang="en-US" sz="2800" dirty="0">
                <a:solidFill>
                  <a:srgbClr val="000099"/>
                </a:solidFill>
              </a:rPr>
              <a:t>   （</a:t>
            </a:r>
            <a:r>
              <a:rPr lang="en-US" altLang="zh-CN" sz="2800" dirty="0">
                <a:solidFill>
                  <a:srgbClr val="000099"/>
                </a:solidFill>
              </a:rPr>
              <a:t>2</a:t>
            </a:r>
            <a:r>
              <a:rPr lang="zh-CN" altLang="en-US" sz="2800" dirty="0">
                <a:solidFill>
                  <a:srgbClr val="000099"/>
                </a:solidFill>
              </a:rPr>
              <a:t>）无优先关系的算符，</a:t>
            </a:r>
            <a:r>
              <a:rPr lang="zh-CN" altLang="en-US" sz="2800" dirty="0">
                <a:solidFill>
                  <a:srgbClr val="FF0000"/>
                </a:solidFill>
              </a:rPr>
              <a:t>数值化</a:t>
            </a:r>
            <a:r>
              <a:rPr lang="zh-CN" altLang="en-US" sz="2800" dirty="0">
                <a:solidFill>
                  <a:srgbClr val="000099"/>
                </a:solidFill>
              </a:rPr>
              <a:t>后可比较</a:t>
            </a:r>
            <a:endParaRPr lang="zh-CN" altLang="en-US" sz="2800" dirty="0">
              <a:solidFill>
                <a:srgbClr val="000099"/>
              </a:solidFill>
            </a:endParaRPr>
          </a:p>
          <a:p>
            <a:pPr eaLnBrk="1" hangingPunct="1"/>
            <a:r>
              <a:rPr lang="zh-CN" altLang="en-US" dirty="0"/>
              <a:t>入栈优先函数</a:t>
            </a:r>
            <a:r>
              <a:rPr lang="en-US" altLang="zh-CN" dirty="0">
                <a:solidFill>
                  <a:srgbClr val="FF0000"/>
                </a:solidFill>
              </a:rPr>
              <a:t>f(</a:t>
            </a:r>
            <a:r>
              <a:rPr lang="en-US" altLang="zh-CN" dirty="0">
                <a:solidFill>
                  <a:srgbClr val="FF0000"/>
                </a:solidFill>
                <a:ea typeface="MingLiU" pitchFamily="49" charset="-120"/>
              </a:rPr>
              <a:t>θ)</a:t>
            </a:r>
            <a:r>
              <a:rPr lang="en-US" altLang="zh-CN" dirty="0"/>
              <a:t> </a:t>
            </a:r>
            <a:r>
              <a:rPr lang="en-US" altLang="zh-CN" dirty="0">
                <a:solidFill>
                  <a:srgbClr val="000099"/>
                </a:solidFill>
              </a:rPr>
              <a:t>vs  </a:t>
            </a:r>
            <a:r>
              <a:rPr lang="zh-CN" altLang="en-US" dirty="0"/>
              <a:t>比较优先函数</a:t>
            </a:r>
            <a:r>
              <a:rPr lang="en-US" altLang="zh-CN" dirty="0">
                <a:solidFill>
                  <a:srgbClr val="FF0000"/>
                </a:solidFill>
              </a:rPr>
              <a:t>g(</a:t>
            </a:r>
            <a:r>
              <a:rPr lang="en-US" altLang="zh-CN" dirty="0">
                <a:solidFill>
                  <a:srgbClr val="FF0000"/>
                </a:solidFill>
                <a:ea typeface="MingLiU" pitchFamily="49" charset="-120"/>
              </a:rPr>
              <a:t>θ</a:t>
            </a:r>
            <a:r>
              <a:rPr lang="en-US" altLang="zh-CN" dirty="0">
                <a:solidFill>
                  <a:srgbClr val="FF0000"/>
                </a:solidFill>
              </a:rPr>
              <a:t>)</a:t>
            </a:r>
            <a:endParaRPr lang="en-US" altLang="zh-CN" dirty="0">
              <a:solidFill>
                <a:srgbClr val="FF0000"/>
              </a:solidFill>
            </a:endParaRPr>
          </a:p>
          <a:p>
            <a:pPr eaLnBrk="1" hangingPunct="1">
              <a:buNone/>
            </a:pPr>
            <a:endParaRPr lang="en-US" altLang="zh-CN" dirty="0">
              <a:solidFill>
                <a:srgbClr val="FF0000"/>
              </a:solidFill>
            </a:endParaRPr>
          </a:p>
          <a:p>
            <a:pPr eaLnBrk="1" hangingPunct="1">
              <a:buNone/>
            </a:pPr>
            <a:endParaRPr lang="en-US" altLang="zh-CN" dirty="0">
              <a:solidFill>
                <a:srgbClr val="FF0000"/>
              </a:solidFill>
            </a:endParaRPr>
          </a:p>
          <a:p>
            <a:pPr eaLnBrk="1" hangingPunct="1">
              <a:buNone/>
            </a:pPr>
            <a:endParaRPr lang="en-US" altLang="zh-CN" dirty="0">
              <a:solidFill>
                <a:srgbClr val="FF0000"/>
              </a:solidFill>
            </a:endParaRPr>
          </a:p>
          <a:p>
            <a:pPr eaLnBrk="1" hangingPunct="1"/>
            <a:r>
              <a:rPr lang="zh-CN" altLang="en-US" dirty="0"/>
              <a:t>说明</a:t>
            </a:r>
            <a:endParaRPr lang="zh-CN" altLang="en-US" dirty="0"/>
          </a:p>
          <a:p>
            <a:pPr eaLnBrk="1" hangingPunct="1">
              <a:buNone/>
            </a:pPr>
            <a:r>
              <a:rPr lang="zh-CN" altLang="en-US" dirty="0"/>
              <a:t>    </a:t>
            </a:r>
            <a:r>
              <a:rPr lang="zh-CN" altLang="en-US" sz="2400" dirty="0">
                <a:solidFill>
                  <a:srgbClr val="FF0000"/>
                </a:solidFill>
              </a:rPr>
              <a:t>可以表现优先表关系的函数</a:t>
            </a:r>
            <a:r>
              <a:rPr lang="en-US" altLang="zh-CN" sz="2400" dirty="0">
                <a:solidFill>
                  <a:srgbClr val="FF0000"/>
                </a:solidFill>
              </a:rPr>
              <a:t>f</a:t>
            </a:r>
            <a:r>
              <a:rPr lang="zh-CN" altLang="en-US" sz="2400" dirty="0">
                <a:solidFill>
                  <a:srgbClr val="FF0000"/>
                </a:solidFill>
              </a:rPr>
              <a:t>和</a:t>
            </a:r>
            <a:r>
              <a:rPr lang="en-US" altLang="zh-CN" sz="2400" dirty="0">
                <a:solidFill>
                  <a:srgbClr val="FF0000"/>
                </a:solidFill>
              </a:rPr>
              <a:t>g</a:t>
            </a:r>
            <a:r>
              <a:rPr lang="zh-CN" altLang="en-US" sz="2400" dirty="0">
                <a:solidFill>
                  <a:srgbClr val="FF0000"/>
                </a:solidFill>
              </a:rPr>
              <a:t>不唯一。</a:t>
            </a:r>
            <a:endParaRPr lang="en-US" altLang="zh-CN" sz="2400" dirty="0">
              <a:solidFill>
                <a:srgbClr val="FF0000"/>
              </a:solidFill>
            </a:endParaRPr>
          </a:p>
          <a:p>
            <a:pPr eaLnBrk="1" hangingPunct="1">
              <a:buNone/>
            </a:pPr>
            <a:r>
              <a:rPr lang="en-US" altLang="zh-CN" sz="2400" dirty="0">
                <a:solidFill>
                  <a:srgbClr val="000099"/>
                </a:solidFill>
              </a:rPr>
              <a:t>     </a:t>
            </a:r>
            <a:r>
              <a:rPr lang="zh-CN" altLang="en-US" sz="2400" dirty="0">
                <a:solidFill>
                  <a:srgbClr val="000099"/>
                </a:solidFill>
              </a:rPr>
              <a:t>但也有优先关系表没有对应的</a:t>
            </a:r>
            <a:r>
              <a:rPr lang="en-US" altLang="zh-CN" sz="2400" dirty="0">
                <a:solidFill>
                  <a:srgbClr val="000099"/>
                </a:solidFill>
              </a:rPr>
              <a:t>f</a:t>
            </a:r>
            <a:r>
              <a:rPr lang="zh-CN" altLang="en-US" sz="2400" dirty="0">
                <a:solidFill>
                  <a:srgbClr val="000099"/>
                </a:solidFill>
              </a:rPr>
              <a:t>和</a:t>
            </a:r>
            <a:r>
              <a:rPr lang="en-US" altLang="zh-CN" sz="2400" dirty="0">
                <a:solidFill>
                  <a:srgbClr val="000099"/>
                </a:solidFill>
              </a:rPr>
              <a:t>g</a:t>
            </a:r>
            <a:endParaRPr lang="zh-CN" altLang="en-US" sz="2400" dirty="0">
              <a:solidFill>
                <a:srgbClr val="000099"/>
              </a:solidFill>
            </a:endParaRPr>
          </a:p>
        </p:txBody>
      </p:sp>
      <p:graphicFrame>
        <p:nvGraphicFramePr>
          <p:cNvPr id="31776" name="Group 32"/>
          <p:cNvGraphicFramePr>
            <a:graphicFrameLocks noGrp="1"/>
          </p:cNvGraphicFramePr>
          <p:nvPr/>
        </p:nvGraphicFramePr>
        <p:xfrm>
          <a:off x="1009650" y="3500438"/>
          <a:ext cx="7315200" cy="1549400"/>
        </p:xfrm>
        <a:graphic>
          <a:graphicData uri="http://schemas.openxmlformats.org/drawingml/2006/table">
            <a:tbl>
              <a:tblPr/>
              <a:tblGrid>
                <a:gridCol w="1371600"/>
                <a:gridCol w="2343150"/>
                <a:gridCol w="3600450"/>
              </a:tblGrid>
              <a:tr h="518470">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            b</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优先函数</a:t>
                      </a:r>
                      <a:endParaRPr kumimoji="1" lang="zh-CN" altLang="en-US"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3093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800" b="0" i="0" u="none" strike="noStrike" cap="none" normalizeH="0" baseline="0">
                          <a:ln>
                            <a:noFill/>
                          </a:ln>
                          <a:solidFill>
                            <a:schemeClr val="accent2"/>
                          </a:solidFill>
                          <a:effectLst/>
                          <a:latin typeface="Arial Black" panose="020B0A04020102020204" pitchFamily="34" charset="0"/>
                          <a:ea typeface="宋体" panose="02010600030101010101" pitchFamily="2" charset="-122"/>
                        </a:rPr>
                        <a:t>=        </a:t>
                      </a:r>
                      <a:r>
                        <a:rPr kumimoji="1" lang="en-US" altLang="zh-CN" sz="2800" b="0" i="0" u="none" strike="noStrike" cap="none" normalizeH="0" baseline="0">
                          <a:ln>
                            <a:noFill/>
                          </a:ln>
                          <a:solidFill>
                            <a:srgbClr val="990033"/>
                          </a:solidFill>
                          <a:effectLst/>
                          <a:latin typeface="Arial Black" panose="020B0A04020102020204" pitchFamily="34" charset="0"/>
                          <a:ea typeface="宋体" panose="02010600030101010101" pitchFamily="2" charset="-122"/>
                        </a:rPr>
                        <a:t> &gt;</a:t>
                      </a:r>
                      <a:endParaRPr kumimoji="1" lang="en-US" altLang="zh-CN" sz="2800" b="0" i="0" u="none" strike="noStrike" cap="none" normalizeH="0" baseline="0">
                        <a:ln>
                          <a:noFill/>
                        </a:ln>
                        <a:solidFill>
                          <a:srgbClr val="990033"/>
                        </a:solidFill>
                        <a:effectLst/>
                        <a:latin typeface="Arial Black" panose="020B0A04020102020204" pitchFamily="34"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accent2"/>
                          </a:solidFill>
                          <a:effectLst/>
                          <a:latin typeface="Arial Black" panose="020B0A04020102020204" pitchFamily="34" charset="0"/>
                          <a:ea typeface="宋体" panose="02010600030101010101" pitchFamily="2" charset="-122"/>
                        </a:rPr>
                        <a:t>   </a:t>
                      </a:r>
                      <a:r>
                        <a:rPr kumimoji="1" lang="en-US" altLang="zh-CN" sz="2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r>
                        <a:rPr kumimoji="1" lang="en-US" altLang="zh-CN" sz="2800" b="0" i="0" u="none" strike="noStrike" cap="none" normalizeH="0" baseline="0">
                          <a:ln>
                            <a:noFill/>
                          </a:ln>
                          <a:solidFill>
                            <a:schemeClr val="accent2"/>
                          </a:solidFill>
                          <a:effectLst/>
                          <a:latin typeface="Arial Black" panose="020B0A04020102020204" pitchFamily="34" charset="0"/>
                          <a:ea typeface="宋体" panose="02010600030101010101" pitchFamily="2" charset="-122"/>
                        </a:rPr>
                        <a:t>        =</a:t>
                      </a:r>
                      <a:r>
                        <a:rPr kumimoji="1" lang="en-US" altLang="zh-CN" sz="2800" b="0" i="0" u="none" strike="noStrike" cap="none" normalizeH="0" baseline="0">
                          <a:ln>
                            <a:noFill/>
                          </a:ln>
                          <a:solidFill>
                            <a:schemeClr val="tx1"/>
                          </a:solidFill>
                          <a:effectLst/>
                          <a:latin typeface="Arial Black" panose="020B0A04020102020204" pitchFamily="34" charset="0"/>
                          <a:ea typeface="宋体" panose="02010600030101010101" pitchFamily="2" charset="-122"/>
                        </a:rPr>
                        <a:t>    </a:t>
                      </a:r>
                      <a:endParaRPr kumimoji="1" lang="en-US" altLang="zh-CN" sz="2800" b="0" i="0" u="none" strike="noStrike" cap="none" normalizeH="0" baseline="0">
                        <a:ln>
                          <a:noFill/>
                        </a:ln>
                        <a:solidFill>
                          <a:schemeClr val="tx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f(a)</a:t>
                      </a:r>
                      <a:r>
                        <a:rPr kumimoji="1" lang="en-US" altLang="zh-CN" sz="2800" b="0" i="0" u="none" strike="noStrike" cap="none" normalizeH="0" baseline="0" dirty="0">
                          <a:ln>
                            <a:noFill/>
                          </a:ln>
                          <a:solidFill>
                            <a:srgbClr val="000099"/>
                          </a:solidFill>
                          <a:effectLst/>
                          <a:latin typeface="Arial Black" panose="020B0A04020102020204" pitchFamily="34" charset="0"/>
                          <a:ea typeface="宋体" panose="02010600030101010101" pitchFamily="2" charset="-122"/>
                        </a:rPr>
                        <a:t>=</a:t>
                      </a:r>
                      <a:r>
                        <a:rPr kumimoji="1"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g(a)   f(a)</a:t>
                      </a:r>
                      <a:r>
                        <a:rPr kumimoji="1" lang="en-US" altLang="zh-CN" sz="2800" b="0" i="0" u="none" strike="noStrike" cap="none" normalizeH="0" baseline="0" dirty="0">
                          <a:ln>
                            <a:noFill/>
                          </a:ln>
                          <a:solidFill>
                            <a:srgbClr val="990033"/>
                          </a:solidFill>
                          <a:effectLst/>
                          <a:latin typeface="Arial Black" panose="020B0A04020102020204" pitchFamily="34" charset="0"/>
                          <a:ea typeface="宋体" panose="02010600030101010101" pitchFamily="2" charset="-122"/>
                        </a:rPr>
                        <a:t>&gt;</a:t>
                      </a:r>
                      <a:r>
                        <a:rPr kumimoji="1"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g(b)</a:t>
                      </a:r>
                      <a:endParaRPr kumimoji="1"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f(b)</a:t>
                      </a:r>
                      <a:r>
                        <a:rPr kumimoji="1" lang="en-US" altLang="zh-CN" sz="2800" b="0" i="0" u="none" strike="noStrike" cap="none" normalizeH="0" baseline="0" dirty="0">
                          <a:ln>
                            <a:noFill/>
                          </a:ln>
                          <a:solidFill>
                            <a:schemeClr val="accent1"/>
                          </a:solidFill>
                          <a:effectLst/>
                          <a:latin typeface="Arial Black" panose="020B0A04020102020204" pitchFamily="34" charset="0"/>
                          <a:ea typeface="宋体" panose="02010600030101010101" pitchFamily="2" charset="-122"/>
                        </a:rPr>
                        <a:t>&lt;</a:t>
                      </a:r>
                      <a:r>
                        <a:rPr kumimoji="1"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g(a)   f(b)</a:t>
                      </a:r>
                      <a:r>
                        <a:rPr kumimoji="1" lang="en-US" altLang="zh-CN" sz="2800" b="0" i="0" u="none" strike="noStrike" cap="none" normalizeH="0" baseline="0" dirty="0">
                          <a:ln>
                            <a:noFill/>
                          </a:ln>
                          <a:solidFill>
                            <a:srgbClr val="000099"/>
                          </a:solidFill>
                          <a:effectLst/>
                          <a:latin typeface="Arial Black" panose="020B0A04020102020204" pitchFamily="34" charset="0"/>
                          <a:ea typeface="宋体" panose="02010600030101010101" pitchFamily="2" charset="-122"/>
                        </a:rPr>
                        <a:t>=</a:t>
                      </a:r>
                      <a:r>
                        <a:rPr kumimoji="1"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g(b)</a:t>
                      </a:r>
                      <a:endParaRPr kumimoji="1"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矩形 1"/>
          <p:cNvSpPr/>
          <p:nvPr/>
        </p:nvSpPr>
        <p:spPr>
          <a:xfrm>
            <a:off x="4211638" y="1268413"/>
            <a:ext cx="4186237" cy="461962"/>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优先关系表的存储成本比较大</a:t>
            </a:r>
            <a:endParaRPr lang="zh-CN" altLang="en-US" dirty="0">
              <a:solidFill>
                <a:srgbClr val="FF0000"/>
              </a:solidFill>
              <a:latin typeface="Times New Roman" panose="02020603050405020304" pitchFamily="18" charset="0"/>
              <a:ea typeface="宋体" panose="02010600030101010101" pitchFamily="2" charset="-122"/>
            </a:endParaRPr>
          </a:p>
        </p:txBody>
      </p:sp>
      <p:cxnSp>
        <p:nvCxnSpPr>
          <p:cNvPr id="4" name="直接连接符 3"/>
          <p:cNvCxnSpPr/>
          <p:nvPr/>
        </p:nvCxnSpPr>
        <p:spPr>
          <a:xfrm>
            <a:off x="7092950" y="4941888"/>
            <a:ext cx="503238" cy="863600"/>
          </a:xfrm>
          <a:prstGeom prst="line">
            <a:avLst/>
          </a:prstGeom>
          <a:ln w="9525" cap="flat" cmpd="sng">
            <a:solidFill>
              <a:schemeClr val="tx1"/>
            </a:solidFill>
            <a:prstDash val="solid"/>
            <a:round/>
            <a:headEnd type="none" w="med" len="med"/>
            <a:tailEnd type="none" w="med" len="med"/>
          </a:ln>
        </p:spPr>
      </p:cxnSp>
      <p:sp>
        <p:nvSpPr>
          <p:cNvPr id="5" name="矩形 4"/>
          <p:cNvSpPr/>
          <p:nvPr/>
        </p:nvSpPr>
        <p:spPr>
          <a:xfrm>
            <a:off x="7316788" y="5805488"/>
            <a:ext cx="800100" cy="461962"/>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整数</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Rectangle 2"/>
          <p:cNvSpPr>
            <a:spLocks noGrp="1"/>
          </p:cNvSpPr>
          <p:nvPr>
            <p:ph type="title"/>
          </p:nvPr>
        </p:nvSpPr>
        <p:spPr>
          <a:xfrm>
            <a:off x="685800" y="304800"/>
            <a:ext cx="7772400" cy="609600"/>
          </a:xfrm>
        </p:spPr>
        <p:txBody>
          <a:bodyPr vert="horz" wrap="square" lIns="91440" tIns="45720" rIns="91440" bIns="45720" anchor="ctr" anchorCtr="0"/>
          <a:p>
            <a:pPr eaLnBrk="1" hangingPunct="1"/>
            <a:r>
              <a:rPr lang="en-US" altLang="zh-CN" sz="3600" u="sng" dirty="0">
                <a:solidFill>
                  <a:srgbClr val="FF0000"/>
                </a:solidFill>
              </a:rPr>
              <a:t>5.2.3 </a:t>
            </a:r>
            <a:r>
              <a:rPr lang="zh-CN" altLang="en-US" sz="3600" u="sng" dirty="0">
                <a:solidFill>
                  <a:srgbClr val="FF0000"/>
                </a:solidFill>
              </a:rPr>
              <a:t>优先函数</a:t>
            </a:r>
            <a:r>
              <a:rPr lang="en-US" altLang="zh-CN" sz="3600" u="sng" dirty="0">
                <a:solidFill>
                  <a:srgbClr val="FF0000"/>
                </a:solidFill>
              </a:rPr>
              <a:t>(2)</a:t>
            </a:r>
            <a:endParaRPr lang="en-US" altLang="zh-CN" sz="3600" u="sng" dirty="0">
              <a:solidFill>
                <a:srgbClr val="FF0000"/>
              </a:solidFill>
            </a:endParaRPr>
          </a:p>
        </p:txBody>
      </p:sp>
      <p:sp>
        <p:nvSpPr>
          <p:cNvPr id="34819" name="Rectangle 3"/>
          <p:cNvSpPr>
            <a:spLocks noGrp="1" noChangeArrowheads="1"/>
          </p:cNvSpPr>
          <p:nvPr>
            <p:ph idx="1"/>
          </p:nvPr>
        </p:nvSpPr>
        <p:spPr>
          <a:xfrm>
            <a:off x="228600" y="1090613"/>
            <a:ext cx="8686800" cy="5233988"/>
          </a:xfrm>
          <a:ln>
            <a:solidFill>
              <a:schemeClr val="accent2"/>
            </a:solidFill>
            <a:miter lim="800000"/>
          </a:ln>
        </p:spPr>
        <p:txBody>
          <a:bodyPr vert="horz" wrap="square" lIns="91440" tIns="45720" rIns="91440" bIns="45720" numCol="1" anchor="t" anchorCtr="0" compatLnSpc="1"/>
          <a:lstStyle/>
          <a:p>
            <a:pPr marL="609600" marR="0" lvl="0" indent="-609600" algn="l" defTabSz="914400" rtl="0" eaLnBrk="1" fontAlgn="base" latinLnBrk="0" hangingPunct="1">
              <a:lnSpc>
                <a:spcPct val="90000"/>
              </a:lnSpc>
              <a:spcBef>
                <a:spcPct val="20000"/>
              </a:spcBef>
              <a:spcAft>
                <a:spcPct val="0"/>
              </a:spcAft>
              <a:buClrTx/>
              <a:buSzTx/>
              <a:buFontTx/>
              <a:buChar char="•"/>
              <a:defRPr/>
            </a:pPr>
            <a:r>
              <a:rPr kumimoji="1" lang="zh-CN" alt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rPr>
              <a:t>构造优先函数的方法之一</a:t>
            </a:r>
            <a:endParaRPr kumimoji="1" lang="zh-CN" altLang="en-US" sz="2400" b="1" i="0" u="none" strike="noStrike" kern="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endParaRPr>
          </a:p>
          <a:p>
            <a:pPr marL="609600" marR="0" lvl="0" indent="-609600" algn="l" defTabSz="914400" rtl="0" eaLnBrk="1" fontAlgn="base" latinLnBrk="0" hangingPunct="1">
              <a:lnSpc>
                <a:spcPct val="90000"/>
              </a:lnSpc>
              <a:spcBef>
                <a:spcPct val="20000"/>
              </a:spcBef>
              <a:spcAft>
                <a:spcPct val="0"/>
              </a:spcAft>
              <a:buClrTx/>
              <a:buSzTx/>
              <a:buFontTx/>
              <a:buAutoNum type="arabicParenBoth"/>
              <a:defRPr/>
            </a:pPr>
            <a:r>
              <a:rPr kumimoji="1" lang="zh-CN" altLang="en-US" sz="2400" b="0" i="0" u="none" strike="noStrike" kern="0" cap="none" spc="0" normalizeH="0" baseline="0" noProof="0" dirty="0">
                <a:ln>
                  <a:noFill/>
                </a:ln>
                <a:solidFill>
                  <a:srgbClr val="000099"/>
                </a:solidFill>
                <a:effectLst/>
                <a:uLnTx/>
                <a:uFillTx/>
                <a:latin typeface="+mn-lt"/>
                <a:ea typeface="+mn-ea"/>
                <a:cs typeface="+mn-cs"/>
              </a:rPr>
              <a:t>对于每个终结符</a:t>
            </a:r>
            <a:r>
              <a:rPr kumimoji="1" lang="en-US" altLang="zh-CN" sz="2400" b="0" i="0" u="none" strike="noStrike" kern="0" cap="none" spc="0" normalizeH="0" baseline="0" noProof="0" dirty="0">
                <a:ln>
                  <a:noFill/>
                </a:ln>
                <a:solidFill>
                  <a:srgbClr val="000099"/>
                </a:solidFill>
                <a:effectLst/>
                <a:uLnTx/>
                <a:uFillTx/>
                <a:latin typeface="+mn-lt"/>
                <a:ea typeface="+mn-ea"/>
                <a:cs typeface="+mn-cs"/>
              </a:rPr>
              <a:t>a(</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包括＃），令其对应两个符号</a:t>
            </a:r>
            <a:r>
              <a:rPr kumimoji="1" lang="en-US" altLang="zh-CN" sz="2400" b="0" i="0" u="none" strike="noStrike" kern="0" cap="none" spc="0" normalizeH="0" baseline="0" noProof="0" dirty="0" err="1">
                <a:ln>
                  <a:noFill/>
                </a:ln>
                <a:solidFill>
                  <a:srgbClr val="000099"/>
                </a:solidFill>
                <a:effectLst/>
                <a:uLnTx/>
                <a:uFillTx/>
                <a:latin typeface="+mn-lt"/>
                <a:ea typeface="+mn-ea"/>
                <a:cs typeface="+mn-cs"/>
              </a:rPr>
              <a:t>f</a:t>
            </a:r>
            <a:r>
              <a:rPr kumimoji="1" lang="en-US" altLang="zh-CN" sz="2000" b="0" i="0" u="none" strike="noStrike" kern="0" cap="none" spc="0" normalizeH="0" baseline="0" noProof="0" dirty="0" err="1">
                <a:ln>
                  <a:noFill/>
                </a:ln>
                <a:solidFill>
                  <a:srgbClr val="000099"/>
                </a:solidFill>
                <a:effectLst/>
                <a:uLnTx/>
                <a:uFillTx/>
                <a:latin typeface="+mn-lt"/>
                <a:ea typeface="+mn-ea"/>
                <a:cs typeface="+mn-cs"/>
              </a:rPr>
              <a:t>a</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和</a:t>
            </a:r>
            <a:r>
              <a:rPr kumimoji="1" lang="en-US" altLang="zh-CN" sz="2400" b="0" i="0" u="none" strike="noStrike" kern="0" cap="none" spc="0" normalizeH="0" baseline="0" noProof="0" dirty="0" err="1">
                <a:ln>
                  <a:noFill/>
                </a:ln>
                <a:solidFill>
                  <a:srgbClr val="000099"/>
                </a:solidFill>
                <a:effectLst/>
                <a:uLnTx/>
                <a:uFillTx/>
                <a:latin typeface="+mn-lt"/>
                <a:ea typeface="+mn-ea"/>
                <a:cs typeface="+mn-cs"/>
              </a:rPr>
              <a:t>g</a:t>
            </a:r>
            <a:r>
              <a:rPr kumimoji="1" lang="en-US" altLang="zh-CN" sz="2000" b="0" i="0" u="none" strike="noStrike" kern="0" cap="none" spc="0" normalizeH="0" baseline="0" noProof="0" dirty="0" err="1">
                <a:ln>
                  <a:noFill/>
                </a:ln>
                <a:solidFill>
                  <a:srgbClr val="000099"/>
                </a:solidFill>
                <a:effectLst/>
                <a:uLnTx/>
                <a:uFillTx/>
                <a:latin typeface="+mn-lt"/>
                <a:ea typeface="+mn-ea"/>
                <a:cs typeface="+mn-cs"/>
              </a:rPr>
              <a:t>a</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，构造一个以</a:t>
            </a:r>
            <a:r>
              <a:rPr kumimoji="1" lang="en-US" altLang="zh-CN" sz="2400" b="0" i="0" u="none" strike="noStrike" kern="0" cap="none" spc="0" normalizeH="0" baseline="0" noProof="0" dirty="0" err="1">
                <a:ln>
                  <a:noFill/>
                </a:ln>
                <a:solidFill>
                  <a:srgbClr val="000099"/>
                </a:solidFill>
                <a:effectLst/>
                <a:uLnTx/>
                <a:uFillTx/>
                <a:latin typeface="+mn-lt"/>
                <a:ea typeface="+mn-ea"/>
                <a:cs typeface="+mn-cs"/>
              </a:rPr>
              <a:t>f</a:t>
            </a:r>
            <a:r>
              <a:rPr kumimoji="1" lang="en-US" altLang="zh-CN" sz="2000" b="0" i="0" u="none" strike="noStrike" kern="0" cap="none" spc="0" normalizeH="0" baseline="0" noProof="0" dirty="0" err="1">
                <a:ln>
                  <a:noFill/>
                </a:ln>
                <a:solidFill>
                  <a:srgbClr val="000099"/>
                </a:solidFill>
                <a:effectLst/>
                <a:uLnTx/>
                <a:uFillTx/>
                <a:latin typeface="+mn-lt"/>
                <a:ea typeface="+mn-ea"/>
                <a:cs typeface="+mn-cs"/>
              </a:rPr>
              <a:t>a</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和</a:t>
            </a:r>
            <a:r>
              <a:rPr kumimoji="1" lang="en-US" altLang="zh-CN" sz="2400" b="0" i="0" u="none" strike="noStrike" kern="0" cap="none" spc="0" normalizeH="0" baseline="0" noProof="0" dirty="0" err="1">
                <a:ln>
                  <a:noFill/>
                </a:ln>
                <a:solidFill>
                  <a:srgbClr val="000099"/>
                </a:solidFill>
                <a:effectLst/>
                <a:uLnTx/>
                <a:uFillTx/>
                <a:latin typeface="+mn-lt"/>
                <a:ea typeface="+mn-ea"/>
                <a:cs typeface="+mn-cs"/>
              </a:rPr>
              <a:t>g</a:t>
            </a:r>
            <a:r>
              <a:rPr kumimoji="1" lang="en-US" altLang="zh-CN" sz="2000" b="0" i="0" u="none" strike="noStrike" kern="0" cap="none" spc="0" normalizeH="0" baseline="0" noProof="0" dirty="0" err="1">
                <a:ln>
                  <a:noFill/>
                </a:ln>
                <a:solidFill>
                  <a:srgbClr val="000099"/>
                </a:solidFill>
                <a:effectLst/>
                <a:uLnTx/>
                <a:uFillTx/>
                <a:latin typeface="+mn-lt"/>
                <a:ea typeface="+mn-ea"/>
                <a:cs typeface="+mn-cs"/>
              </a:rPr>
              <a:t>a</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为结点的有向图：</a:t>
            </a:r>
            <a:endParaRPr kumimoji="1" lang="zh-CN" altLang="en-US" sz="2400" b="0" i="0" u="none" strike="noStrike" kern="0" cap="none" spc="0" normalizeH="0" baseline="0" noProof="0" dirty="0">
              <a:ln>
                <a:noFill/>
              </a:ln>
              <a:solidFill>
                <a:srgbClr val="000099"/>
              </a:solidFill>
              <a:effectLst/>
              <a:uLnTx/>
              <a:uFillTx/>
              <a:latin typeface="+mn-lt"/>
              <a:ea typeface="+mn-ea"/>
              <a:cs typeface="+mn-cs"/>
            </a:endParaRPr>
          </a:p>
          <a:p>
            <a:pPr marL="609600" marR="0" lvl="0" indent="-609600" algn="l" defTabSz="914400" rtl="0" eaLnBrk="1" fontAlgn="base" latinLnBrk="0" hangingPunct="1">
              <a:lnSpc>
                <a:spcPct val="90000"/>
              </a:lnSpc>
              <a:spcBef>
                <a:spcPct val="20000"/>
              </a:spcBef>
              <a:spcAft>
                <a:spcPct val="0"/>
              </a:spcAft>
              <a:buClrTx/>
              <a:buSzTx/>
              <a:buFontTx/>
              <a:buNone/>
              <a:defRPr/>
            </a:pPr>
            <a:r>
              <a:rPr kumimoji="1" lang="zh-CN" altLang="en-US" sz="2400" b="0" i="0" u="none" strike="noStrike" kern="0" cap="none" spc="0" normalizeH="0" baseline="0" noProof="0" dirty="0">
                <a:ln>
                  <a:noFill/>
                </a:ln>
                <a:solidFill>
                  <a:srgbClr val="000099"/>
                </a:solidFill>
                <a:effectLst/>
                <a:uLnTx/>
                <a:uFillTx/>
                <a:latin typeface="+mn-lt"/>
                <a:ea typeface="+mn-ea"/>
                <a:cs typeface="+mn-cs"/>
              </a:rPr>
              <a:t>        </a:t>
            </a:r>
            <a:r>
              <a:rPr kumimoji="1" lang="en-US" altLang="zh-CN" sz="2400" b="0" i="0" u="none" strike="noStrike" kern="0" cap="none" spc="0" normalizeH="0" baseline="0" noProof="0" dirty="0">
                <a:ln>
                  <a:noFill/>
                </a:ln>
                <a:solidFill>
                  <a:srgbClr val="000099"/>
                </a:solidFill>
                <a:effectLst/>
                <a:uLnTx/>
                <a:uFillTx/>
                <a:latin typeface="+mn-lt"/>
                <a:ea typeface="+mn-ea"/>
                <a:cs typeface="+mn-cs"/>
              </a:rPr>
              <a:t>a</a:t>
            </a:r>
            <a:r>
              <a:rPr kumimoji="1" lang="en-US" altLang="zh-CN" sz="2400" b="0" i="0" u="none" strike="noStrike" kern="0" cap="none" spc="0" normalizeH="0" baseline="0" noProof="0" dirty="0">
                <a:ln>
                  <a:noFill/>
                </a:ln>
                <a:solidFill>
                  <a:srgbClr val="FF0000"/>
                </a:solidFill>
                <a:effectLst/>
                <a:uLnTx/>
                <a:uFillTx/>
                <a:latin typeface="Arial Black" panose="020B0A04020102020204" pitchFamily="34" charset="0"/>
                <a:ea typeface="+mn-ea"/>
                <a:cs typeface="+mn-cs"/>
              </a:rPr>
              <a:t>&gt;=</a:t>
            </a:r>
            <a:r>
              <a:rPr kumimoji="1" lang="en-US" altLang="zh-CN" sz="2400" b="0" i="0" u="none" strike="noStrike" kern="0" cap="none" spc="0" normalizeH="0" baseline="0" noProof="0" dirty="0">
                <a:ln>
                  <a:noFill/>
                </a:ln>
                <a:solidFill>
                  <a:srgbClr val="000099"/>
                </a:solidFill>
                <a:effectLst/>
                <a:uLnTx/>
                <a:uFillTx/>
                <a:latin typeface="+mn-lt"/>
                <a:ea typeface="+mn-ea"/>
                <a:cs typeface="+mn-cs"/>
              </a:rPr>
              <a:t>b</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a:t>
            </a:r>
            <a:r>
              <a:rPr kumimoji="1" lang="en-US" altLang="zh-CN" sz="2400" b="0" i="0" u="none" strike="noStrike" kern="0" cap="none" spc="0" normalizeH="0" baseline="0" noProof="0" dirty="0" err="1">
                <a:ln>
                  <a:noFill/>
                </a:ln>
                <a:solidFill>
                  <a:srgbClr val="000099"/>
                </a:solidFill>
                <a:effectLst/>
                <a:uLnTx/>
                <a:uFillTx/>
                <a:latin typeface="+mn-lt"/>
                <a:ea typeface="+mn-ea"/>
                <a:cs typeface="+mn-cs"/>
              </a:rPr>
              <a:t>f</a:t>
            </a:r>
            <a:r>
              <a:rPr kumimoji="1" lang="en-US" altLang="zh-CN" sz="2000" b="0" i="0" u="none" strike="noStrike" kern="0" cap="none" spc="0" normalizeH="0" baseline="0" noProof="0" dirty="0" err="1">
                <a:ln>
                  <a:noFill/>
                </a:ln>
                <a:solidFill>
                  <a:srgbClr val="000099"/>
                </a:solidFill>
                <a:effectLst/>
                <a:uLnTx/>
                <a:uFillTx/>
                <a:latin typeface="+mn-lt"/>
                <a:ea typeface="+mn-ea"/>
                <a:cs typeface="+mn-cs"/>
              </a:rPr>
              <a:t>a</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画一箭狐至</a:t>
            </a:r>
            <a:r>
              <a:rPr kumimoji="1" lang="en-US" altLang="zh-CN" sz="2400" b="0" i="0" u="none" strike="noStrike" kern="0" cap="none" spc="0" normalizeH="0" baseline="0" noProof="0" dirty="0" err="1">
                <a:ln>
                  <a:noFill/>
                </a:ln>
                <a:solidFill>
                  <a:srgbClr val="000099"/>
                </a:solidFill>
                <a:effectLst/>
                <a:uLnTx/>
                <a:uFillTx/>
                <a:latin typeface="+mn-lt"/>
                <a:ea typeface="+mn-ea"/>
                <a:cs typeface="+mn-cs"/>
              </a:rPr>
              <a:t>g</a:t>
            </a:r>
            <a:r>
              <a:rPr kumimoji="1" lang="en-US" altLang="zh-CN" sz="2000" b="0" i="0" u="none" strike="noStrike" kern="0" cap="none" spc="0" normalizeH="0" baseline="0" noProof="0" dirty="0" err="1">
                <a:ln>
                  <a:noFill/>
                </a:ln>
                <a:solidFill>
                  <a:srgbClr val="000099"/>
                </a:solidFill>
                <a:effectLst/>
                <a:uLnTx/>
                <a:uFillTx/>
                <a:latin typeface="+mn-lt"/>
                <a:ea typeface="+mn-ea"/>
                <a:cs typeface="+mn-cs"/>
              </a:rPr>
              <a:t>b</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a:t>
            </a:r>
            <a:r>
              <a:rPr kumimoji="1" lang="en-US" altLang="zh-CN" sz="2400" b="0" i="0" u="none" strike="noStrike" kern="0" cap="none" spc="0" normalizeH="0" baseline="0" noProof="0" dirty="0">
                <a:ln>
                  <a:noFill/>
                </a:ln>
                <a:solidFill>
                  <a:srgbClr val="000099"/>
                </a:solidFill>
                <a:effectLst/>
                <a:uLnTx/>
                <a:uFillTx/>
                <a:latin typeface="+mn-lt"/>
                <a:ea typeface="+mn-ea"/>
                <a:cs typeface="+mn-cs"/>
              </a:rPr>
              <a:t>a</a:t>
            </a:r>
            <a:r>
              <a:rPr kumimoji="1" lang="en-US" altLang="zh-CN" sz="2400" b="1" i="0" u="none" strike="noStrike" kern="0" cap="none" spc="0" normalizeH="0" baseline="0" noProof="0" dirty="0">
                <a:ln>
                  <a:noFill/>
                </a:ln>
                <a:solidFill>
                  <a:srgbClr val="FF0000"/>
                </a:solidFill>
                <a:effectLst/>
                <a:uLnTx/>
                <a:uFillTx/>
                <a:latin typeface="+mn-lt"/>
                <a:ea typeface="+mn-ea"/>
                <a:cs typeface="+mn-cs"/>
              </a:rPr>
              <a:t>&lt;=</a:t>
            </a:r>
            <a:r>
              <a:rPr kumimoji="1" lang="en-US" altLang="zh-CN" sz="2400" b="0" i="0" u="none" strike="noStrike" kern="0" cap="none" spc="0" normalizeH="0" baseline="0" noProof="0" dirty="0">
                <a:ln>
                  <a:noFill/>
                </a:ln>
                <a:solidFill>
                  <a:srgbClr val="000099"/>
                </a:solidFill>
                <a:effectLst/>
                <a:uLnTx/>
                <a:uFillTx/>
                <a:latin typeface="+mn-lt"/>
                <a:ea typeface="+mn-ea"/>
                <a:cs typeface="+mn-cs"/>
              </a:rPr>
              <a:t>b   </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a:t>
            </a:r>
            <a:r>
              <a:rPr kumimoji="1" lang="en-US" altLang="zh-CN" sz="2400" b="0" i="0" u="none" strike="noStrike" kern="0" cap="none" spc="0" normalizeH="0" baseline="0" noProof="0" dirty="0" err="1">
                <a:ln>
                  <a:noFill/>
                </a:ln>
                <a:solidFill>
                  <a:srgbClr val="000099"/>
                </a:solidFill>
                <a:effectLst/>
                <a:uLnTx/>
                <a:uFillTx/>
                <a:latin typeface="+mn-lt"/>
                <a:ea typeface="+mn-ea"/>
                <a:cs typeface="+mn-cs"/>
              </a:rPr>
              <a:t>g</a:t>
            </a:r>
            <a:r>
              <a:rPr kumimoji="1" lang="en-US" altLang="zh-CN" sz="2000" b="0" i="0" u="none" strike="noStrike" kern="0" cap="none" spc="0" normalizeH="0" baseline="0" noProof="0" dirty="0" err="1">
                <a:ln>
                  <a:noFill/>
                </a:ln>
                <a:solidFill>
                  <a:srgbClr val="000099"/>
                </a:solidFill>
                <a:effectLst/>
                <a:uLnTx/>
                <a:uFillTx/>
                <a:latin typeface="+mn-lt"/>
                <a:ea typeface="+mn-ea"/>
                <a:cs typeface="+mn-cs"/>
              </a:rPr>
              <a:t>b</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画一箭狐至</a:t>
            </a:r>
            <a:r>
              <a:rPr kumimoji="1" lang="en-US" altLang="zh-CN" sz="2400" b="0" i="0" u="none" strike="noStrike" kern="0" cap="none" spc="0" normalizeH="0" baseline="0" noProof="0" dirty="0" err="1">
                <a:ln>
                  <a:noFill/>
                </a:ln>
                <a:solidFill>
                  <a:srgbClr val="000099"/>
                </a:solidFill>
                <a:effectLst/>
                <a:uLnTx/>
                <a:uFillTx/>
                <a:latin typeface="+mn-lt"/>
                <a:ea typeface="+mn-ea"/>
                <a:cs typeface="+mn-cs"/>
              </a:rPr>
              <a:t>f</a:t>
            </a:r>
            <a:r>
              <a:rPr kumimoji="1" lang="en-US" altLang="zh-CN" sz="2000" b="0" i="0" u="none" strike="noStrike" kern="0" cap="none" spc="0" normalizeH="0" baseline="0" noProof="0" dirty="0" err="1">
                <a:ln>
                  <a:noFill/>
                </a:ln>
                <a:solidFill>
                  <a:srgbClr val="000099"/>
                </a:solidFill>
                <a:effectLst/>
                <a:uLnTx/>
                <a:uFillTx/>
                <a:latin typeface="+mn-lt"/>
                <a:ea typeface="+mn-ea"/>
                <a:cs typeface="+mn-cs"/>
              </a:rPr>
              <a:t>a</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a:t>
            </a:r>
            <a:endParaRPr kumimoji="1" lang="zh-CN" altLang="en-US" sz="2400" b="0" i="0" u="none" strike="noStrike" kern="0" cap="none" spc="0" normalizeH="0" baseline="0" noProof="0" dirty="0">
              <a:ln>
                <a:noFill/>
              </a:ln>
              <a:solidFill>
                <a:srgbClr val="000099"/>
              </a:solidFill>
              <a:effectLst/>
              <a:uLnTx/>
              <a:uFillTx/>
              <a:latin typeface="+mn-lt"/>
              <a:ea typeface="+mn-ea"/>
              <a:cs typeface="+mn-cs"/>
            </a:endParaRPr>
          </a:p>
          <a:p>
            <a:pPr marL="609600" marR="0" lvl="0" indent="-609600" algn="l" defTabSz="914400" rtl="0" eaLnBrk="1" fontAlgn="base" latinLnBrk="0" hangingPunct="1">
              <a:lnSpc>
                <a:spcPct val="90000"/>
              </a:lnSpc>
              <a:spcBef>
                <a:spcPct val="20000"/>
              </a:spcBef>
              <a:spcAft>
                <a:spcPct val="0"/>
              </a:spcAft>
              <a:buClrTx/>
              <a:buSzTx/>
              <a:buFontTx/>
              <a:buAutoNum type="arabicParenBoth" startAt="2"/>
              <a:defRPr/>
            </a:pPr>
            <a:r>
              <a:rPr kumimoji="1" lang="zh-CN" altLang="en-US" sz="2400" b="0" i="0" u="none" strike="noStrike" kern="0" cap="none" spc="0" normalizeH="0" baseline="0" noProof="0" dirty="0">
                <a:ln>
                  <a:noFill/>
                </a:ln>
                <a:solidFill>
                  <a:srgbClr val="000099"/>
                </a:solidFill>
                <a:effectLst/>
                <a:uLnTx/>
                <a:uFillTx/>
                <a:latin typeface="+mn-lt"/>
                <a:ea typeface="+mn-ea"/>
                <a:cs typeface="+mn-cs"/>
              </a:rPr>
              <a:t>每个结点赋值为从自身出发可以到达的结点数目</a:t>
            </a:r>
            <a:r>
              <a:rPr kumimoji="1" lang="en-US" altLang="zh-CN" sz="2400" b="0" i="0" u="none" strike="noStrike" kern="0" cap="none" spc="0" normalizeH="0" baseline="0" noProof="0" dirty="0">
                <a:ln>
                  <a:noFill/>
                </a:ln>
                <a:solidFill>
                  <a:srgbClr val="000099"/>
                </a:solidFill>
                <a:effectLst/>
                <a:uLnTx/>
                <a:uFillTx/>
                <a:latin typeface="+mn-lt"/>
                <a:ea typeface="+mn-ea"/>
                <a:cs typeface="+mn-cs"/>
              </a:rPr>
              <a:t>(</a:t>
            </a:r>
            <a:r>
              <a:rPr kumimoji="1" lang="zh-CN" altLang="en-US" sz="2400" b="0" i="0" u="none" strike="noStrike" kern="0" cap="none" spc="0" normalizeH="0" baseline="0" noProof="0" dirty="0">
                <a:ln>
                  <a:noFill/>
                </a:ln>
                <a:solidFill>
                  <a:srgbClr val="FF0000"/>
                </a:solidFill>
                <a:effectLst/>
                <a:uLnTx/>
                <a:uFillTx/>
                <a:latin typeface="+mn-lt"/>
                <a:ea typeface="+mn-ea"/>
                <a:cs typeface="+mn-cs"/>
              </a:rPr>
              <a:t>包括自身、可以重叠</a:t>
            </a:r>
            <a:r>
              <a:rPr kumimoji="1" lang="en-US" altLang="zh-CN" sz="2400" b="0" i="0" u="none" strike="noStrike" kern="0" cap="none" spc="0" normalizeH="0" baseline="0" noProof="0" dirty="0">
                <a:ln>
                  <a:noFill/>
                </a:ln>
                <a:solidFill>
                  <a:srgbClr val="000099"/>
                </a:solidFill>
                <a:effectLst/>
                <a:uLnTx/>
                <a:uFillTx/>
                <a:latin typeface="+mn-lt"/>
                <a:ea typeface="+mn-ea"/>
                <a:cs typeface="+mn-cs"/>
              </a:rPr>
              <a:t>)</a:t>
            </a:r>
            <a:endParaRPr kumimoji="1" lang="zh-CN" altLang="en-US" sz="2400" b="0" i="0" u="none" strike="noStrike" kern="0" cap="none" spc="0" normalizeH="0" baseline="0" noProof="0" dirty="0">
              <a:ln>
                <a:noFill/>
              </a:ln>
              <a:solidFill>
                <a:srgbClr val="000099"/>
              </a:solidFill>
              <a:effectLst/>
              <a:uLnTx/>
              <a:uFillTx/>
              <a:latin typeface="+mn-lt"/>
              <a:ea typeface="+mn-ea"/>
              <a:cs typeface="+mn-cs"/>
            </a:endParaRPr>
          </a:p>
          <a:p>
            <a:pPr marL="609600" marR="0" lvl="0" indent="-609600" algn="l" defTabSz="914400" rtl="0" eaLnBrk="1" fontAlgn="base" latinLnBrk="0" hangingPunct="1">
              <a:lnSpc>
                <a:spcPct val="90000"/>
              </a:lnSpc>
              <a:spcBef>
                <a:spcPct val="20000"/>
              </a:spcBef>
              <a:spcAft>
                <a:spcPct val="0"/>
              </a:spcAft>
              <a:buClrTx/>
              <a:buSzTx/>
              <a:buFontTx/>
              <a:buNone/>
              <a:defRPr/>
            </a:pPr>
            <a:r>
              <a:rPr kumimoji="1" lang="en-US" altLang="zh-CN" sz="2400" b="0" i="0" u="none" strike="noStrike" kern="0" cap="none" spc="0" normalizeH="0" baseline="0" noProof="0" dirty="0">
                <a:ln>
                  <a:noFill/>
                </a:ln>
                <a:solidFill>
                  <a:srgbClr val="000099"/>
                </a:solidFill>
                <a:effectLst/>
                <a:uLnTx/>
                <a:uFillTx/>
                <a:latin typeface="+mn-lt"/>
                <a:ea typeface="+mn-ea"/>
                <a:cs typeface="+mn-cs"/>
              </a:rPr>
              <a:t>(3)  </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检查所构造出来的函数</a:t>
            </a:r>
            <a:r>
              <a:rPr kumimoji="1" lang="en-US" altLang="zh-CN" sz="2400" b="0" i="0" u="none" strike="noStrike" kern="0" cap="none" spc="0" normalizeH="0" baseline="0" noProof="0" dirty="0">
                <a:ln>
                  <a:noFill/>
                </a:ln>
                <a:solidFill>
                  <a:srgbClr val="000099"/>
                </a:solidFill>
                <a:effectLst/>
                <a:uLnTx/>
                <a:uFillTx/>
                <a:latin typeface="+mn-lt"/>
                <a:ea typeface="+mn-ea"/>
                <a:cs typeface="+mn-cs"/>
              </a:rPr>
              <a:t>f</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和</a:t>
            </a:r>
            <a:r>
              <a:rPr kumimoji="1" lang="en-US" altLang="zh-CN" sz="2400" b="0" i="0" u="none" strike="noStrike" kern="0" cap="none" spc="0" normalizeH="0" baseline="0" noProof="0" dirty="0">
                <a:ln>
                  <a:noFill/>
                </a:ln>
                <a:solidFill>
                  <a:srgbClr val="000099"/>
                </a:solidFill>
                <a:effectLst/>
                <a:uLnTx/>
                <a:uFillTx/>
                <a:latin typeface="+mn-lt"/>
                <a:ea typeface="+mn-ea"/>
                <a:cs typeface="+mn-cs"/>
              </a:rPr>
              <a:t>g</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，看它们与原来的关系表是否有矛盾，无矛盾则找到了所要的优先函数，否则，不存在优先函数。</a:t>
            </a:r>
            <a:endParaRPr kumimoji="1" lang="zh-CN" altLang="en-US" sz="2400" b="0" i="0" u="none" strike="noStrike" kern="0" cap="none" spc="0" normalizeH="0" baseline="0" noProof="0" dirty="0">
              <a:ln>
                <a:noFill/>
              </a:ln>
              <a:solidFill>
                <a:srgbClr val="000099"/>
              </a:solidFill>
              <a:effectLst/>
              <a:uLnTx/>
              <a:uFillTx/>
              <a:latin typeface="+mn-lt"/>
              <a:ea typeface="+mn-ea"/>
              <a:cs typeface="+mn-cs"/>
            </a:endParaRPr>
          </a:p>
          <a:p>
            <a:pPr marL="609600" marR="0" lvl="0" indent="-609600" algn="l" defTabSz="914400" rtl="0" eaLnBrk="1" fontAlgn="base" latinLnBrk="0" hangingPunct="1">
              <a:lnSpc>
                <a:spcPct val="90000"/>
              </a:lnSpc>
              <a:spcBef>
                <a:spcPct val="20000"/>
              </a:spcBef>
              <a:spcAft>
                <a:spcPct val="0"/>
              </a:spcAft>
              <a:buClrTx/>
              <a:buSzTx/>
              <a:buFontTx/>
              <a:buChar char="•"/>
              <a:defRPr/>
            </a:pPr>
            <a:r>
              <a:rPr kumimoji="1" lang="zh-CN" altLang="en-US" sz="2400" b="1" i="0" u="none" strike="noStrike" kern="0" cap="none" spc="0" normalizeH="0" baseline="0" noProof="0" dirty="0">
                <a:ln>
                  <a:noFill/>
                </a:ln>
                <a:solidFill>
                  <a:schemeClr val="tx2"/>
                </a:solidFill>
                <a:effectLst>
                  <a:outerShdw blurRad="38100" dist="38100" dir="2700000" algn="tl">
                    <a:srgbClr val="C0C0C0"/>
                  </a:outerShdw>
                </a:effectLst>
                <a:uLnTx/>
                <a:uFillTx/>
                <a:latin typeface="+mn-lt"/>
                <a:ea typeface="+mn-ea"/>
                <a:cs typeface="+mn-cs"/>
              </a:rPr>
              <a:t>证明</a:t>
            </a:r>
            <a:endParaRPr kumimoji="1" lang="zh-CN" altLang="en-US" sz="2400" b="1" i="0" u="none" strike="noStrike" kern="0" cap="none" spc="0" normalizeH="0" baseline="0" noProof="0" dirty="0">
              <a:ln>
                <a:noFill/>
              </a:ln>
              <a:solidFill>
                <a:schemeClr val="tx2"/>
              </a:solidFill>
              <a:effectLst>
                <a:outerShdw blurRad="38100" dist="38100" dir="2700000" algn="tl">
                  <a:srgbClr val="C0C0C0"/>
                </a:outerShdw>
              </a:effectLst>
              <a:uLnTx/>
              <a:uFillTx/>
              <a:latin typeface="+mn-lt"/>
              <a:ea typeface="+mn-ea"/>
              <a:cs typeface="+mn-cs"/>
            </a:endParaRPr>
          </a:p>
          <a:p>
            <a:pPr marL="609600" marR="0" lvl="0" indent="-609600" algn="l" defTabSz="914400" rtl="0" eaLnBrk="1" fontAlgn="base" latinLnBrk="0" hangingPunct="1">
              <a:lnSpc>
                <a:spcPct val="90000"/>
              </a:lnSpc>
              <a:spcBef>
                <a:spcPct val="20000"/>
              </a:spcBef>
              <a:spcAft>
                <a:spcPct val="0"/>
              </a:spcAft>
              <a:buClrTx/>
              <a:buSzTx/>
              <a:buFontTx/>
              <a:buNone/>
              <a:defRPr/>
            </a:pPr>
            <a:r>
              <a:rPr kumimoji="1" lang="zh-CN" altLang="en-US" sz="2400" b="0" i="0" u="none" strike="noStrike" kern="0" cap="none" spc="0" normalizeH="0" baseline="0" noProof="0" dirty="0">
                <a:ln>
                  <a:noFill/>
                </a:ln>
                <a:solidFill>
                  <a:srgbClr val="A50021"/>
                </a:solidFill>
                <a:effectLst/>
                <a:uLnTx/>
                <a:uFillTx/>
                <a:latin typeface="+mn-lt"/>
                <a:ea typeface="+mn-ea"/>
                <a:cs typeface="+mn-cs"/>
              </a:rPr>
              <a:t>  </a:t>
            </a:r>
            <a:r>
              <a:rPr kumimoji="1" lang="en-US" altLang="zh-CN" sz="2400" b="0" i="0" u="none" strike="noStrike" kern="0" cap="none" spc="0" normalizeH="0" baseline="0" noProof="0" dirty="0">
                <a:ln>
                  <a:noFill/>
                </a:ln>
                <a:solidFill>
                  <a:srgbClr val="A50021"/>
                </a:solidFill>
                <a:effectLst/>
                <a:uLnTx/>
                <a:uFillTx/>
                <a:latin typeface="+mn-lt"/>
                <a:ea typeface="+mn-ea"/>
                <a:cs typeface="+mn-cs"/>
              </a:rPr>
              <a:t>a</a:t>
            </a:r>
            <a:r>
              <a:rPr kumimoji="1" lang="en-US" altLang="zh-CN" sz="2400" b="0" i="0" u="none" strike="noStrike" kern="0" cap="none" spc="0" normalizeH="0" baseline="0" noProof="0" dirty="0">
                <a:ln>
                  <a:noFill/>
                </a:ln>
                <a:solidFill>
                  <a:srgbClr val="A50021"/>
                </a:solidFill>
                <a:effectLst/>
                <a:uLnTx/>
                <a:uFillTx/>
                <a:latin typeface="Arial Black" panose="020B0A04020102020204" pitchFamily="34" charset="0"/>
                <a:ea typeface="+mn-ea"/>
                <a:cs typeface="+mn-cs"/>
              </a:rPr>
              <a:t>=</a:t>
            </a:r>
            <a:r>
              <a:rPr kumimoji="1" lang="en-US" altLang="zh-CN" sz="2400" b="0" i="0" u="none" strike="noStrike" kern="0" cap="none" spc="0" normalizeH="0" baseline="0" noProof="0" dirty="0">
                <a:ln>
                  <a:noFill/>
                </a:ln>
                <a:solidFill>
                  <a:srgbClr val="A50021"/>
                </a:solidFill>
                <a:effectLst/>
                <a:uLnTx/>
                <a:uFillTx/>
                <a:latin typeface="+mn-lt"/>
                <a:ea typeface="+mn-ea"/>
                <a:cs typeface="+mn-cs"/>
              </a:rPr>
              <a:t>b</a:t>
            </a:r>
            <a:r>
              <a:rPr kumimoji="1" lang="en-US" altLang="zh-CN" sz="2400" b="0" i="0" u="none" strike="noStrike" kern="0" cap="none" spc="0" normalizeH="0" baseline="0" noProof="0" dirty="0">
                <a:ln>
                  <a:noFill/>
                </a:ln>
                <a:solidFill>
                  <a:srgbClr val="000099"/>
                </a:solidFill>
                <a:effectLst/>
                <a:uLnTx/>
                <a:uFillTx/>
                <a:latin typeface="+mn-lt"/>
                <a:ea typeface="+mn-ea"/>
                <a:cs typeface="+mn-cs"/>
              </a:rPr>
              <a:t> </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时</a:t>
            </a:r>
            <a:r>
              <a:rPr kumimoji="1" lang="en-US" altLang="zh-CN" sz="2400" b="0" i="0" u="none" strike="noStrike" kern="0" cap="none" spc="0" normalizeH="0" baseline="0" noProof="0" dirty="0">
                <a:ln>
                  <a:noFill/>
                </a:ln>
                <a:solidFill>
                  <a:srgbClr val="000099"/>
                </a:solidFill>
                <a:effectLst/>
                <a:uLnTx/>
                <a:uFillTx/>
                <a:latin typeface="+mn-lt"/>
                <a:ea typeface="+mn-ea"/>
                <a:cs typeface="+mn-cs"/>
              </a:rPr>
              <a:t>: </a:t>
            </a:r>
            <a:r>
              <a:rPr kumimoji="1" lang="en-US" altLang="zh-CN" sz="2400" b="0" i="0" u="none" strike="noStrike" kern="0" cap="none" spc="0" normalizeH="0" baseline="0" noProof="0" dirty="0" err="1">
                <a:ln>
                  <a:noFill/>
                </a:ln>
                <a:solidFill>
                  <a:srgbClr val="000099"/>
                </a:solidFill>
                <a:effectLst/>
                <a:uLnTx/>
                <a:uFillTx/>
                <a:latin typeface="+mn-lt"/>
                <a:ea typeface="+mn-ea"/>
                <a:cs typeface="+mn-cs"/>
              </a:rPr>
              <a:t>f</a:t>
            </a:r>
            <a:r>
              <a:rPr kumimoji="1" lang="en-US" altLang="zh-CN" sz="2000" b="0" i="0" u="none" strike="noStrike" kern="0" cap="none" spc="0" normalizeH="0" baseline="0" noProof="0" dirty="0" err="1">
                <a:ln>
                  <a:noFill/>
                </a:ln>
                <a:solidFill>
                  <a:srgbClr val="000099"/>
                </a:solidFill>
                <a:effectLst/>
                <a:uLnTx/>
                <a:uFillTx/>
                <a:latin typeface="+mn-lt"/>
                <a:ea typeface="+mn-ea"/>
                <a:cs typeface="+mn-cs"/>
              </a:rPr>
              <a:t>a</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到</a:t>
            </a:r>
            <a:r>
              <a:rPr kumimoji="1" lang="en-US" altLang="zh-CN" sz="2400" b="0" i="0" u="none" strike="noStrike" kern="0" cap="none" spc="0" normalizeH="0" baseline="0" noProof="0" dirty="0" err="1">
                <a:ln>
                  <a:noFill/>
                </a:ln>
                <a:solidFill>
                  <a:srgbClr val="000099"/>
                </a:solidFill>
                <a:effectLst/>
                <a:uLnTx/>
                <a:uFillTx/>
                <a:latin typeface="+mn-lt"/>
                <a:ea typeface="+mn-ea"/>
                <a:cs typeface="+mn-cs"/>
              </a:rPr>
              <a:t>g</a:t>
            </a:r>
            <a:r>
              <a:rPr kumimoji="1" lang="en-US" altLang="zh-CN" sz="2000" b="0" i="0" u="none" strike="noStrike" kern="0" cap="none" spc="0" normalizeH="0" baseline="0" noProof="0" dirty="0" err="1">
                <a:ln>
                  <a:noFill/>
                </a:ln>
                <a:solidFill>
                  <a:srgbClr val="000099"/>
                </a:solidFill>
                <a:effectLst/>
                <a:uLnTx/>
                <a:uFillTx/>
                <a:latin typeface="+mn-lt"/>
                <a:ea typeface="+mn-ea"/>
                <a:cs typeface="+mn-cs"/>
              </a:rPr>
              <a:t>b</a:t>
            </a:r>
            <a:r>
              <a:rPr kumimoji="1" lang="zh-CN" altLang="en-US" sz="2000" b="0" i="0" u="none" strike="noStrike" kern="0" cap="none" spc="0" normalizeH="0" baseline="0" noProof="0" dirty="0">
                <a:ln>
                  <a:noFill/>
                </a:ln>
                <a:solidFill>
                  <a:srgbClr val="000099"/>
                </a:solidFill>
                <a:effectLst/>
                <a:uLnTx/>
                <a:uFillTx/>
                <a:latin typeface="+mn-lt"/>
                <a:ea typeface="+mn-ea"/>
                <a:cs typeface="+mn-cs"/>
              </a:rPr>
              <a:t>、 </a:t>
            </a:r>
            <a:r>
              <a:rPr kumimoji="1" lang="en-US" altLang="zh-CN" sz="2400" b="0" i="0" u="none" strike="noStrike" kern="0" cap="none" spc="0" normalizeH="0" baseline="0" noProof="0" dirty="0" err="1">
                <a:ln>
                  <a:noFill/>
                </a:ln>
                <a:solidFill>
                  <a:srgbClr val="000099"/>
                </a:solidFill>
                <a:effectLst/>
                <a:uLnTx/>
                <a:uFillTx/>
                <a:latin typeface="+mn-lt"/>
                <a:ea typeface="+mn-ea"/>
                <a:cs typeface="+mn-cs"/>
              </a:rPr>
              <a:t>g</a:t>
            </a:r>
            <a:r>
              <a:rPr kumimoji="1" lang="en-US" altLang="zh-CN" sz="2000" b="0" i="0" u="none" strike="noStrike" kern="0" cap="none" spc="0" normalizeH="0" baseline="0" noProof="0" dirty="0" err="1">
                <a:ln>
                  <a:noFill/>
                </a:ln>
                <a:solidFill>
                  <a:srgbClr val="000099"/>
                </a:solidFill>
                <a:effectLst/>
                <a:uLnTx/>
                <a:uFillTx/>
                <a:latin typeface="+mn-lt"/>
                <a:ea typeface="+mn-ea"/>
                <a:cs typeface="+mn-cs"/>
              </a:rPr>
              <a:t>b</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到</a:t>
            </a:r>
            <a:r>
              <a:rPr kumimoji="1" lang="en-US" altLang="zh-CN" sz="2400" b="0" i="0" u="none" strike="noStrike" kern="0" cap="none" spc="0" normalizeH="0" baseline="0" noProof="0" dirty="0" err="1">
                <a:ln>
                  <a:noFill/>
                </a:ln>
                <a:solidFill>
                  <a:srgbClr val="000099"/>
                </a:solidFill>
                <a:effectLst/>
                <a:uLnTx/>
                <a:uFillTx/>
                <a:latin typeface="+mn-lt"/>
                <a:ea typeface="+mn-ea"/>
                <a:cs typeface="+mn-cs"/>
              </a:rPr>
              <a:t>f</a:t>
            </a:r>
            <a:r>
              <a:rPr kumimoji="1" lang="en-US" altLang="zh-CN" sz="2000" b="0" i="0" u="none" strike="noStrike" kern="0" cap="none" spc="0" normalizeH="0" baseline="0" noProof="0" dirty="0" err="1">
                <a:ln>
                  <a:noFill/>
                </a:ln>
                <a:solidFill>
                  <a:srgbClr val="000099"/>
                </a:solidFill>
                <a:effectLst/>
                <a:uLnTx/>
                <a:uFillTx/>
                <a:latin typeface="+mn-lt"/>
                <a:ea typeface="+mn-ea"/>
                <a:cs typeface="+mn-cs"/>
              </a:rPr>
              <a:t>a</a:t>
            </a:r>
            <a:r>
              <a:rPr kumimoji="1" lang="zh-CN" altLang="en-US" sz="2000" b="0" i="0" u="none" strike="noStrike" kern="0" cap="none" spc="0" normalizeH="0" baseline="0" noProof="0" dirty="0">
                <a:ln>
                  <a:noFill/>
                </a:ln>
                <a:solidFill>
                  <a:srgbClr val="000099"/>
                </a:solidFill>
                <a:effectLst/>
                <a:uLnTx/>
                <a:uFillTx/>
                <a:latin typeface="+mn-lt"/>
                <a:ea typeface="+mn-ea"/>
                <a:cs typeface="+mn-cs"/>
              </a:rPr>
              <a:t>均存在一条狐， </a:t>
            </a:r>
            <a:r>
              <a:rPr kumimoji="1" lang="en-US" altLang="zh-CN" sz="2400" b="0" i="0" u="none" strike="noStrike" kern="0" cap="none" spc="0" normalizeH="0" baseline="0" noProof="0" dirty="0" err="1">
                <a:ln>
                  <a:noFill/>
                </a:ln>
                <a:solidFill>
                  <a:srgbClr val="000099"/>
                </a:solidFill>
                <a:effectLst/>
                <a:uLnTx/>
                <a:uFillTx/>
                <a:latin typeface="+mn-lt"/>
                <a:ea typeface="+mn-ea"/>
                <a:cs typeface="+mn-cs"/>
              </a:rPr>
              <a:t>f</a:t>
            </a:r>
            <a:r>
              <a:rPr kumimoji="1" lang="en-US" altLang="zh-CN" sz="2000" b="0" i="0" u="none" strike="noStrike" kern="0" cap="none" spc="0" normalizeH="0" baseline="0" noProof="0" dirty="0" err="1">
                <a:ln>
                  <a:noFill/>
                </a:ln>
                <a:solidFill>
                  <a:srgbClr val="000099"/>
                </a:solidFill>
                <a:effectLst/>
                <a:uLnTx/>
                <a:uFillTx/>
                <a:latin typeface="+mn-lt"/>
                <a:ea typeface="+mn-ea"/>
                <a:cs typeface="+mn-cs"/>
              </a:rPr>
              <a:t>a</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和</a:t>
            </a:r>
            <a:r>
              <a:rPr kumimoji="1" lang="en-US" altLang="zh-CN" sz="2400" b="0" i="0" u="none" strike="noStrike" kern="0" cap="none" spc="0" normalizeH="0" baseline="0" noProof="0" dirty="0" err="1">
                <a:ln>
                  <a:noFill/>
                </a:ln>
                <a:solidFill>
                  <a:srgbClr val="000099"/>
                </a:solidFill>
                <a:effectLst/>
                <a:uLnTx/>
                <a:uFillTx/>
                <a:latin typeface="+mn-lt"/>
                <a:ea typeface="+mn-ea"/>
                <a:cs typeface="+mn-cs"/>
              </a:rPr>
              <a:t>g</a:t>
            </a:r>
            <a:r>
              <a:rPr kumimoji="1" lang="en-US" altLang="zh-CN" sz="2000" b="0" i="0" u="none" strike="noStrike" kern="0" cap="none" spc="0" normalizeH="0" baseline="0" noProof="0" dirty="0" err="1">
                <a:ln>
                  <a:noFill/>
                </a:ln>
                <a:solidFill>
                  <a:srgbClr val="000099"/>
                </a:solidFill>
                <a:effectLst/>
                <a:uLnTx/>
                <a:uFillTx/>
                <a:latin typeface="+mn-lt"/>
                <a:ea typeface="+mn-ea"/>
                <a:cs typeface="+mn-cs"/>
              </a:rPr>
              <a:t>b</a:t>
            </a:r>
            <a:r>
              <a:rPr kumimoji="1" lang="zh-CN" altLang="en-US" sz="2000" b="0" i="0" u="none" strike="noStrike" kern="0" cap="none" spc="0" normalizeH="0" baseline="0" noProof="0" dirty="0">
                <a:ln>
                  <a:noFill/>
                </a:ln>
                <a:solidFill>
                  <a:srgbClr val="000099"/>
                </a:solidFill>
                <a:effectLst/>
                <a:uLnTx/>
                <a:uFillTx/>
                <a:latin typeface="+mn-lt"/>
                <a:ea typeface="+mn-ea"/>
                <a:cs typeface="+mn-cs"/>
              </a:rPr>
              <a:t>可达结点数相同；</a:t>
            </a:r>
            <a:endParaRPr kumimoji="1" lang="zh-CN" altLang="en-US" sz="2400" b="0" i="0" u="none" strike="noStrike" kern="0" cap="none" spc="0" normalizeH="0" baseline="0" noProof="0" dirty="0">
              <a:ln>
                <a:noFill/>
              </a:ln>
              <a:solidFill>
                <a:srgbClr val="000099"/>
              </a:solidFill>
              <a:effectLst/>
              <a:uLnTx/>
              <a:uFillTx/>
              <a:latin typeface="+mn-lt"/>
              <a:ea typeface="+mn-ea"/>
              <a:cs typeface="+mn-cs"/>
            </a:endParaRPr>
          </a:p>
          <a:p>
            <a:pPr marL="609600" marR="0" lvl="0" indent="-609600" algn="l" defTabSz="914400" rtl="0" eaLnBrk="1" fontAlgn="base" latinLnBrk="0" hangingPunct="1">
              <a:lnSpc>
                <a:spcPct val="90000"/>
              </a:lnSpc>
              <a:spcBef>
                <a:spcPct val="20000"/>
              </a:spcBef>
              <a:spcAft>
                <a:spcPct val="0"/>
              </a:spcAft>
              <a:buClrTx/>
              <a:buSzTx/>
              <a:buFontTx/>
              <a:buNone/>
              <a:defRPr/>
            </a:pPr>
            <a:r>
              <a:rPr kumimoji="1" lang="zh-CN" altLang="en-US" sz="2400" b="0" i="0" u="none" strike="noStrike" kern="0" cap="none" spc="0" normalizeH="0" baseline="0" noProof="0" dirty="0">
                <a:ln>
                  <a:noFill/>
                </a:ln>
                <a:solidFill>
                  <a:srgbClr val="000099"/>
                </a:solidFill>
                <a:effectLst/>
                <a:uLnTx/>
                <a:uFillTx/>
                <a:latin typeface="+mn-lt"/>
                <a:ea typeface="+mn-ea"/>
                <a:cs typeface="+mn-cs"/>
              </a:rPr>
              <a:t>  </a:t>
            </a:r>
            <a:r>
              <a:rPr kumimoji="1" lang="en-US" altLang="zh-CN" sz="2400" b="0" i="0" u="none" strike="noStrike" kern="0" cap="none" spc="0" normalizeH="0" baseline="0" noProof="0" dirty="0">
                <a:ln>
                  <a:noFill/>
                </a:ln>
                <a:solidFill>
                  <a:srgbClr val="A50021"/>
                </a:solidFill>
                <a:effectLst/>
                <a:uLnTx/>
                <a:uFillTx/>
                <a:latin typeface="+mn-lt"/>
                <a:ea typeface="+mn-ea"/>
                <a:cs typeface="+mn-cs"/>
              </a:rPr>
              <a:t>a</a:t>
            </a:r>
            <a:r>
              <a:rPr kumimoji="1" lang="en-US" altLang="zh-CN" sz="2400" b="0" i="0" u="none" strike="noStrike" kern="0" cap="none" spc="0" normalizeH="0" baseline="0" noProof="0" dirty="0">
                <a:ln>
                  <a:noFill/>
                </a:ln>
                <a:solidFill>
                  <a:srgbClr val="A50021"/>
                </a:solidFill>
                <a:effectLst/>
                <a:uLnTx/>
                <a:uFillTx/>
                <a:latin typeface="Arial Black" panose="020B0A04020102020204" pitchFamily="34" charset="0"/>
                <a:ea typeface="+mn-ea"/>
                <a:cs typeface="+mn-cs"/>
              </a:rPr>
              <a:t>&gt;</a:t>
            </a:r>
            <a:r>
              <a:rPr kumimoji="1" lang="en-US" altLang="zh-CN" sz="2400" b="0" i="0" u="none" strike="noStrike" kern="0" cap="none" spc="0" normalizeH="0" baseline="0" noProof="0" dirty="0">
                <a:ln>
                  <a:noFill/>
                </a:ln>
                <a:solidFill>
                  <a:srgbClr val="A50021"/>
                </a:solidFill>
                <a:effectLst/>
                <a:uLnTx/>
                <a:uFillTx/>
                <a:latin typeface="+mn-lt"/>
                <a:ea typeface="+mn-ea"/>
                <a:cs typeface="+mn-cs"/>
              </a:rPr>
              <a:t>b</a:t>
            </a:r>
            <a:r>
              <a:rPr kumimoji="1" lang="en-US" altLang="zh-CN" sz="2400" b="0" i="0" u="none" strike="noStrike" kern="0" cap="none" spc="0" normalizeH="0" baseline="0" noProof="0" dirty="0">
                <a:ln>
                  <a:noFill/>
                </a:ln>
                <a:solidFill>
                  <a:srgbClr val="000099"/>
                </a:solidFill>
                <a:effectLst/>
                <a:uLnTx/>
                <a:uFillTx/>
                <a:latin typeface="+mn-lt"/>
                <a:ea typeface="+mn-ea"/>
                <a:cs typeface="+mn-cs"/>
              </a:rPr>
              <a:t> </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时</a:t>
            </a:r>
            <a:r>
              <a:rPr kumimoji="1" lang="en-US" altLang="zh-CN" sz="2400" b="0" i="0" u="none" strike="noStrike" kern="0" cap="none" spc="0" normalizeH="0" baseline="0" noProof="0" dirty="0">
                <a:ln>
                  <a:noFill/>
                </a:ln>
                <a:solidFill>
                  <a:srgbClr val="000099"/>
                </a:solidFill>
                <a:effectLst/>
                <a:uLnTx/>
                <a:uFillTx/>
                <a:latin typeface="+mn-lt"/>
                <a:ea typeface="+mn-ea"/>
                <a:cs typeface="+mn-cs"/>
              </a:rPr>
              <a:t>: </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显然</a:t>
            </a:r>
            <a:r>
              <a:rPr kumimoji="1" lang="en-US" altLang="zh-CN" sz="2400" b="0" i="0" u="none" strike="noStrike" kern="0" cap="none" spc="0" normalizeH="0" baseline="0" noProof="0" dirty="0">
                <a:ln>
                  <a:noFill/>
                </a:ln>
                <a:solidFill>
                  <a:srgbClr val="000099"/>
                </a:solidFill>
                <a:effectLst/>
                <a:uLnTx/>
                <a:uFillTx/>
                <a:latin typeface="+mn-lt"/>
                <a:ea typeface="+mn-ea"/>
                <a:cs typeface="+mn-cs"/>
              </a:rPr>
              <a:t>f(a) </a:t>
            </a:r>
            <a:r>
              <a:rPr kumimoji="1" lang="en-US" altLang="zh-CN" sz="2400" b="0" i="0" u="none" strike="noStrike" kern="0" cap="none" spc="0" normalizeH="0" baseline="0" noProof="0" dirty="0">
                <a:ln>
                  <a:noFill/>
                </a:ln>
                <a:solidFill>
                  <a:srgbClr val="000099"/>
                </a:solidFill>
                <a:effectLst/>
                <a:uLnTx/>
                <a:uFillTx/>
                <a:latin typeface="宋体" panose="02010600030101010101" pitchFamily="2" charset="-122"/>
                <a:ea typeface="+mn-ea"/>
                <a:cs typeface="+mn-cs"/>
              </a:rPr>
              <a:t>≥</a:t>
            </a:r>
            <a:r>
              <a:rPr kumimoji="1" lang="en-US" altLang="zh-CN" sz="2400" b="0" i="0" u="none" strike="noStrike" kern="0" cap="none" spc="0" normalizeH="0" baseline="0" noProof="0" dirty="0">
                <a:ln>
                  <a:noFill/>
                </a:ln>
                <a:solidFill>
                  <a:srgbClr val="000099"/>
                </a:solidFill>
                <a:effectLst/>
                <a:uLnTx/>
                <a:uFillTx/>
                <a:latin typeface="+mn-lt"/>
                <a:ea typeface="+mn-ea"/>
                <a:cs typeface="+mn-cs"/>
              </a:rPr>
              <a:t> </a:t>
            </a:r>
            <a:r>
              <a:rPr kumimoji="1" lang="en-US" altLang="zh-CN" sz="2400" b="0" i="0" u="none" strike="noStrike" kern="0" cap="none" spc="0" normalizeH="0" baseline="0" noProof="0" dirty="0" err="1">
                <a:ln>
                  <a:noFill/>
                </a:ln>
                <a:solidFill>
                  <a:srgbClr val="000099"/>
                </a:solidFill>
                <a:effectLst/>
                <a:uLnTx/>
                <a:uFillTx/>
                <a:latin typeface="+mn-lt"/>
                <a:ea typeface="+mn-ea"/>
                <a:cs typeface="+mn-cs"/>
              </a:rPr>
              <a:t>g</a:t>
            </a:r>
            <a:r>
              <a:rPr kumimoji="1" lang="en-US" altLang="zh-CN" sz="2000" b="0" i="0" u="none" strike="noStrike" kern="0" cap="none" spc="0" normalizeH="0" baseline="0" noProof="0" dirty="0" err="1">
                <a:ln>
                  <a:noFill/>
                </a:ln>
                <a:solidFill>
                  <a:srgbClr val="000099"/>
                </a:solidFill>
                <a:effectLst/>
                <a:uLnTx/>
                <a:uFillTx/>
                <a:latin typeface="+mn-lt"/>
                <a:ea typeface="+mn-ea"/>
                <a:cs typeface="+mn-cs"/>
              </a:rPr>
              <a:t>b</a:t>
            </a:r>
            <a:r>
              <a:rPr kumimoji="1" lang="zh-CN" altLang="en-US" sz="2000" b="0" i="0" u="none" strike="noStrike" kern="0" cap="none" spc="0" normalizeH="0" baseline="0" noProof="0" dirty="0">
                <a:ln>
                  <a:noFill/>
                </a:ln>
                <a:solidFill>
                  <a:srgbClr val="000099"/>
                </a:solidFill>
                <a:effectLst/>
                <a:uLnTx/>
                <a:uFillTx/>
                <a:latin typeface="+mn-lt"/>
                <a:ea typeface="+mn-ea"/>
                <a:cs typeface="+mn-cs"/>
              </a:rPr>
              <a:t>，若</a:t>
            </a:r>
            <a:r>
              <a:rPr kumimoji="1" lang="en-US" altLang="zh-CN" sz="2400" b="0" i="0" u="none" strike="noStrike" kern="0" cap="none" spc="0" normalizeH="0" baseline="0" noProof="0" dirty="0">
                <a:ln>
                  <a:noFill/>
                </a:ln>
                <a:solidFill>
                  <a:srgbClr val="000099"/>
                </a:solidFill>
                <a:effectLst/>
                <a:uLnTx/>
                <a:uFillTx/>
                <a:latin typeface="+mn-lt"/>
                <a:ea typeface="+mn-ea"/>
                <a:cs typeface="+mn-cs"/>
              </a:rPr>
              <a:t>f(a) </a:t>
            </a:r>
            <a:r>
              <a:rPr kumimoji="1" lang="zh-CN" altLang="en-US" sz="2400" b="0" i="0" u="none" strike="noStrike" kern="0" cap="none" spc="0" normalizeH="0" baseline="0" noProof="0" dirty="0">
                <a:ln>
                  <a:noFill/>
                </a:ln>
                <a:solidFill>
                  <a:srgbClr val="000099"/>
                </a:solidFill>
                <a:effectLst/>
                <a:uLnTx/>
                <a:uFillTx/>
                <a:latin typeface="宋体" panose="02010600030101010101" pitchFamily="2" charset="-122"/>
                <a:ea typeface="+mn-ea"/>
                <a:cs typeface="+mn-cs"/>
              </a:rPr>
              <a:t>＝</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 </a:t>
            </a:r>
            <a:r>
              <a:rPr kumimoji="1" lang="en-US" altLang="zh-CN" sz="2400" b="0" i="0" u="none" strike="noStrike" kern="0" cap="none" spc="0" normalizeH="0" baseline="0" noProof="0" dirty="0" err="1">
                <a:ln>
                  <a:noFill/>
                </a:ln>
                <a:solidFill>
                  <a:srgbClr val="000099"/>
                </a:solidFill>
                <a:effectLst/>
                <a:uLnTx/>
                <a:uFillTx/>
                <a:latin typeface="+mn-lt"/>
                <a:ea typeface="+mn-ea"/>
                <a:cs typeface="+mn-cs"/>
              </a:rPr>
              <a:t>g</a:t>
            </a:r>
            <a:r>
              <a:rPr kumimoji="1" lang="en-US" altLang="zh-CN" sz="2000" b="0" i="0" u="none" strike="noStrike" kern="0" cap="none" spc="0" normalizeH="0" baseline="0" noProof="0" dirty="0" err="1">
                <a:ln>
                  <a:noFill/>
                </a:ln>
                <a:solidFill>
                  <a:srgbClr val="000099"/>
                </a:solidFill>
                <a:effectLst/>
                <a:uLnTx/>
                <a:uFillTx/>
                <a:latin typeface="+mn-lt"/>
                <a:ea typeface="+mn-ea"/>
                <a:cs typeface="+mn-cs"/>
              </a:rPr>
              <a:t>b</a:t>
            </a:r>
            <a:r>
              <a:rPr kumimoji="1" lang="zh-CN" altLang="en-US" sz="2000" b="0" i="0" u="none" strike="noStrike" kern="0" cap="none" spc="0" normalizeH="0" baseline="0" noProof="0" dirty="0">
                <a:ln>
                  <a:noFill/>
                </a:ln>
                <a:solidFill>
                  <a:srgbClr val="000099"/>
                </a:solidFill>
                <a:effectLst/>
                <a:uLnTx/>
                <a:uFillTx/>
                <a:latin typeface="+mn-lt"/>
                <a:ea typeface="+mn-ea"/>
                <a:cs typeface="+mn-cs"/>
              </a:rPr>
              <a:t>，则</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优先函数不存在， </a:t>
            </a:r>
            <a:endParaRPr kumimoji="1" lang="zh-CN" altLang="en-US" sz="2400" b="0" i="0" u="none" strike="noStrike" kern="0" cap="none" spc="0" normalizeH="0" baseline="0" noProof="0" dirty="0">
              <a:ln>
                <a:noFill/>
              </a:ln>
              <a:solidFill>
                <a:srgbClr val="000099"/>
              </a:solidFill>
              <a:effectLst/>
              <a:uLnTx/>
              <a:uFillTx/>
              <a:latin typeface="+mn-lt"/>
              <a:ea typeface="+mn-ea"/>
              <a:cs typeface="+mn-cs"/>
            </a:endParaRPr>
          </a:p>
          <a:p>
            <a:pPr marL="609600" marR="0" lvl="0" indent="-609600" algn="l" defTabSz="914400" rtl="0" eaLnBrk="1" fontAlgn="base" latinLnBrk="0" hangingPunct="1">
              <a:lnSpc>
                <a:spcPct val="90000"/>
              </a:lnSpc>
              <a:spcBef>
                <a:spcPct val="20000"/>
              </a:spcBef>
              <a:spcAft>
                <a:spcPct val="0"/>
              </a:spcAft>
              <a:buClrTx/>
              <a:buSzTx/>
              <a:buFontTx/>
              <a:buNone/>
              <a:defRPr/>
            </a:pPr>
            <a:r>
              <a:rPr kumimoji="1" lang="zh-CN" altLang="en-US" sz="2400" b="0" i="0" u="none" strike="noStrike" kern="0" cap="none" spc="0" normalizeH="0" baseline="0" noProof="0" dirty="0">
                <a:ln>
                  <a:noFill/>
                </a:ln>
                <a:solidFill>
                  <a:srgbClr val="000099"/>
                </a:solidFill>
                <a:effectLst/>
                <a:uLnTx/>
                <a:uFillTx/>
                <a:latin typeface="+mn-lt"/>
                <a:ea typeface="+mn-ea"/>
                <a:cs typeface="+mn-cs"/>
              </a:rPr>
              <a:t>                所以一定有 </a:t>
            </a:r>
            <a:r>
              <a:rPr kumimoji="1" lang="en-US" altLang="zh-CN" sz="2400" b="0" i="0" u="none" strike="noStrike" kern="0" cap="none" spc="0" normalizeH="0" baseline="0" noProof="0" dirty="0">
                <a:ln>
                  <a:noFill/>
                </a:ln>
                <a:solidFill>
                  <a:srgbClr val="000099"/>
                </a:solidFill>
                <a:effectLst/>
                <a:uLnTx/>
                <a:uFillTx/>
                <a:latin typeface="+mn-lt"/>
                <a:ea typeface="+mn-ea"/>
                <a:cs typeface="+mn-cs"/>
              </a:rPr>
              <a:t>f(a) &gt; </a:t>
            </a:r>
            <a:r>
              <a:rPr kumimoji="1" lang="en-US" altLang="zh-CN" sz="2400" b="0" i="0" u="none" strike="noStrike" kern="0" cap="none" spc="0" normalizeH="0" baseline="0" noProof="0" dirty="0" err="1">
                <a:ln>
                  <a:noFill/>
                </a:ln>
                <a:solidFill>
                  <a:srgbClr val="000099"/>
                </a:solidFill>
                <a:effectLst/>
                <a:uLnTx/>
                <a:uFillTx/>
                <a:latin typeface="+mn-lt"/>
                <a:ea typeface="+mn-ea"/>
                <a:cs typeface="+mn-cs"/>
              </a:rPr>
              <a:t>g</a:t>
            </a:r>
            <a:r>
              <a:rPr kumimoji="1" lang="en-US" altLang="zh-CN" sz="2000" b="0" i="0" u="none" strike="noStrike" kern="0" cap="none" spc="0" normalizeH="0" baseline="0" noProof="0" dirty="0" err="1">
                <a:ln>
                  <a:noFill/>
                </a:ln>
                <a:solidFill>
                  <a:srgbClr val="000099"/>
                </a:solidFill>
                <a:effectLst/>
                <a:uLnTx/>
                <a:uFillTx/>
                <a:latin typeface="+mn-lt"/>
                <a:ea typeface="+mn-ea"/>
                <a:cs typeface="+mn-cs"/>
              </a:rPr>
              <a:t>b</a:t>
            </a:r>
            <a:endParaRPr kumimoji="1" lang="en-US" altLang="zh-CN" sz="2400" b="0" i="0" u="none" strike="noStrike" kern="0" cap="none" spc="0" normalizeH="0" baseline="0" noProof="0" dirty="0">
              <a:ln>
                <a:noFill/>
              </a:ln>
              <a:solidFill>
                <a:srgbClr val="000099"/>
              </a:solidFill>
              <a:effectLst/>
              <a:uLnTx/>
              <a:uFillTx/>
              <a:latin typeface="+mn-lt"/>
              <a:ea typeface="+mn-ea"/>
              <a:cs typeface="+mn-cs"/>
            </a:endParaRPr>
          </a:p>
          <a:p>
            <a:pPr marL="609600" marR="0" lvl="0" indent="-609600" algn="l" defTabSz="914400" rtl="0" eaLnBrk="1" fontAlgn="base" latinLnBrk="0" hangingPunct="1">
              <a:lnSpc>
                <a:spcPct val="90000"/>
              </a:lnSpc>
              <a:spcBef>
                <a:spcPct val="20000"/>
              </a:spcBef>
              <a:spcAft>
                <a:spcPct val="0"/>
              </a:spcAft>
              <a:buClrTx/>
              <a:buSzTx/>
              <a:buFontTx/>
              <a:buNone/>
              <a:defRPr/>
            </a:pPr>
            <a:r>
              <a:rPr kumimoji="1" lang="en-US" altLang="zh-CN" sz="2400" b="0" i="0" u="none" strike="noStrike" kern="0" cap="none" spc="0" normalizeH="0" baseline="0" noProof="0" dirty="0">
                <a:ln>
                  <a:noFill/>
                </a:ln>
                <a:solidFill>
                  <a:srgbClr val="000099"/>
                </a:solidFill>
                <a:effectLst/>
                <a:uLnTx/>
                <a:uFillTx/>
                <a:latin typeface="+mn-lt"/>
                <a:ea typeface="+mn-ea"/>
                <a:cs typeface="+mn-cs"/>
              </a:rPr>
              <a:t>  </a:t>
            </a:r>
            <a:r>
              <a:rPr kumimoji="1" lang="en-US" altLang="zh-CN" sz="2400" b="0" i="0" u="none" strike="noStrike" kern="0" cap="none" spc="0" normalizeH="0" baseline="0" noProof="0" dirty="0">
                <a:ln>
                  <a:noFill/>
                </a:ln>
                <a:solidFill>
                  <a:srgbClr val="A50021"/>
                </a:solidFill>
                <a:effectLst/>
                <a:uLnTx/>
                <a:uFillTx/>
                <a:latin typeface="+mn-lt"/>
                <a:ea typeface="+mn-ea"/>
                <a:cs typeface="+mn-cs"/>
              </a:rPr>
              <a:t>a</a:t>
            </a:r>
            <a:r>
              <a:rPr kumimoji="1" lang="en-US" altLang="zh-CN" sz="2400" b="0" i="0" u="none" strike="noStrike" kern="0" cap="none" spc="0" normalizeH="0" baseline="0" noProof="0" dirty="0">
                <a:ln>
                  <a:noFill/>
                </a:ln>
                <a:solidFill>
                  <a:srgbClr val="A50021"/>
                </a:solidFill>
                <a:effectLst/>
                <a:uLnTx/>
                <a:uFillTx/>
                <a:latin typeface="Arial Black" panose="020B0A04020102020204" pitchFamily="34" charset="0"/>
                <a:ea typeface="+mn-ea"/>
                <a:cs typeface="+mn-cs"/>
              </a:rPr>
              <a:t>&lt;</a:t>
            </a:r>
            <a:r>
              <a:rPr kumimoji="1" lang="en-US" altLang="zh-CN" sz="2400" b="0" i="0" u="none" strike="noStrike" kern="0" cap="none" spc="0" normalizeH="0" baseline="0" noProof="0" dirty="0">
                <a:ln>
                  <a:noFill/>
                </a:ln>
                <a:solidFill>
                  <a:srgbClr val="A50021"/>
                </a:solidFill>
                <a:effectLst/>
                <a:uLnTx/>
                <a:uFillTx/>
                <a:latin typeface="+mn-lt"/>
                <a:ea typeface="+mn-ea"/>
                <a:cs typeface="+mn-cs"/>
              </a:rPr>
              <a:t>b</a:t>
            </a:r>
            <a:r>
              <a:rPr kumimoji="1" lang="en-US" altLang="zh-CN" sz="2400" b="0" i="0" u="none" strike="noStrike" kern="0" cap="none" spc="0" normalizeH="0" baseline="0" noProof="0" dirty="0">
                <a:ln>
                  <a:noFill/>
                </a:ln>
                <a:solidFill>
                  <a:srgbClr val="000099"/>
                </a:solidFill>
                <a:effectLst/>
                <a:uLnTx/>
                <a:uFillTx/>
                <a:latin typeface="+mn-lt"/>
                <a:ea typeface="+mn-ea"/>
                <a:cs typeface="+mn-cs"/>
              </a:rPr>
              <a:t> </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时</a:t>
            </a:r>
            <a:r>
              <a:rPr kumimoji="1" lang="en-US" altLang="zh-CN" sz="2400" b="0" i="0" u="none" strike="noStrike" kern="0" cap="none" spc="0" normalizeH="0" baseline="0" noProof="0" dirty="0">
                <a:ln>
                  <a:noFill/>
                </a:ln>
                <a:solidFill>
                  <a:srgbClr val="000099"/>
                </a:solidFill>
                <a:effectLst/>
                <a:uLnTx/>
                <a:uFillTx/>
                <a:latin typeface="+mn-lt"/>
                <a:ea typeface="+mn-ea"/>
                <a:cs typeface="+mn-cs"/>
              </a:rPr>
              <a:t>:</a:t>
            </a:r>
            <a:r>
              <a:rPr kumimoji="1" lang="en-US" altLang="zh-CN" sz="2400" b="0" i="0" u="none" strike="noStrike" kern="0" cap="none" spc="0" normalizeH="0" baseline="0" noProof="0" dirty="0">
                <a:ln>
                  <a:noFill/>
                </a:ln>
                <a:solidFill>
                  <a:schemeClr val="tx1"/>
                </a:solidFill>
                <a:effectLst/>
                <a:uLnTx/>
                <a:uFillTx/>
                <a:latin typeface="+mn-lt"/>
                <a:ea typeface="+mn-ea"/>
                <a:cs typeface="+mn-cs"/>
              </a:rPr>
              <a:t>  </a:t>
            </a:r>
            <a:r>
              <a:rPr kumimoji="1" lang="zh-CN" altLang="en-US" sz="2400" b="0" i="0" u="none" strike="noStrike" kern="0" cap="none" spc="0" normalizeH="0" baseline="0" noProof="0" dirty="0">
                <a:ln>
                  <a:noFill/>
                </a:ln>
                <a:solidFill>
                  <a:srgbClr val="000099"/>
                </a:solidFill>
                <a:effectLst/>
                <a:uLnTx/>
                <a:uFillTx/>
                <a:latin typeface="+mn-lt"/>
                <a:ea typeface="+mn-ea"/>
                <a:cs typeface="+mn-cs"/>
              </a:rPr>
              <a:t>证明类似于</a:t>
            </a:r>
            <a:r>
              <a:rPr kumimoji="1" lang="en-US" altLang="zh-CN" sz="2400" b="0" i="0" u="none" strike="noStrike" kern="0" cap="none" spc="0" normalizeH="0" baseline="0" noProof="0" dirty="0">
                <a:ln>
                  <a:noFill/>
                </a:ln>
                <a:solidFill>
                  <a:srgbClr val="000099"/>
                </a:solidFill>
                <a:effectLst/>
                <a:uLnTx/>
                <a:uFillTx/>
                <a:latin typeface="+mn-lt"/>
                <a:ea typeface="+mn-ea"/>
                <a:cs typeface="+mn-cs"/>
              </a:rPr>
              <a:t>a</a:t>
            </a:r>
            <a:r>
              <a:rPr kumimoji="1" lang="en-US" altLang="zh-CN" sz="2400" b="0" i="0" u="none" strike="noStrike" kern="0" cap="none" spc="0" normalizeH="0" baseline="0" noProof="0" dirty="0">
                <a:ln>
                  <a:noFill/>
                </a:ln>
                <a:solidFill>
                  <a:srgbClr val="000099"/>
                </a:solidFill>
                <a:effectLst/>
                <a:uLnTx/>
                <a:uFillTx/>
                <a:latin typeface="Arial Black" panose="020B0A04020102020204" pitchFamily="34" charset="0"/>
                <a:ea typeface="+mn-ea"/>
                <a:cs typeface="+mn-cs"/>
              </a:rPr>
              <a:t>&gt;</a:t>
            </a:r>
            <a:r>
              <a:rPr kumimoji="1" lang="en-US" altLang="zh-CN" sz="2400" b="0" i="0" u="none" strike="noStrike" kern="0" cap="none" spc="0" normalizeH="0" baseline="0" noProof="0" dirty="0">
                <a:ln>
                  <a:noFill/>
                </a:ln>
                <a:solidFill>
                  <a:srgbClr val="000099"/>
                </a:solidFill>
                <a:effectLst/>
                <a:uLnTx/>
                <a:uFillTx/>
                <a:latin typeface="+mn-lt"/>
                <a:ea typeface="+mn-ea"/>
                <a:cs typeface="+mn-cs"/>
              </a:rPr>
              <a:t>b </a:t>
            </a:r>
            <a:endParaRPr kumimoji="1" lang="en-US" altLang="zh-CN" sz="2400" b="0" i="0" u="none" strike="noStrike" kern="0" cap="none" spc="0" normalizeH="0" baseline="0" noProof="0" dirty="0">
              <a:ln>
                <a:noFill/>
              </a:ln>
              <a:solidFill>
                <a:srgbClr val="000099"/>
              </a:solidFill>
              <a:effectLst/>
              <a:uLnTx/>
              <a:uFillTx/>
              <a:latin typeface="+mn-lt"/>
              <a:ea typeface="+mn-ea"/>
              <a:cs typeface="+mn-cs"/>
            </a:endParaRPr>
          </a:p>
        </p:txBody>
      </p:sp>
      <p:sp>
        <p:nvSpPr>
          <p:cNvPr id="106499" name="矩形 2"/>
          <p:cNvSpPr/>
          <p:nvPr/>
        </p:nvSpPr>
        <p:spPr>
          <a:xfrm>
            <a:off x="7451725" y="5732463"/>
            <a:ext cx="1185863" cy="461962"/>
          </a:xfrm>
          <a:prstGeom prst="rect">
            <a:avLst/>
          </a:prstGeom>
          <a:noFill/>
          <a:ln w="9525">
            <a:noFill/>
          </a:ln>
        </p:spPr>
        <p:txBody>
          <a:bodyPr wrap="none" anchor="t" anchorCtr="0">
            <a:spAutoFit/>
          </a:bodyPr>
          <a:p>
            <a:r>
              <a:rPr lang="zh-CN" altLang="en-US" dirty="0">
                <a:latin typeface="Times New Roman" panose="02020603050405020304" pitchFamily="18" charset="0"/>
                <a:ea typeface="宋体" panose="02010600030101010101" pitchFamily="2" charset="-122"/>
              </a:rPr>
              <a:t>见图</a:t>
            </a:r>
            <a:r>
              <a:rPr lang="en-US" altLang="zh-CN" dirty="0">
                <a:latin typeface="Times New Roman" panose="02020603050405020304" pitchFamily="18" charset="0"/>
                <a:ea typeface="宋体" panose="02010600030101010101" pitchFamily="2" charset="-122"/>
              </a:rPr>
              <a:t>5.2</a:t>
            </a:r>
            <a:endParaRPr lang="zh-CN" altLang="en-US" dirty="0">
              <a:latin typeface="Times New Roman" panose="02020603050405020304" pitchFamily="18" charset="0"/>
              <a:ea typeface="宋体"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Rectangle 2"/>
          <p:cNvSpPr>
            <a:spLocks noGrp="1"/>
          </p:cNvSpPr>
          <p:nvPr>
            <p:ph type="title"/>
          </p:nvPr>
        </p:nvSpPr>
        <p:spPr>
          <a:xfrm>
            <a:off x="685800" y="304800"/>
            <a:ext cx="7772400" cy="457200"/>
          </a:xfrm>
        </p:spPr>
        <p:txBody>
          <a:bodyPr vert="horz" wrap="square" lIns="91440" tIns="45720" rIns="91440" bIns="45720" anchor="ctr" anchorCtr="0"/>
          <a:p>
            <a:pPr eaLnBrk="1" hangingPunct="1"/>
            <a:r>
              <a:rPr lang="en-US" altLang="zh-CN" sz="3600" u="sng" dirty="0">
                <a:solidFill>
                  <a:srgbClr val="FF0000"/>
                </a:solidFill>
              </a:rPr>
              <a:t>5.2.3 </a:t>
            </a:r>
            <a:r>
              <a:rPr lang="zh-CN" altLang="en-US" sz="3600" u="sng" dirty="0">
                <a:solidFill>
                  <a:srgbClr val="FF0000"/>
                </a:solidFill>
              </a:rPr>
              <a:t>优先函数</a:t>
            </a:r>
            <a:r>
              <a:rPr lang="en-US" altLang="zh-CN" sz="3600" u="sng" dirty="0">
                <a:solidFill>
                  <a:srgbClr val="FF0000"/>
                </a:solidFill>
              </a:rPr>
              <a:t>(2)</a:t>
            </a:r>
            <a:endParaRPr lang="en-US" altLang="zh-CN" sz="3600" u="sng" dirty="0">
              <a:solidFill>
                <a:srgbClr val="FF0000"/>
              </a:solidFill>
            </a:endParaRPr>
          </a:p>
        </p:txBody>
      </p:sp>
      <p:sp>
        <p:nvSpPr>
          <p:cNvPr id="108546" name="Rectangle 5"/>
          <p:cNvSpPr/>
          <p:nvPr/>
        </p:nvSpPr>
        <p:spPr>
          <a:xfrm>
            <a:off x="685800" y="914400"/>
            <a:ext cx="7620000" cy="685800"/>
          </a:xfrm>
          <a:prstGeom prst="rect">
            <a:avLst/>
          </a:prstGeom>
          <a:solidFill>
            <a:srgbClr val="CCFFFF"/>
          </a:solidFill>
          <a:ln w="9525" cap="flat" cmpd="sng">
            <a:solidFill>
              <a:schemeClr val="accent2"/>
            </a:solidFill>
            <a:prstDash val="solid"/>
            <a:miter/>
            <a:headEnd type="none" w="med" len="med"/>
            <a:tailEnd type="none" w="med" len="med"/>
          </a:ln>
        </p:spPr>
        <p:txBody>
          <a:bodyPr anchor="t" anchorCtr="0"/>
          <a:p>
            <a:pPr marL="342900" indent="-342900">
              <a:spcBef>
                <a:spcPct val="20000"/>
              </a:spcBef>
            </a:pPr>
            <a:r>
              <a:rPr lang="en-US" altLang="zh-CN" sz="2800" u="sng" dirty="0">
                <a:solidFill>
                  <a:schemeClr val="tx2"/>
                </a:solidFill>
                <a:latin typeface="Times New Roman" panose="02020603050405020304" pitchFamily="18" charset="0"/>
                <a:ea typeface="宋体" panose="02010600030101010101" pitchFamily="2" charset="-122"/>
              </a:rPr>
              <a:t>E</a:t>
            </a:r>
            <a:r>
              <a:rPr lang="en-US" altLang="zh-CN" sz="2800" u="sng" dirty="0">
                <a:solidFill>
                  <a:schemeClr val="tx2"/>
                </a:solidFill>
                <a:latin typeface="宋体" panose="02010600030101010101" pitchFamily="2" charset="-122"/>
                <a:ea typeface="宋体" panose="02010600030101010101" pitchFamily="2" charset="-122"/>
              </a:rPr>
              <a:t>→E+T|T</a:t>
            </a:r>
            <a:r>
              <a:rPr lang="en-US" altLang="zh-CN" sz="2800" dirty="0">
                <a:solidFill>
                  <a:schemeClr val="tx2"/>
                </a:solidFill>
                <a:latin typeface="宋体" panose="02010600030101010101" pitchFamily="2" charset="-122"/>
                <a:ea typeface="宋体" panose="02010600030101010101" pitchFamily="2" charset="-122"/>
              </a:rPr>
              <a:t>   </a:t>
            </a:r>
            <a:r>
              <a:rPr lang="en-US" altLang="zh-CN" sz="2800" u="sng" dirty="0">
                <a:solidFill>
                  <a:schemeClr val="tx2"/>
                </a:solidFill>
                <a:latin typeface="宋体" panose="02010600030101010101" pitchFamily="2" charset="-122"/>
                <a:ea typeface="宋体" panose="02010600030101010101" pitchFamily="2" charset="-122"/>
              </a:rPr>
              <a:t>T→T*F|F</a:t>
            </a:r>
            <a:r>
              <a:rPr lang="en-US" altLang="zh-CN" sz="2800" dirty="0">
                <a:solidFill>
                  <a:schemeClr val="tx2"/>
                </a:solidFill>
                <a:latin typeface="宋体" panose="02010600030101010101" pitchFamily="2" charset="-122"/>
                <a:ea typeface="宋体" panose="02010600030101010101" pitchFamily="2" charset="-122"/>
              </a:rPr>
              <a:t>   </a:t>
            </a:r>
            <a:r>
              <a:rPr lang="en-US" altLang="zh-CN" sz="2800" u="sng" dirty="0">
                <a:solidFill>
                  <a:schemeClr val="tx2"/>
                </a:solidFill>
                <a:latin typeface="宋体" panose="02010600030101010101" pitchFamily="2" charset="-122"/>
                <a:ea typeface="宋体" panose="02010600030101010101" pitchFamily="2" charset="-122"/>
              </a:rPr>
              <a:t>F→P^F|P</a:t>
            </a:r>
            <a:r>
              <a:rPr lang="en-US" altLang="zh-CN" sz="2800" dirty="0">
                <a:solidFill>
                  <a:schemeClr val="tx2"/>
                </a:solidFill>
                <a:latin typeface="宋体" panose="02010600030101010101" pitchFamily="2" charset="-122"/>
                <a:ea typeface="宋体" panose="02010600030101010101" pitchFamily="2" charset="-122"/>
              </a:rPr>
              <a:t>   </a:t>
            </a:r>
            <a:r>
              <a:rPr lang="en-US" altLang="zh-CN" sz="2800" u="sng" dirty="0">
                <a:solidFill>
                  <a:schemeClr val="tx2"/>
                </a:solidFill>
                <a:latin typeface="宋体" panose="02010600030101010101" pitchFamily="2" charset="-122"/>
                <a:ea typeface="宋体" panose="02010600030101010101" pitchFamily="2" charset="-122"/>
              </a:rPr>
              <a:t>P→(E)|i</a:t>
            </a:r>
            <a:endParaRPr lang="en-US" altLang="zh-CN" sz="2800" u="sng" dirty="0">
              <a:solidFill>
                <a:schemeClr val="tx2"/>
              </a:solidFill>
              <a:latin typeface="宋体" panose="02010600030101010101" pitchFamily="2" charset="-122"/>
              <a:ea typeface="宋体" panose="02010600030101010101" pitchFamily="2" charset="-122"/>
            </a:endParaRPr>
          </a:p>
        </p:txBody>
      </p:sp>
      <p:graphicFrame>
        <p:nvGraphicFramePr>
          <p:cNvPr id="32950" name="Group 182"/>
          <p:cNvGraphicFramePr>
            <a:graphicFrameLocks noGrp="1"/>
          </p:cNvGraphicFramePr>
          <p:nvPr/>
        </p:nvGraphicFramePr>
        <p:xfrm>
          <a:off x="304800" y="3429000"/>
          <a:ext cx="8458200" cy="3305175"/>
        </p:xfrm>
        <a:graphic>
          <a:graphicData uri="http://schemas.openxmlformats.org/drawingml/2006/table">
            <a:tbl>
              <a:tblPr/>
              <a:tblGrid>
                <a:gridCol w="1057275"/>
                <a:gridCol w="1057275"/>
                <a:gridCol w="1057275"/>
                <a:gridCol w="1057275"/>
                <a:gridCol w="1057275"/>
                <a:gridCol w="1057275"/>
                <a:gridCol w="1057275"/>
                <a:gridCol w="1057275"/>
              </a:tblGrid>
              <a:tr h="365740">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i</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948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948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948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948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i</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rPr>
                        <a:t>err</a:t>
                      </a:r>
                      <a:endParaRPr kumimoji="1" lang="en-US"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rPr>
                        <a:t>err</a:t>
                      </a:r>
                      <a:endParaRPr kumimoji="1" lang="en-US"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948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2"/>
                          </a:solidFill>
                          <a:effectLst/>
                          <a:latin typeface="Arial Black" panose="020B0A04020102020204" pitchFamily="34" charset="0"/>
                          <a:ea typeface="宋体" panose="02010600030101010101" pitchFamily="2" charset="-122"/>
                        </a:rPr>
                        <a:t>=</a:t>
                      </a:r>
                      <a:endParaRPr kumimoji="1" lang="en-US" altLang="zh-CN" sz="1800" b="0" i="0" u="none" strike="noStrike" cap="none" normalizeH="0" baseline="0">
                        <a:ln>
                          <a:noFill/>
                        </a:ln>
                        <a:solidFill>
                          <a:schemeClr val="accent2"/>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rPr>
                        <a:t>err</a:t>
                      </a:r>
                      <a:endParaRPr kumimoji="1" lang="en-US"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8249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rPr>
                        <a:t>err</a:t>
                      </a:r>
                      <a:endParaRPr kumimoji="1" lang="en-US"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rPr>
                        <a:t>err</a:t>
                      </a:r>
                      <a:endParaRPr kumimoji="1" lang="en-US"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rPr>
                        <a:t>&gt;</a:t>
                      </a:r>
                      <a:endParaRPr kumimoji="1" lang="en-US" altLang="zh-CN" sz="1800" b="0" i="0" u="none" strike="noStrike" cap="none" normalizeH="0" baseline="0">
                        <a:ln>
                          <a:noFill/>
                        </a:ln>
                        <a:solidFill>
                          <a:srgbClr val="D60093"/>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0948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rPr>
                        <a:t>&lt;</a:t>
                      </a:r>
                      <a:endParaRPr kumimoji="1" lang="en-US" altLang="zh-CN" sz="1800" b="0" i="0" u="none" strike="noStrike" cap="none" normalizeH="0" baseline="0">
                        <a:ln>
                          <a:noFill/>
                        </a:ln>
                        <a:solidFill>
                          <a:schemeClr val="accent1"/>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rPr>
                        <a:t>err</a:t>
                      </a:r>
                      <a:endParaRPr kumimoji="1" lang="en-US" altLang="zh-CN" sz="1800" b="0" i="0" u="none" strike="noStrike" cap="none" normalizeH="0" baseline="0">
                        <a:ln>
                          <a:noFill/>
                        </a:ln>
                        <a:solidFill>
                          <a:srgbClr val="FF0000"/>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accent2"/>
                          </a:solidFill>
                          <a:effectLst/>
                          <a:latin typeface="Arial Black" panose="020B0A04020102020204" pitchFamily="34" charset="0"/>
                          <a:ea typeface="宋体" panose="02010600030101010101" pitchFamily="2" charset="-122"/>
                        </a:rPr>
                        <a:t>=</a:t>
                      </a:r>
                      <a:endParaRPr kumimoji="1" lang="en-US" altLang="zh-CN" sz="1800" b="0" i="0" u="none" strike="noStrike" cap="none" normalizeH="0" baseline="0">
                        <a:ln>
                          <a:noFill/>
                        </a:ln>
                        <a:solidFill>
                          <a:schemeClr val="accent2"/>
                        </a:solidFill>
                        <a:effectLst/>
                        <a:latin typeface="Arial Black" panose="020B0A04020102020204" pitchFamily="34"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2959" name="Group 191"/>
          <p:cNvGraphicFramePr>
            <a:graphicFrameLocks noGrp="1"/>
          </p:cNvGraphicFramePr>
          <p:nvPr/>
        </p:nvGraphicFramePr>
        <p:xfrm>
          <a:off x="476250" y="1800225"/>
          <a:ext cx="8148638" cy="1414463"/>
        </p:xfrm>
        <a:graphic>
          <a:graphicData uri="http://schemas.openxmlformats.org/drawingml/2006/table">
            <a:tbl>
              <a:tblPr/>
              <a:tblGrid>
                <a:gridCol w="1062038"/>
                <a:gridCol w="7086600"/>
              </a:tblGrid>
              <a:tr h="518230">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1" lang="en-US" altLang="zh-CN" sz="2800" b="0" i="0" u="none" strike="noStrike" cap="none" normalizeH="0" baseline="0" dirty="0">
                          <a:ln>
                            <a:noFill/>
                          </a:ln>
                          <a:solidFill>
                            <a:srgbClr val="003300"/>
                          </a:solidFill>
                          <a:effectLst/>
                          <a:latin typeface="Times New Roman" panose="02020603050405020304" pitchFamily="18" charset="0"/>
                          <a:ea typeface="宋体" panose="02010600030101010101" pitchFamily="2" charset="-122"/>
                        </a:rPr>
                        <a:t>+          *          ^          (          )         </a:t>
                      </a:r>
                      <a:endParaRPr kumimoji="1" lang="en-US" altLang="zh-CN" sz="2800" b="0" i="0" u="none" strike="noStrike" cap="none" normalizeH="0" baseline="0" dirty="0">
                        <a:ln>
                          <a:noFill/>
                        </a:ln>
                        <a:solidFill>
                          <a:srgbClr val="003300"/>
                        </a:solidFill>
                        <a:effectLst/>
                        <a:latin typeface="Times New Roman" panose="02020603050405020304" pitchFamily="18"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9623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f</a:t>
                      </a:r>
                      <a:endParaRPr kumimoji="1" lang="en-US" altLang="zh-CN" sz="24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g</a:t>
                      </a:r>
                      <a:endParaRPr kumimoji="1" lang="en-US" altLang="zh-CN" sz="24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a:t>
                      </a:r>
                      <a:r>
                        <a:rPr kumimoji="1" lang="en-US" altLang="zh-CN" sz="24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4            6            6            2           9          </a:t>
                      </a:r>
                      <a:endParaRPr kumimoji="1" lang="en-US" altLang="zh-CN" sz="24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 3            5            8             8           2          </a:t>
                      </a:r>
                      <a:endParaRPr kumimoji="1" lang="en-US" altLang="zh-CN" sz="24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Text Box 2"/>
          <p:cNvSpPr txBox="1"/>
          <p:nvPr/>
        </p:nvSpPr>
        <p:spPr>
          <a:xfrm>
            <a:off x="533400" y="457200"/>
            <a:ext cx="7924800" cy="5648325"/>
          </a:xfrm>
          <a:prstGeom prst="rect">
            <a:avLst/>
          </a:prstGeom>
          <a:noFill/>
          <a:ln w="9525">
            <a:noFill/>
          </a:ln>
        </p:spPr>
        <p:txBody>
          <a:bodyPr anchor="t" anchorCtr="0">
            <a:spAutoFit/>
          </a:bodyPr>
          <a:p>
            <a:pPr algn="just">
              <a:spcBef>
                <a:spcPct val="50000"/>
              </a:spcBef>
            </a:pPr>
            <a:r>
              <a:rPr lang="zh-CN" altLang="en-US" sz="2800" dirty="0">
                <a:latin typeface="Times New Roman" panose="02020603050405020304" pitchFamily="18" charset="0"/>
                <a:ea typeface="宋体" panose="02010600030101010101" pitchFamily="2" charset="-122"/>
              </a:rPr>
              <a:t>优先函数的构造方法之二</a:t>
            </a:r>
            <a:endParaRPr lang="zh-CN" altLang="en-US" sz="2800" dirty="0">
              <a:latin typeface="Times New Roman" panose="02020603050405020304" pitchFamily="18" charset="0"/>
              <a:ea typeface="宋体" panose="02010600030101010101" pitchFamily="2" charset="-122"/>
            </a:endParaRPr>
          </a:p>
          <a:p>
            <a:pPr algn="just">
              <a:spcBef>
                <a:spcPct val="50000"/>
              </a:spcBef>
            </a:pPr>
            <a:r>
              <a:rPr lang="zh-CN" altLang="en-US" sz="2800" dirty="0">
                <a:latin typeface="Times New Roman" panose="02020603050405020304" pitchFamily="18" charset="0"/>
                <a:ea typeface="宋体" panose="02010600030101010101" pitchFamily="2" charset="-122"/>
              </a:rPr>
              <a:t>构造规则</a:t>
            </a:r>
            <a:endParaRPr lang="zh-CN" altLang="en-US"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a) </a:t>
            </a:r>
            <a:r>
              <a:rPr lang="zh-CN" altLang="en-US" sz="2800" dirty="0">
                <a:latin typeface="Times New Roman" panose="02020603050405020304" pitchFamily="18" charset="0"/>
                <a:ea typeface="宋体" panose="02010600030101010101" pitchFamily="2" charset="-122"/>
              </a:rPr>
              <a:t>对终结符</a:t>
            </a:r>
            <a:r>
              <a:rPr lang="en-US" altLang="zh-CN" sz="2800" dirty="0">
                <a:latin typeface="Times New Roman" panose="02020603050405020304" pitchFamily="18" charset="0"/>
                <a:ea typeface="宋体" panose="02010600030101010101" pitchFamily="2" charset="-122"/>
              </a:rPr>
              <a:t>a∈V</a:t>
            </a:r>
            <a:r>
              <a:rPr lang="en-US" altLang="zh-CN" sz="2800" baseline="-30000" dirty="0">
                <a:latin typeface="Times New Roman" panose="02020603050405020304" pitchFamily="18" charset="0"/>
                <a:ea typeface="宋体" panose="02010600030101010101" pitchFamily="2" charset="-122"/>
              </a:rPr>
              <a:t>T</a:t>
            </a:r>
            <a:r>
              <a:rPr lang="en-US" altLang="zh-CN" sz="2800" dirty="0">
                <a:latin typeface="Times New Roman" panose="02020603050405020304" pitchFamily="18" charset="0"/>
                <a:ea typeface="宋体" panose="02010600030101010101" pitchFamily="2" charset="-122"/>
              </a:rPr>
              <a:t>(</a:t>
            </a:r>
            <a:r>
              <a:rPr lang="zh-CN" altLang="en-US" sz="2800" dirty="0">
                <a:latin typeface="Times New Roman" panose="02020603050405020304" pitchFamily="18" charset="0"/>
                <a:ea typeface="宋体" panose="02010600030101010101" pitchFamily="2" charset="-122"/>
              </a:rPr>
              <a:t>包括</a:t>
            </a:r>
            <a:r>
              <a:rPr lang="en-US" altLang="zh-CN" sz="2800" dirty="0">
                <a:latin typeface="Times New Roman" panose="02020603050405020304" pitchFamily="18" charset="0"/>
                <a:ea typeface="宋体" panose="02010600030101010101" pitchFamily="2" charset="-122"/>
              </a:rPr>
              <a:t>#</a:t>
            </a:r>
            <a:r>
              <a:rPr lang="zh-CN" altLang="en-US" sz="2800" dirty="0">
                <a:latin typeface="Times New Roman" panose="02020603050405020304" pitchFamily="18" charset="0"/>
                <a:ea typeface="宋体" panose="02010600030101010101" pitchFamily="2" charset="-122"/>
              </a:rPr>
              <a:t>号</a:t>
            </a:r>
            <a:r>
              <a:rPr lang="en-US" altLang="zh-CN" sz="2800" dirty="0">
                <a:latin typeface="Times New Roman" panose="02020603050405020304" pitchFamily="18" charset="0"/>
                <a:ea typeface="宋体" panose="02010600030101010101" pitchFamily="2" charset="-122"/>
              </a:rPr>
              <a:t>)</a:t>
            </a:r>
            <a:r>
              <a:rPr lang="zh-CN" altLang="en-US" sz="2800" dirty="0">
                <a:latin typeface="Times New Roman" panose="02020603050405020304" pitchFamily="18" charset="0"/>
                <a:ea typeface="宋体" panose="02010600030101010101" pitchFamily="2" charset="-122"/>
              </a:rPr>
              <a:t>令</a:t>
            </a:r>
            <a:r>
              <a:rPr lang="en-US" altLang="zh-CN" sz="2800" dirty="0">
                <a:latin typeface="Times New Roman" panose="02020603050405020304" pitchFamily="18" charset="0"/>
                <a:ea typeface="宋体" panose="02010600030101010101" pitchFamily="2" charset="-122"/>
              </a:rPr>
              <a:t>f(a)=g(a)=1(</a:t>
            </a:r>
            <a:r>
              <a:rPr lang="zh-CN" altLang="en-US" sz="2800" dirty="0">
                <a:latin typeface="Times New Roman" panose="02020603050405020304" pitchFamily="18" charset="0"/>
                <a:ea typeface="宋体" panose="02010600030101010101" pitchFamily="2" charset="-122"/>
              </a:rPr>
              <a:t>初始化</a:t>
            </a:r>
            <a:r>
              <a:rPr lang="en-US" altLang="zh-CN" sz="2800" dirty="0">
                <a:latin typeface="Times New Roman" panose="02020603050405020304" pitchFamily="18" charset="0"/>
                <a:ea typeface="宋体" panose="02010600030101010101" pitchFamily="2" charset="-122"/>
              </a:rPr>
              <a:t>)</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b)</a:t>
            </a:r>
            <a:r>
              <a:rPr lang="zh-CN" altLang="en-US" sz="2800" dirty="0">
                <a:solidFill>
                  <a:srgbClr val="FF0000"/>
                </a:solidFill>
                <a:latin typeface="Times New Roman" panose="02020603050405020304" pitchFamily="18" charset="0"/>
                <a:ea typeface="宋体" panose="02010600030101010101" pitchFamily="2" charset="-122"/>
              </a:rPr>
              <a:t>如果</a:t>
            </a:r>
            <a:r>
              <a:rPr lang="en-US" altLang="zh-CN" sz="2800" dirty="0">
                <a:solidFill>
                  <a:srgbClr val="FF0000"/>
                </a:solidFill>
                <a:latin typeface="Times New Roman" panose="02020603050405020304" pitchFamily="18" charset="0"/>
                <a:ea typeface="宋体" panose="02010600030101010101" pitchFamily="2" charset="-122"/>
              </a:rPr>
              <a:t>a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solidFill>
                  <a:srgbClr val="FF0000"/>
                </a:solidFill>
                <a:latin typeface="Times New Roman" panose="02020603050405020304" pitchFamily="18" charset="0"/>
                <a:ea typeface="宋体" panose="02010600030101010101" pitchFamily="2" charset="-122"/>
              </a:rPr>
              <a:t>b</a:t>
            </a:r>
            <a:r>
              <a:rPr lang="zh-CN" altLang="en-US" sz="2800" dirty="0">
                <a:solidFill>
                  <a:srgbClr val="FF0000"/>
                </a:solidFill>
                <a:latin typeface="Times New Roman" panose="02020603050405020304" pitchFamily="18" charset="0"/>
                <a:ea typeface="宋体" panose="02010600030101010101" pitchFamily="2" charset="-122"/>
              </a:rPr>
              <a:t>，而</a:t>
            </a:r>
            <a:r>
              <a:rPr lang="en-US" altLang="zh-CN" sz="2800" dirty="0">
                <a:solidFill>
                  <a:srgbClr val="FF0000"/>
                </a:solidFill>
                <a:latin typeface="Times New Roman" panose="02020603050405020304" pitchFamily="18" charset="0"/>
                <a:ea typeface="宋体" panose="02010600030101010101" pitchFamily="2" charset="-122"/>
              </a:rPr>
              <a:t>f(a)≤g(b)</a:t>
            </a:r>
            <a:r>
              <a:rPr lang="zh-CN" altLang="en-US" sz="2800" dirty="0">
                <a:latin typeface="Times New Roman" panose="02020603050405020304" pitchFamily="18" charset="0"/>
                <a:ea typeface="宋体" panose="02010600030101010101" pitchFamily="2" charset="-122"/>
              </a:rPr>
              <a:t>，则令</a:t>
            </a:r>
            <a:r>
              <a:rPr lang="en-US" altLang="zh-CN" sz="2800" dirty="0">
                <a:latin typeface="Times New Roman" panose="02020603050405020304" pitchFamily="18" charset="0"/>
                <a:ea typeface="宋体" panose="02010600030101010101" pitchFamily="2" charset="-122"/>
              </a:rPr>
              <a:t>f(a)=g(b)+1</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c)</a:t>
            </a:r>
            <a:r>
              <a:rPr lang="zh-CN" altLang="en-US" sz="2800" dirty="0">
                <a:solidFill>
                  <a:srgbClr val="FF0000"/>
                </a:solidFill>
                <a:latin typeface="Times New Roman" panose="02020603050405020304" pitchFamily="18" charset="0"/>
                <a:ea typeface="宋体" panose="02010600030101010101" pitchFamily="2" charset="-122"/>
              </a:rPr>
              <a:t>如果</a:t>
            </a:r>
            <a:r>
              <a:rPr lang="en-US" altLang="zh-CN" sz="2800" dirty="0">
                <a:solidFill>
                  <a:srgbClr val="FF0000"/>
                </a:solidFill>
                <a:latin typeface="Times New Roman" panose="02020603050405020304" pitchFamily="18" charset="0"/>
                <a:ea typeface="宋体" panose="02010600030101010101" pitchFamily="2" charset="-122"/>
              </a:rPr>
              <a:t>a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&lt;.</a:t>
            </a:r>
            <a:r>
              <a:rPr lang="en-US" altLang="zh-CN" sz="2800" dirty="0">
                <a:solidFill>
                  <a:srgbClr val="FF0000"/>
                </a:solidFill>
                <a:latin typeface="Times New Roman" panose="02020603050405020304" pitchFamily="18" charset="0"/>
                <a:ea typeface="宋体" panose="02010600030101010101" pitchFamily="2" charset="-122"/>
              </a:rPr>
              <a:t>b</a:t>
            </a:r>
            <a:r>
              <a:rPr lang="zh-CN" altLang="en-US" sz="2800" dirty="0">
                <a:solidFill>
                  <a:srgbClr val="FF0000"/>
                </a:solidFill>
                <a:latin typeface="Times New Roman" panose="02020603050405020304" pitchFamily="18" charset="0"/>
                <a:ea typeface="宋体" panose="02010600030101010101" pitchFamily="2" charset="-122"/>
              </a:rPr>
              <a:t>，而</a:t>
            </a:r>
            <a:r>
              <a:rPr lang="en-US" altLang="zh-CN" sz="2800" dirty="0">
                <a:solidFill>
                  <a:srgbClr val="FF0000"/>
                </a:solidFill>
                <a:latin typeface="Times New Roman" panose="02020603050405020304" pitchFamily="18" charset="0"/>
                <a:ea typeface="宋体" panose="02010600030101010101" pitchFamily="2" charset="-122"/>
              </a:rPr>
              <a:t>f(a)≥g(b)</a:t>
            </a:r>
            <a:r>
              <a:rPr lang="zh-CN" altLang="en-US" sz="2800" dirty="0">
                <a:latin typeface="Times New Roman" panose="02020603050405020304" pitchFamily="18" charset="0"/>
                <a:ea typeface="宋体" panose="02010600030101010101" pitchFamily="2" charset="-122"/>
              </a:rPr>
              <a:t>，则令</a:t>
            </a:r>
            <a:r>
              <a:rPr lang="en-US" altLang="zh-CN" sz="2800" dirty="0">
                <a:latin typeface="Times New Roman" panose="02020603050405020304" pitchFamily="18" charset="0"/>
                <a:ea typeface="宋体" panose="02010600030101010101" pitchFamily="2" charset="-122"/>
              </a:rPr>
              <a:t>g(b)= f(a)+1</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d)</a:t>
            </a:r>
            <a:r>
              <a:rPr lang="zh-CN" altLang="en-US" sz="2800" dirty="0">
                <a:latin typeface="Times New Roman" panose="02020603050405020304" pitchFamily="18" charset="0"/>
                <a:ea typeface="宋体" panose="02010600030101010101" pitchFamily="2" charset="-122"/>
              </a:rPr>
              <a:t>如果</a:t>
            </a:r>
            <a:r>
              <a:rPr lang="en-US" altLang="zh-CN" sz="2800" dirty="0">
                <a:latin typeface="Times New Roman" panose="02020603050405020304" pitchFamily="18" charset="0"/>
                <a:ea typeface="宋体" panose="02010600030101010101" pitchFamily="2" charset="-122"/>
              </a:rPr>
              <a:t>a</a:t>
            </a:r>
            <a:r>
              <a:rPr lang="en-US" altLang="zh-CN" sz="2800" dirty="0">
                <a:solidFill>
                  <a:srgbClr val="FF0000"/>
                </a:solidFill>
                <a:latin typeface="Times New Roman" panose="02020603050405020304" pitchFamily="18" charset="0"/>
                <a:ea typeface="宋体" panose="02010600030101010101" pitchFamily="2" charset="-122"/>
                <a:sym typeface="cajcd fntaa" pitchFamily="18" charset="2"/>
              </a:rPr>
              <a:t>=.</a:t>
            </a:r>
            <a:r>
              <a:rPr lang="en-US" altLang="zh-CN" sz="2800" dirty="0">
                <a:latin typeface="Times New Roman" panose="02020603050405020304" pitchFamily="18" charset="0"/>
                <a:ea typeface="宋体" panose="02010600030101010101" pitchFamily="2" charset="-122"/>
              </a:rPr>
              <a:t>b</a:t>
            </a:r>
            <a:r>
              <a:rPr lang="zh-CN" altLang="en-US" sz="2800" dirty="0">
                <a:latin typeface="Times New Roman" panose="02020603050405020304" pitchFamily="18" charset="0"/>
                <a:ea typeface="宋体" panose="02010600030101010101" pitchFamily="2" charset="-122"/>
              </a:rPr>
              <a:t>，而</a:t>
            </a:r>
            <a:r>
              <a:rPr lang="en-US" altLang="zh-CN" sz="2800" dirty="0">
                <a:latin typeface="Times New Roman" panose="02020603050405020304" pitchFamily="18" charset="0"/>
                <a:ea typeface="宋体" panose="02010600030101010101" pitchFamily="2" charset="-122"/>
              </a:rPr>
              <a:t>f(a)≠g(b)</a:t>
            </a:r>
            <a:r>
              <a:rPr lang="zh-CN" altLang="en-US" sz="2800" dirty="0">
                <a:latin typeface="Times New Roman" panose="02020603050405020304" pitchFamily="18" charset="0"/>
                <a:ea typeface="宋体" panose="02010600030101010101" pitchFamily="2" charset="-122"/>
              </a:rPr>
              <a:t>则令</a:t>
            </a:r>
            <a:r>
              <a:rPr lang="en-US" altLang="zh-CN" sz="2800" dirty="0">
                <a:latin typeface="Times New Roman" panose="02020603050405020304" pitchFamily="18" charset="0"/>
                <a:ea typeface="宋体" panose="02010600030101010101" pitchFamily="2" charset="-122"/>
              </a:rPr>
              <a:t>min{f(a),g(b)}=max{f(a),g(b)}</a:t>
            </a:r>
            <a:endParaRPr lang="en-US" altLang="zh-CN" sz="2800" dirty="0">
              <a:latin typeface="Times New Roman" panose="02020603050405020304" pitchFamily="18" charset="0"/>
              <a:ea typeface="宋体" panose="02010600030101010101" pitchFamily="2" charset="-122"/>
            </a:endParaRPr>
          </a:p>
          <a:p>
            <a:pPr algn="just">
              <a:spcBef>
                <a:spcPct val="50000"/>
              </a:spcBef>
            </a:pPr>
            <a:r>
              <a:rPr lang="en-US" altLang="zh-CN" sz="2800" dirty="0">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重复</a:t>
            </a:r>
            <a:r>
              <a:rPr lang="en-US" altLang="zh-CN" sz="2800" dirty="0">
                <a:latin typeface="Times New Roman" panose="02020603050405020304" pitchFamily="18" charset="0"/>
                <a:ea typeface="宋体" panose="02010600030101010101" pitchFamily="2" charset="-122"/>
              </a:rPr>
              <a:t>b)~d)</a:t>
            </a:r>
            <a:r>
              <a:rPr lang="zh-CN" altLang="en-US" sz="2800" dirty="0">
                <a:latin typeface="Times New Roman" panose="02020603050405020304" pitchFamily="18" charset="0"/>
                <a:ea typeface="宋体" panose="02010600030101010101" pitchFamily="2" charset="-122"/>
              </a:rPr>
              <a:t>过程，直到</a:t>
            </a:r>
            <a:r>
              <a:rPr lang="zh-CN" altLang="en-US" sz="2800" dirty="0">
                <a:solidFill>
                  <a:srgbClr val="FF0000"/>
                </a:solidFill>
                <a:latin typeface="Times New Roman" panose="02020603050405020304" pitchFamily="18" charset="0"/>
                <a:ea typeface="宋体" panose="02010600030101010101" pitchFamily="2" charset="-122"/>
              </a:rPr>
              <a:t>收敛</a:t>
            </a:r>
            <a:r>
              <a:rPr lang="zh-CN" altLang="en-US" sz="2800" dirty="0">
                <a:latin typeface="Times New Roman" panose="02020603050405020304" pitchFamily="18" charset="0"/>
                <a:ea typeface="宋体" panose="02010600030101010101" pitchFamily="2" charset="-122"/>
              </a:rPr>
              <a:t>。若重复过程中有一个值</a:t>
            </a:r>
            <a:r>
              <a:rPr lang="en-US" altLang="zh-CN" sz="2800" dirty="0">
                <a:latin typeface="Times New Roman" panose="02020603050405020304" pitchFamily="18" charset="0"/>
                <a:ea typeface="宋体" panose="02010600030101010101" pitchFamily="2" charset="-122"/>
              </a:rPr>
              <a:t>&gt;2n(n</a:t>
            </a:r>
            <a:r>
              <a:rPr lang="zh-CN" altLang="en-US" sz="2800" dirty="0">
                <a:latin typeface="Times New Roman" panose="02020603050405020304" pitchFamily="18" charset="0"/>
                <a:ea typeface="宋体" panose="02010600030101010101" pitchFamily="2" charset="-122"/>
              </a:rPr>
              <a:t>为终结符个数</a:t>
            </a:r>
            <a:r>
              <a:rPr lang="en-US" altLang="zh-CN" sz="2800" dirty="0">
                <a:latin typeface="Times New Roman" panose="02020603050405020304" pitchFamily="18" charset="0"/>
                <a:ea typeface="宋体" panose="02010600030101010101" pitchFamily="2" charset="-122"/>
              </a:rPr>
              <a:t>)</a:t>
            </a:r>
            <a:r>
              <a:rPr lang="zh-CN" altLang="en-US" sz="2800" dirty="0">
                <a:latin typeface="Times New Roman" panose="02020603050405020304" pitchFamily="18" charset="0"/>
                <a:ea typeface="宋体" panose="02010600030101010101" pitchFamily="2" charset="-122"/>
              </a:rPr>
              <a:t>，则该文法不存在算符优先函数。</a:t>
            </a:r>
            <a:endParaRPr lang="zh-CN" altLang="en-US" sz="2800" dirty="0">
              <a:latin typeface="Times New Roman" panose="02020603050405020304" pitchFamily="18" charset="0"/>
              <a:ea typeface="宋体"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Text Box 2"/>
          <p:cNvSpPr txBox="1"/>
          <p:nvPr/>
        </p:nvSpPr>
        <p:spPr>
          <a:xfrm>
            <a:off x="533400" y="533400"/>
            <a:ext cx="7239000" cy="519113"/>
          </a:xfrm>
          <a:prstGeom prst="rect">
            <a:avLst/>
          </a:prstGeom>
          <a:noFill/>
          <a:ln w="9525">
            <a:noFill/>
          </a:ln>
        </p:spPr>
        <p:txBody>
          <a:bodyPr anchor="t" anchorCtr="0">
            <a:spAutoFit/>
          </a:bodyPr>
          <a:p>
            <a:pPr>
              <a:spcBef>
                <a:spcPct val="50000"/>
              </a:spcBef>
            </a:pPr>
            <a:r>
              <a:rPr lang="zh-CN" altLang="en-US" sz="2800" dirty="0">
                <a:latin typeface="Times New Roman" panose="02020603050405020304" pitchFamily="18" charset="0"/>
                <a:ea typeface="宋体" panose="02010600030101010101" pitchFamily="2" charset="-122"/>
              </a:rPr>
              <a:t>例</a:t>
            </a:r>
            <a:r>
              <a:rPr lang="en-US" altLang="zh-CN" sz="2800" dirty="0">
                <a:latin typeface="Times New Roman" panose="02020603050405020304" pitchFamily="18" charset="0"/>
                <a:ea typeface="宋体" panose="02010600030101010101" pitchFamily="2" charset="-122"/>
              </a:rPr>
              <a:t>1</a:t>
            </a:r>
            <a:r>
              <a:rPr lang="zh-CN" altLang="en-US" sz="2800" dirty="0">
                <a:latin typeface="Times New Roman" panose="02020603050405020304" pitchFamily="18" charset="0"/>
                <a:ea typeface="宋体" panose="02010600030101010101" pitchFamily="2" charset="-122"/>
              </a:rPr>
              <a:t>：有优先表如下，构造优先函数。</a:t>
            </a:r>
            <a:endParaRPr lang="zh-CN" altLang="en-US" sz="2800" dirty="0">
              <a:latin typeface="Times New Roman" panose="02020603050405020304" pitchFamily="18" charset="0"/>
              <a:ea typeface="宋体" panose="02010600030101010101" pitchFamily="2" charset="-122"/>
            </a:endParaRPr>
          </a:p>
        </p:txBody>
      </p:sp>
      <p:graphicFrame>
        <p:nvGraphicFramePr>
          <p:cNvPr id="306179" name="Group 3"/>
          <p:cNvGraphicFramePr>
            <a:graphicFrameLocks noGrp="1"/>
          </p:cNvGraphicFramePr>
          <p:nvPr/>
        </p:nvGraphicFramePr>
        <p:xfrm>
          <a:off x="1752600" y="1295400"/>
          <a:ext cx="3581400" cy="2108200"/>
        </p:xfrm>
        <a:graphic>
          <a:graphicData uri="http://schemas.openxmlformats.org/drawingml/2006/table">
            <a:tbl>
              <a:tblPr/>
              <a:tblGrid>
                <a:gridCol w="895350"/>
                <a:gridCol w="895350"/>
                <a:gridCol w="895350"/>
                <a:gridCol w="895350"/>
              </a:tblGrid>
              <a:tr h="527050">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705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1"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&lt;.</a:t>
                      </a:r>
                      <a:endParaRPr kumimoji="1"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&lt;.</a:t>
                      </a:r>
                      <a:endParaRPr kumimoji="1"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705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1"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1"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&lt;.</a:t>
                      </a:r>
                      <a:endParaRPr kumimoji="1"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705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1"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1"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&lt;.</a:t>
                      </a:r>
                      <a:endParaRPr kumimoji="1"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1645" name="Text Box 30"/>
          <p:cNvSpPr txBox="1"/>
          <p:nvPr/>
        </p:nvSpPr>
        <p:spPr>
          <a:xfrm>
            <a:off x="457200" y="3657600"/>
            <a:ext cx="2971800" cy="519113"/>
          </a:xfrm>
          <a:prstGeom prst="rect">
            <a:avLst/>
          </a:prstGeom>
          <a:noFill/>
          <a:ln w="9525">
            <a:noFill/>
          </a:ln>
        </p:spPr>
        <p:txBody>
          <a:bodyPr anchor="t" anchorCtr="0">
            <a:spAutoFit/>
          </a:bodyPr>
          <a:p>
            <a:pPr>
              <a:spcBef>
                <a:spcPct val="50000"/>
              </a:spcBef>
            </a:pPr>
            <a:r>
              <a:rPr lang="en-US" altLang="zh-CN" sz="2800" dirty="0">
                <a:latin typeface="Times New Roman" panose="02020603050405020304" pitchFamily="18" charset="0"/>
                <a:ea typeface="宋体" panose="02010600030101010101" pitchFamily="2" charset="-122"/>
              </a:rPr>
              <a:t>【</a:t>
            </a:r>
            <a:r>
              <a:rPr lang="zh-CN" altLang="en-US" sz="2800" dirty="0">
                <a:latin typeface="Times New Roman" panose="02020603050405020304" pitchFamily="18" charset="0"/>
                <a:ea typeface="宋体" panose="02010600030101010101" pitchFamily="2" charset="-122"/>
              </a:rPr>
              <a:t>解</a:t>
            </a:r>
            <a:r>
              <a:rPr lang="en-US" altLang="zh-CN" sz="2800" dirty="0">
                <a:latin typeface="Times New Roman" panose="02020603050405020304" pitchFamily="18" charset="0"/>
                <a:ea typeface="宋体" panose="02010600030101010101" pitchFamily="2" charset="-122"/>
              </a:rPr>
              <a:t>】(1) </a:t>
            </a:r>
            <a:r>
              <a:rPr lang="zh-CN" altLang="en-US" sz="2800" dirty="0">
                <a:latin typeface="Times New Roman" panose="02020603050405020304" pitchFamily="18" charset="0"/>
                <a:ea typeface="宋体" panose="02010600030101010101" pitchFamily="2" charset="-122"/>
              </a:rPr>
              <a:t>赋初值</a:t>
            </a:r>
            <a:endParaRPr lang="zh-CN" altLang="en-US" sz="2800" dirty="0">
              <a:latin typeface="Times New Roman" panose="02020603050405020304" pitchFamily="18" charset="0"/>
              <a:ea typeface="宋体" panose="02010600030101010101" pitchFamily="2" charset="-122"/>
            </a:endParaRPr>
          </a:p>
        </p:txBody>
      </p:sp>
      <p:graphicFrame>
        <p:nvGraphicFramePr>
          <p:cNvPr id="306207" name="Group 31"/>
          <p:cNvGraphicFramePr>
            <a:graphicFrameLocks noGrp="1"/>
          </p:cNvGraphicFramePr>
          <p:nvPr/>
        </p:nvGraphicFramePr>
        <p:xfrm>
          <a:off x="1828800" y="4343400"/>
          <a:ext cx="3581400" cy="1554163"/>
        </p:xfrm>
        <a:graphic>
          <a:graphicData uri="http://schemas.openxmlformats.org/drawingml/2006/table">
            <a:tbl>
              <a:tblPr/>
              <a:tblGrid>
                <a:gridCol w="895350"/>
                <a:gridCol w="895350"/>
                <a:gridCol w="895350"/>
                <a:gridCol w="895350"/>
              </a:tblGrid>
              <a:tr h="518054">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endParaRP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05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054">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g</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07202" name="Group 2"/>
          <p:cNvGraphicFramePr>
            <a:graphicFrameLocks noGrp="1"/>
          </p:cNvGraphicFramePr>
          <p:nvPr/>
        </p:nvGraphicFramePr>
        <p:xfrm>
          <a:off x="5029200" y="609600"/>
          <a:ext cx="3581400" cy="2108200"/>
        </p:xfrm>
        <a:graphic>
          <a:graphicData uri="http://schemas.openxmlformats.org/drawingml/2006/table">
            <a:tbl>
              <a:tblPr/>
              <a:tblGrid>
                <a:gridCol w="895350"/>
                <a:gridCol w="895350"/>
                <a:gridCol w="895350"/>
                <a:gridCol w="895350"/>
              </a:tblGrid>
              <a:tr h="527050">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52705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&lt;.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&lt;.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52705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&lt;.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52705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&lt;.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r>
            </a:tbl>
          </a:graphicData>
        </a:graphic>
      </p:graphicFrame>
      <p:graphicFrame>
        <p:nvGraphicFramePr>
          <p:cNvPr id="307229" name="Group 29"/>
          <p:cNvGraphicFramePr>
            <a:graphicFrameLocks noGrp="1"/>
          </p:cNvGraphicFramePr>
          <p:nvPr/>
        </p:nvGraphicFramePr>
        <p:xfrm>
          <a:off x="762000" y="1676400"/>
          <a:ext cx="3581400" cy="1554163"/>
        </p:xfrm>
        <a:graphic>
          <a:graphicData uri="http://schemas.openxmlformats.org/drawingml/2006/table">
            <a:tbl>
              <a:tblPr/>
              <a:tblGrid>
                <a:gridCol w="895350"/>
                <a:gridCol w="895350"/>
                <a:gridCol w="895350"/>
                <a:gridCol w="895350"/>
              </a:tblGrid>
              <a:tr h="518054">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054">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rPr>
                        <a:t>2</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054">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g</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2690" name="Text Box 51"/>
          <p:cNvSpPr txBox="1"/>
          <p:nvPr/>
        </p:nvSpPr>
        <p:spPr>
          <a:xfrm>
            <a:off x="609600" y="457200"/>
            <a:ext cx="3657600" cy="519113"/>
          </a:xfrm>
          <a:prstGeom prst="rect">
            <a:avLst/>
          </a:prstGeom>
          <a:noFill/>
          <a:ln w="9525">
            <a:noFill/>
          </a:ln>
        </p:spPr>
        <p:txBody>
          <a:bodyPr anchor="t" anchorCtr="0">
            <a:spAutoFit/>
          </a:bodyPr>
          <a:p>
            <a:pPr>
              <a:spcBef>
                <a:spcPct val="50000"/>
              </a:spcBef>
            </a:pPr>
            <a:r>
              <a:rPr lang="en-US" altLang="zh-CN" sz="2800" dirty="0">
                <a:latin typeface="Times New Roman" panose="02020603050405020304" pitchFamily="18" charset="0"/>
                <a:ea typeface="宋体" panose="02010600030101010101" pitchFamily="2" charset="-122"/>
              </a:rPr>
              <a:t>(2) </a:t>
            </a:r>
            <a:r>
              <a:rPr lang="zh-CN" altLang="en-US" sz="2800" dirty="0">
                <a:latin typeface="Times New Roman" panose="02020603050405020304" pitchFamily="18" charset="0"/>
                <a:ea typeface="宋体" panose="02010600030101010101" pitchFamily="2" charset="-122"/>
              </a:rPr>
              <a:t>对</a:t>
            </a:r>
            <a:r>
              <a:rPr lang="en-US" altLang="zh-CN" sz="2800" dirty="0">
                <a:latin typeface="Times New Roman" panose="02020603050405020304" pitchFamily="18" charset="0"/>
                <a:ea typeface="宋体" panose="02010600030101010101" pitchFamily="2" charset="-122"/>
              </a:rPr>
              <a:t>a</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a:t>
            </a:r>
            <a:r>
              <a:rPr lang="en-US" altLang="zh-CN" sz="2800" dirty="0">
                <a:latin typeface="Times New Roman" panose="02020603050405020304" pitchFamily="18" charset="0"/>
                <a:ea typeface="宋体" panose="02010600030101010101" pitchFamily="2" charset="-122"/>
              </a:rPr>
              <a:t>b</a:t>
            </a:r>
            <a:r>
              <a:rPr lang="zh-CN" altLang="en-US" sz="2800" dirty="0">
                <a:latin typeface="Times New Roman" panose="02020603050405020304" pitchFamily="18" charset="0"/>
                <a:ea typeface="宋体" panose="02010600030101010101" pitchFamily="2" charset="-122"/>
              </a:rPr>
              <a:t>关系有：</a:t>
            </a:r>
            <a:endParaRPr lang="zh-CN" altLang="en-US" sz="2800" dirty="0">
              <a:latin typeface="Times New Roman" panose="02020603050405020304" pitchFamily="18" charset="0"/>
              <a:ea typeface="宋体" panose="02010600030101010101" pitchFamily="2" charset="-122"/>
            </a:endParaRPr>
          </a:p>
        </p:txBody>
      </p:sp>
      <p:sp>
        <p:nvSpPr>
          <p:cNvPr id="112691" name="Text Box 52"/>
          <p:cNvSpPr txBox="1"/>
          <p:nvPr/>
        </p:nvSpPr>
        <p:spPr>
          <a:xfrm>
            <a:off x="838200" y="1143000"/>
            <a:ext cx="3505200" cy="519113"/>
          </a:xfrm>
          <a:prstGeom prst="rect">
            <a:avLst/>
          </a:prstGeom>
          <a:noFill/>
          <a:ln w="9525">
            <a:noFill/>
          </a:ln>
        </p:spPr>
        <p:txBody>
          <a:bodyPr anchor="t" anchorCtr="0">
            <a:spAutoFit/>
          </a:bodyPr>
          <a:p>
            <a:pPr>
              <a:spcBef>
                <a:spcPct val="50000"/>
              </a:spcBef>
            </a:pPr>
            <a:r>
              <a:rPr lang="zh-CN" altLang="en-US" sz="2800" dirty="0">
                <a:latin typeface="Times New Roman" panose="02020603050405020304" pitchFamily="18" charset="0"/>
                <a:ea typeface="宋体" panose="02010600030101010101" pitchFamily="2" charset="-122"/>
              </a:rPr>
              <a:t>＋</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a:t>
            </a:r>
            <a:r>
              <a:rPr lang="zh-CN" altLang="en-US" sz="2800" dirty="0">
                <a:latin typeface="Times New Roman" panose="02020603050405020304" pitchFamily="18" charset="0"/>
                <a:ea typeface="宋体" panose="02010600030101010101" pitchFamily="2" charset="-122"/>
                <a:sym typeface="cajcd fnta1" pitchFamily="18" charset="2"/>
              </a:rPr>
              <a:t>＋   </a:t>
            </a:r>
            <a:r>
              <a:rPr lang="en-US" altLang="zh-CN" sz="2800" dirty="0">
                <a:latin typeface="Times New Roman" panose="02020603050405020304" pitchFamily="18" charset="0"/>
                <a:ea typeface="宋体" panose="02010600030101010101" pitchFamily="2" charset="-122"/>
              </a:rPr>
              <a:t>f(+)=g(+)+1</a:t>
            </a:r>
            <a:endParaRPr lang="en-US" altLang="zh-CN" sz="2800" dirty="0">
              <a:latin typeface="Times New Roman" panose="02020603050405020304" pitchFamily="18" charset="0"/>
              <a:ea typeface="宋体" panose="02010600030101010101" pitchFamily="2" charset="-122"/>
            </a:endParaRPr>
          </a:p>
        </p:txBody>
      </p:sp>
      <p:graphicFrame>
        <p:nvGraphicFramePr>
          <p:cNvPr id="307253" name="Group 53"/>
          <p:cNvGraphicFramePr>
            <a:graphicFrameLocks noGrp="1"/>
          </p:cNvGraphicFramePr>
          <p:nvPr/>
        </p:nvGraphicFramePr>
        <p:xfrm>
          <a:off x="4953000" y="4267200"/>
          <a:ext cx="3581400" cy="1554163"/>
        </p:xfrm>
        <a:graphic>
          <a:graphicData uri="http://schemas.openxmlformats.org/drawingml/2006/table">
            <a:tbl>
              <a:tblPr/>
              <a:tblGrid>
                <a:gridCol w="895350"/>
                <a:gridCol w="895350"/>
                <a:gridCol w="895350"/>
                <a:gridCol w="895350"/>
              </a:tblGrid>
              <a:tr h="518054">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054">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rPr>
                        <a:t>2</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054">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g</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07275" name="Group 75"/>
          <p:cNvGraphicFramePr>
            <a:graphicFrameLocks noGrp="1"/>
          </p:cNvGraphicFramePr>
          <p:nvPr/>
        </p:nvGraphicFramePr>
        <p:xfrm>
          <a:off x="685800" y="4267200"/>
          <a:ext cx="3581400" cy="1554163"/>
        </p:xfrm>
        <a:graphic>
          <a:graphicData uri="http://schemas.openxmlformats.org/drawingml/2006/table">
            <a:tbl>
              <a:tblPr/>
              <a:tblGrid>
                <a:gridCol w="895350"/>
                <a:gridCol w="895350"/>
                <a:gridCol w="895350"/>
                <a:gridCol w="895350"/>
              </a:tblGrid>
              <a:tr h="518054">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054">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rPr>
                        <a:t>2</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054">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g</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670" marB="456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2736" name="Text Box 97"/>
          <p:cNvSpPr txBox="1"/>
          <p:nvPr/>
        </p:nvSpPr>
        <p:spPr>
          <a:xfrm>
            <a:off x="762000" y="3657600"/>
            <a:ext cx="2895600" cy="519113"/>
          </a:xfrm>
          <a:prstGeom prst="rect">
            <a:avLst/>
          </a:prstGeom>
          <a:noFill/>
          <a:ln w="9525">
            <a:noFill/>
          </a:ln>
        </p:spPr>
        <p:txBody>
          <a:bodyPr anchor="t" anchorCtr="0">
            <a:spAutoFit/>
          </a:bodyPr>
          <a:p>
            <a:pPr>
              <a:spcBef>
                <a:spcPct val="50000"/>
              </a:spcBef>
            </a:pPr>
            <a:r>
              <a:rPr lang="en-US" altLang="zh-CN" sz="2800" dirty="0">
                <a:latin typeface="Times New Roman" panose="02020603050405020304" pitchFamily="18" charset="0"/>
                <a:ea typeface="宋体" panose="02010600030101010101" pitchFamily="2" charset="-122"/>
              </a:rPr>
              <a:t>*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a:t>
            </a:r>
            <a:r>
              <a:rPr lang="zh-CN" altLang="en-US" sz="2800" dirty="0">
                <a:latin typeface="Times New Roman" panose="02020603050405020304" pitchFamily="18" charset="0"/>
                <a:ea typeface="宋体" panose="02010600030101010101" pitchFamily="2" charset="-122"/>
                <a:sym typeface="cajcd fnta1" pitchFamily="18" charset="2"/>
              </a:rPr>
              <a:t>＋   *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latin typeface="Times New Roman" panose="02020603050405020304" pitchFamily="18" charset="0"/>
                <a:ea typeface="宋体" panose="02010600030101010101" pitchFamily="2" charset="-122"/>
                <a:sym typeface="cajcd fnta1" pitchFamily="18" charset="2"/>
              </a:rPr>
              <a:t>*</a:t>
            </a:r>
            <a:endParaRPr lang="en-US" altLang="zh-CN" sz="2800" dirty="0">
              <a:latin typeface="Times New Roman" panose="02020603050405020304" pitchFamily="18" charset="0"/>
              <a:ea typeface="宋体" panose="02010600030101010101" pitchFamily="2" charset="-122"/>
              <a:sym typeface="cajcd fnta1" pitchFamily="18" charset="2"/>
            </a:endParaRPr>
          </a:p>
        </p:txBody>
      </p:sp>
      <p:sp>
        <p:nvSpPr>
          <p:cNvPr id="112737" name="Text Box 98"/>
          <p:cNvSpPr txBox="1"/>
          <p:nvPr/>
        </p:nvSpPr>
        <p:spPr>
          <a:xfrm>
            <a:off x="4953000" y="3657600"/>
            <a:ext cx="2743200" cy="519113"/>
          </a:xfrm>
          <a:prstGeom prst="rect">
            <a:avLst/>
          </a:prstGeom>
          <a:noFill/>
          <a:ln w="9525">
            <a:noFill/>
          </a:ln>
        </p:spPr>
        <p:txBody>
          <a:bodyPr anchor="t" anchorCtr="0">
            <a:spAutoFit/>
          </a:bodyPr>
          <a:p>
            <a:pPr eaLnBrk="0" hangingPunct="0"/>
            <a:r>
              <a:rPr lang="en-US" altLang="zh-CN" sz="2800" dirty="0">
                <a:latin typeface="Times New Roman" panose="02020603050405020304" pitchFamily="18" charset="0"/>
                <a:ea typeface="宋体" panose="02010600030101010101" pitchFamily="2" charset="-122"/>
                <a:sym typeface="Symbol" panose="05050102010706020507" pitchFamily="18" charset="2"/>
              </a:rPr>
              <a:t>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a:t>
            </a:r>
            <a:r>
              <a:rPr lang="zh-CN" altLang="en-US" sz="2800" dirty="0">
                <a:latin typeface="Times New Roman" panose="02020603050405020304" pitchFamily="18" charset="0"/>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sym typeface="Symbol" panose="05050102010706020507" pitchFamily="18" charset="2"/>
              </a:rPr>
              <a:t>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latin typeface="Times New Roman" panose="02020603050405020304" pitchFamily="18" charset="0"/>
                <a:ea typeface="宋体" panose="02010600030101010101" pitchFamily="2" charset="-122"/>
                <a:sym typeface="Symbol" panose="05050102010706020507" pitchFamily="18" charset="2"/>
              </a:rPr>
              <a:t>*</a:t>
            </a:r>
            <a:endParaRPr lang="en-US" altLang="zh-CN" sz="2800" dirty="0">
              <a:latin typeface="Times New Roman" panose="02020603050405020304" pitchFamily="18" charset="0"/>
              <a:ea typeface="宋体" panose="02010600030101010101" pitchFamily="2" charset="-122"/>
              <a:sym typeface="Symbol" panose="05050102010706020507" pitchFamily="18" charset="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08305" name="Group 81"/>
          <p:cNvGraphicFramePr>
            <a:graphicFrameLocks noGrp="1"/>
          </p:cNvGraphicFramePr>
          <p:nvPr/>
        </p:nvGraphicFramePr>
        <p:xfrm>
          <a:off x="685800" y="2057400"/>
          <a:ext cx="3657600" cy="1589089"/>
        </p:xfrm>
        <a:graphic>
          <a:graphicData uri="http://schemas.openxmlformats.org/drawingml/2006/table">
            <a:tbl>
              <a:tblPr/>
              <a:tblGrid>
                <a:gridCol w="914400"/>
                <a:gridCol w="914400"/>
                <a:gridCol w="914400"/>
                <a:gridCol w="914400"/>
              </a:tblGrid>
              <a:tr h="518264">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264">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2561">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g</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rPr>
                        <a:t>3</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rPr>
                        <a:t>3</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08248" name="Group 24"/>
          <p:cNvGraphicFramePr>
            <a:graphicFrameLocks noGrp="1"/>
          </p:cNvGraphicFramePr>
          <p:nvPr/>
        </p:nvGraphicFramePr>
        <p:xfrm>
          <a:off x="4876800" y="533400"/>
          <a:ext cx="3581400" cy="2133600"/>
        </p:xfrm>
        <a:graphic>
          <a:graphicData uri="http://schemas.openxmlformats.org/drawingml/2006/table">
            <a:tbl>
              <a:tblPr/>
              <a:tblGrid>
                <a:gridCol w="895350"/>
                <a:gridCol w="895350"/>
                <a:gridCol w="895350"/>
                <a:gridCol w="895350"/>
              </a:tblGrid>
              <a:tr h="527050">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52705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sym typeface="cajcd fnta1" pitchFamily="18" charset="2"/>
                        </a:rPr>
                        <a:t>&lt;.</a:t>
                      </a:r>
                      <a:endPar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sym typeface="cajcd fnta1"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sym typeface="cajcd fnta1" pitchFamily="18" charset="2"/>
                        </a:rPr>
                        <a:t>&lt;.</a:t>
                      </a:r>
                      <a:endPar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sym typeface="cajcd fnta1" pitchFamily="18"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52705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sym typeface="cajcd fnta1" pitchFamily="18" charset="2"/>
                        </a:rPr>
                        <a:t>&lt;.</a:t>
                      </a:r>
                      <a:endPar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sym typeface="cajcd fnta1" pitchFamily="18"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55245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sym typeface="cajcd fnta1" pitchFamily="18" charset="2"/>
                        </a:rPr>
                        <a:t>&lt;.</a:t>
                      </a:r>
                      <a:endPar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sym typeface="cajcd fnta1" pitchFamily="18"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r>
            </a:tbl>
          </a:graphicData>
        </a:graphic>
      </p:graphicFrame>
      <p:sp>
        <p:nvSpPr>
          <p:cNvPr id="113714" name="Text Box 51"/>
          <p:cNvSpPr txBox="1"/>
          <p:nvPr/>
        </p:nvSpPr>
        <p:spPr>
          <a:xfrm>
            <a:off x="685800" y="304800"/>
            <a:ext cx="3276600" cy="519113"/>
          </a:xfrm>
          <a:prstGeom prst="rect">
            <a:avLst/>
          </a:prstGeom>
          <a:noFill/>
          <a:ln w="9525">
            <a:noFill/>
          </a:ln>
        </p:spPr>
        <p:txBody>
          <a:bodyPr anchor="t" anchorCtr="0">
            <a:spAutoFit/>
          </a:bodyPr>
          <a:p>
            <a:pPr>
              <a:spcBef>
                <a:spcPct val="50000"/>
              </a:spcBef>
            </a:pPr>
            <a:r>
              <a:rPr lang="en-US" altLang="zh-CN" sz="2800" dirty="0">
                <a:latin typeface="Times New Roman" panose="02020603050405020304" pitchFamily="18" charset="0"/>
                <a:ea typeface="宋体" panose="02010600030101010101" pitchFamily="2" charset="-122"/>
              </a:rPr>
              <a:t>(3) </a:t>
            </a:r>
            <a:r>
              <a:rPr lang="zh-CN" altLang="en-US" sz="2800" dirty="0">
                <a:latin typeface="Times New Roman" panose="02020603050405020304" pitchFamily="18" charset="0"/>
                <a:ea typeface="宋体" panose="02010600030101010101" pitchFamily="2" charset="-122"/>
              </a:rPr>
              <a:t>对</a:t>
            </a:r>
            <a:r>
              <a:rPr lang="en-US" altLang="zh-CN" sz="2800" dirty="0">
                <a:latin typeface="Times New Roman" panose="02020603050405020304" pitchFamily="18" charset="0"/>
                <a:ea typeface="宋体" panose="02010600030101010101" pitchFamily="2" charset="-122"/>
              </a:rPr>
              <a:t>a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&lt;.</a:t>
            </a:r>
            <a:r>
              <a:rPr lang="en-US" altLang="zh-CN" sz="2800" dirty="0">
                <a:latin typeface="Times New Roman" panose="02020603050405020304" pitchFamily="18" charset="0"/>
                <a:ea typeface="宋体" panose="02010600030101010101" pitchFamily="2" charset="-122"/>
              </a:rPr>
              <a:t>b</a:t>
            </a:r>
            <a:r>
              <a:rPr lang="zh-CN" altLang="en-US" sz="2800" dirty="0">
                <a:latin typeface="Times New Roman" panose="02020603050405020304" pitchFamily="18" charset="0"/>
                <a:ea typeface="宋体" panose="02010600030101010101" pitchFamily="2" charset="-122"/>
              </a:rPr>
              <a:t>关系有</a:t>
            </a:r>
            <a:endParaRPr lang="zh-CN" altLang="en-US" sz="2800" dirty="0">
              <a:latin typeface="Times New Roman" panose="02020603050405020304" pitchFamily="18" charset="0"/>
              <a:ea typeface="宋体" panose="02010600030101010101" pitchFamily="2" charset="-122"/>
            </a:endParaRPr>
          </a:p>
        </p:txBody>
      </p:sp>
      <p:sp>
        <p:nvSpPr>
          <p:cNvPr id="113715" name="Text Box 52"/>
          <p:cNvSpPr txBox="1"/>
          <p:nvPr/>
        </p:nvSpPr>
        <p:spPr>
          <a:xfrm>
            <a:off x="228600" y="914400"/>
            <a:ext cx="4495800" cy="946150"/>
          </a:xfrm>
          <a:prstGeom prst="rect">
            <a:avLst/>
          </a:prstGeom>
          <a:noFill/>
          <a:ln w="9525">
            <a:noFill/>
          </a:ln>
        </p:spPr>
        <p:txBody>
          <a:bodyPr anchor="t" anchorCtr="0">
            <a:spAutoFit/>
          </a:bodyPr>
          <a:p>
            <a:pPr eaLnBrk="0" hangingPunct="0"/>
            <a:r>
              <a:rPr lang="zh-CN" altLang="en-US" sz="2800" dirty="0">
                <a:latin typeface="Times New Roman" panose="02020603050405020304" pitchFamily="18" charset="0"/>
                <a:ea typeface="宋体" panose="02010600030101010101" pitchFamily="2" charset="-122"/>
              </a:rPr>
              <a:t>＋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&lt;. </a:t>
            </a:r>
            <a:r>
              <a:rPr lang="en-US" altLang="zh-CN" sz="2800" dirty="0">
                <a:latin typeface="Times New Roman" panose="02020603050405020304" pitchFamily="18" charset="0"/>
                <a:ea typeface="宋体" panose="02010600030101010101" pitchFamily="2" charset="-122"/>
              </a:rPr>
              <a:t>* g(*)= f(+)+1</a:t>
            </a:r>
            <a:endParaRPr lang="en-US" altLang="zh-CN" sz="2800" dirty="0">
              <a:latin typeface="Times New Roman" panose="02020603050405020304" pitchFamily="18" charset="0"/>
              <a:ea typeface="宋体" panose="02010600030101010101" pitchFamily="2" charset="-122"/>
            </a:endParaRPr>
          </a:p>
          <a:p>
            <a:pPr eaLnBrk="0" hangingPunct="0"/>
            <a:r>
              <a:rPr lang="en-US" altLang="zh-CN" sz="2800" dirty="0">
                <a:latin typeface="Times New Roman" panose="02020603050405020304" pitchFamily="18" charset="0"/>
                <a:ea typeface="宋体" panose="02010600030101010101" pitchFamily="2" charset="-122"/>
              </a:rPr>
              <a:t>+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&lt;. </a:t>
            </a:r>
            <a:r>
              <a:rPr lang="en-US" altLang="zh-CN" sz="2800" dirty="0">
                <a:latin typeface="Times New Roman" panose="02020603050405020304" pitchFamily="18" charset="0"/>
                <a:ea typeface="宋体" panose="02010600030101010101" pitchFamily="2" charset="-122"/>
                <a:sym typeface="Symbol" panose="05050102010706020507" pitchFamily="18" charset="2"/>
              </a:rPr>
              <a:t>  g()=f(+)+1</a:t>
            </a:r>
            <a:endParaRPr lang="en-US" altLang="zh-CN" sz="2800" dirty="0">
              <a:latin typeface="Times New Roman" panose="02020603050405020304" pitchFamily="18" charset="0"/>
              <a:ea typeface="宋体" panose="02010600030101010101" pitchFamily="2" charset="-122"/>
              <a:sym typeface="Symbol" panose="05050102010706020507" pitchFamily="18" charset="2"/>
            </a:endParaRPr>
          </a:p>
        </p:txBody>
      </p:sp>
      <p:graphicFrame>
        <p:nvGraphicFramePr>
          <p:cNvPr id="308277" name="Group 53"/>
          <p:cNvGraphicFramePr>
            <a:graphicFrameLocks noGrp="1"/>
          </p:cNvGraphicFramePr>
          <p:nvPr/>
        </p:nvGraphicFramePr>
        <p:xfrm>
          <a:off x="762000" y="4572000"/>
          <a:ext cx="3657600" cy="1676400"/>
        </p:xfrm>
        <a:graphic>
          <a:graphicData uri="http://schemas.openxmlformats.org/drawingml/2006/table">
            <a:tbl>
              <a:tblPr/>
              <a:tblGrid>
                <a:gridCol w="914400"/>
                <a:gridCol w="914400"/>
                <a:gridCol w="914400"/>
                <a:gridCol w="914400"/>
              </a:tblGrid>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endParaRPr kumimoji="0" lang="zh-CN"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g</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rPr>
                        <a:t>3</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rPr>
                        <a:t>3</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3738" name="Text Box 75"/>
          <p:cNvSpPr txBox="1"/>
          <p:nvPr/>
        </p:nvSpPr>
        <p:spPr>
          <a:xfrm>
            <a:off x="838200" y="3962400"/>
            <a:ext cx="2895600" cy="519113"/>
          </a:xfrm>
          <a:prstGeom prst="rect">
            <a:avLst/>
          </a:prstGeom>
          <a:noFill/>
          <a:ln w="9525">
            <a:noFill/>
          </a:ln>
        </p:spPr>
        <p:txBody>
          <a:bodyPr anchor="t" anchorCtr="0">
            <a:spAutoFit/>
          </a:bodyPr>
          <a:p>
            <a:pPr eaLnBrk="0" hangingPunct="0"/>
            <a:r>
              <a:rPr lang="en-US" altLang="zh-CN" sz="2800" dirty="0">
                <a:latin typeface="Times New Roman" panose="02020603050405020304" pitchFamily="18" charset="0"/>
                <a:ea typeface="宋体" panose="02010600030101010101" pitchFamily="2" charset="-122"/>
              </a:rPr>
              <a:t>*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&lt;. </a:t>
            </a:r>
            <a:r>
              <a:rPr lang="en-US" altLang="zh-CN" sz="2800" dirty="0">
                <a:latin typeface="Times New Roman" panose="02020603050405020304" pitchFamily="18" charset="0"/>
                <a:ea typeface="宋体" panose="02010600030101010101" pitchFamily="2" charset="-122"/>
                <a:sym typeface="Symbol" panose="05050102010706020507" pitchFamily="18" charset="2"/>
              </a:rPr>
              <a:t></a:t>
            </a:r>
            <a:r>
              <a:rPr lang="en-US" altLang="zh-CN" sz="2800" dirty="0">
                <a:latin typeface="Times New Roman" panose="02020603050405020304" pitchFamily="18" charset="0"/>
                <a:ea typeface="宋体" panose="02010600030101010101" pitchFamily="2" charset="-122"/>
              </a:rPr>
              <a:t>    </a:t>
            </a:r>
            <a:r>
              <a:rPr lang="en-US" altLang="zh-CN" sz="2800" dirty="0">
                <a:latin typeface="Times New Roman" panose="02020603050405020304" pitchFamily="18" charset="0"/>
                <a:ea typeface="宋体" panose="02010600030101010101" pitchFamily="2" charset="-122"/>
                <a:sym typeface="Symbol" panose="05050102010706020507" pitchFamily="18" charset="2"/>
              </a:rPr>
              <a:t></a:t>
            </a:r>
            <a:r>
              <a:rPr lang="en-US" altLang="zh-CN" sz="2800" dirty="0">
                <a:latin typeface="Times New Roman" panose="02020603050405020304" pitchFamily="18" charset="0"/>
                <a:ea typeface="宋体" panose="02010600030101010101" pitchFamily="2" charset="-122"/>
              </a:rPr>
              <a:t>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&lt;. </a:t>
            </a:r>
            <a:r>
              <a:rPr lang="en-US" altLang="zh-CN" sz="2800" dirty="0">
                <a:latin typeface="Times New Roman" panose="02020603050405020304" pitchFamily="18" charset="0"/>
                <a:ea typeface="宋体" panose="02010600030101010101" pitchFamily="2" charset="-122"/>
                <a:sym typeface="Symbol" panose="05050102010706020507" pitchFamily="18" charset="2"/>
              </a:rPr>
              <a:t></a:t>
            </a:r>
            <a:endParaRPr lang="en-US" altLang="zh-CN" sz="2800" dirty="0">
              <a:latin typeface="Times New Roman" panose="02020603050405020304" pitchFamily="18" charset="0"/>
              <a:ea typeface="宋体" panose="02010600030101010101" pitchFamily="2" charset="-122"/>
              <a:sym typeface="Symbol" panose="05050102010706020507" pitchFamily="18" charset="2"/>
            </a:endParaRPr>
          </a:p>
        </p:txBody>
      </p:sp>
      <p:sp>
        <p:nvSpPr>
          <p:cNvPr id="113739" name="Text Box 76"/>
          <p:cNvSpPr txBox="1"/>
          <p:nvPr/>
        </p:nvSpPr>
        <p:spPr>
          <a:xfrm>
            <a:off x="4953000" y="3810000"/>
            <a:ext cx="3352800" cy="1160463"/>
          </a:xfrm>
          <a:prstGeom prst="rect">
            <a:avLst/>
          </a:prstGeom>
          <a:noFill/>
          <a:ln w="9525">
            <a:noFill/>
          </a:ln>
        </p:spPr>
        <p:txBody>
          <a:bodyPr anchor="t" anchorCtr="0">
            <a:spAutoFit/>
          </a:bodyPr>
          <a:p>
            <a:pPr>
              <a:spcBef>
                <a:spcPct val="50000"/>
              </a:spcBef>
            </a:pPr>
            <a:r>
              <a:rPr lang="en-US" altLang="zh-CN" sz="2800" dirty="0">
                <a:latin typeface="Times New Roman" panose="02020603050405020304" pitchFamily="18" charset="0"/>
                <a:ea typeface="宋体" panose="02010600030101010101" pitchFamily="2" charset="-122"/>
              </a:rPr>
              <a:t>(4) </a:t>
            </a:r>
            <a:r>
              <a:rPr lang="zh-CN" altLang="en-US" sz="2800" dirty="0">
                <a:latin typeface="Times New Roman" panose="02020603050405020304" pitchFamily="18" charset="0"/>
                <a:ea typeface="宋体" panose="02010600030101010101" pitchFamily="2" charset="-122"/>
              </a:rPr>
              <a:t>对</a:t>
            </a:r>
            <a:r>
              <a:rPr lang="en-US" altLang="zh-CN" sz="2800" dirty="0">
                <a:latin typeface="Times New Roman" panose="02020603050405020304" pitchFamily="18" charset="0"/>
                <a:ea typeface="宋体" panose="02010600030101010101" pitchFamily="2" charset="-122"/>
              </a:rPr>
              <a:t>a </a:t>
            </a:r>
            <a:r>
              <a:rPr lang="en-US" altLang="zh-CN" sz="2800" dirty="0">
                <a:solidFill>
                  <a:srgbClr val="FF0000"/>
                </a:solidFill>
                <a:latin typeface="Times New Roman" panose="02020603050405020304" pitchFamily="18" charset="0"/>
                <a:ea typeface="宋体" panose="02010600030101010101" pitchFamily="2" charset="-122"/>
                <a:sym typeface="cajcd fntaa" pitchFamily="18" charset="2"/>
              </a:rPr>
              <a:t>=. </a:t>
            </a:r>
            <a:r>
              <a:rPr lang="en-US" altLang="zh-CN" sz="2800" dirty="0">
                <a:latin typeface="Times New Roman" panose="02020603050405020304" pitchFamily="18" charset="0"/>
                <a:ea typeface="宋体" panose="02010600030101010101" pitchFamily="2" charset="-122"/>
              </a:rPr>
              <a:t>b</a:t>
            </a:r>
            <a:r>
              <a:rPr lang="zh-CN" altLang="en-US" sz="2800" dirty="0">
                <a:latin typeface="Times New Roman" panose="02020603050405020304" pitchFamily="18" charset="0"/>
                <a:ea typeface="宋体" panose="02010600030101010101" pitchFamily="2" charset="-122"/>
              </a:rPr>
              <a:t>没有</a:t>
            </a:r>
            <a:endParaRPr lang="zh-CN" altLang="en-US" sz="2800" dirty="0">
              <a:latin typeface="Times New Roman" panose="02020603050405020304" pitchFamily="18" charset="0"/>
              <a:ea typeface="宋体" panose="02010600030101010101" pitchFamily="2" charset="-122"/>
            </a:endParaRPr>
          </a:p>
          <a:p>
            <a:pPr>
              <a:spcBef>
                <a:spcPct val="50000"/>
              </a:spcBef>
            </a:pPr>
            <a:r>
              <a:rPr lang="zh-CN" altLang="en-US" sz="2800" dirty="0">
                <a:latin typeface="Times New Roman" panose="02020603050405020304" pitchFamily="18" charset="0"/>
                <a:ea typeface="宋体" panose="02010600030101010101" pitchFamily="2" charset="-122"/>
              </a:rPr>
              <a:t>重复过程</a:t>
            </a:r>
            <a:r>
              <a:rPr lang="en-US" altLang="zh-CN" sz="2800" dirty="0">
                <a:latin typeface="Times New Roman" panose="02020603050405020304" pitchFamily="18" charset="0"/>
                <a:ea typeface="宋体" panose="02010600030101010101" pitchFamily="2" charset="-122"/>
              </a:rPr>
              <a:t>(2)</a:t>
            </a:r>
            <a:r>
              <a:rPr lang="zh-CN" altLang="en-US" sz="2800" dirty="0">
                <a:latin typeface="Times New Roman" panose="02020603050405020304" pitchFamily="18" charset="0"/>
                <a:ea typeface="宋体" panose="02010600030101010101" pitchFamily="2" charset="-122"/>
              </a:rPr>
              <a:t>、</a:t>
            </a:r>
            <a:r>
              <a:rPr lang="en-US" altLang="zh-CN" sz="2800" dirty="0">
                <a:latin typeface="Times New Roman" panose="02020603050405020304" pitchFamily="18" charset="0"/>
                <a:ea typeface="宋体" panose="02010600030101010101" pitchFamily="2" charset="-122"/>
              </a:rPr>
              <a:t>(3)</a:t>
            </a:r>
            <a:endParaRPr lang="en-US" altLang="zh-CN" sz="2800" dirty="0">
              <a:latin typeface="Times New Roman" panose="02020603050405020304" pitchFamily="18" charset="0"/>
              <a:ea typeface="宋体" panose="02010600030101010101"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09347" name="Group 99"/>
          <p:cNvGraphicFramePr>
            <a:graphicFrameLocks noGrp="1"/>
          </p:cNvGraphicFramePr>
          <p:nvPr/>
        </p:nvGraphicFramePr>
        <p:xfrm>
          <a:off x="4876800" y="533400"/>
          <a:ext cx="3581400" cy="2124076"/>
        </p:xfrm>
        <a:graphic>
          <a:graphicData uri="http://schemas.openxmlformats.org/drawingml/2006/table">
            <a:tbl>
              <a:tblPr/>
              <a:tblGrid>
                <a:gridCol w="895350"/>
                <a:gridCol w="895350"/>
                <a:gridCol w="895350"/>
                <a:gridCol w="895350"/>
              </a:tblGrid>
              <a:tr h="526854">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518124">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&lt;.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&lt;.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526854">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&lt;.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552244">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&lt;.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r>
            </a:tbl>
          </a:graphicData>
        </a:graphic>
      </p:graphicFrame>
      <p:graphicFrame>
        <p:nvGraphicFramePr>
          <p:cNvPr id="309277" name="Group 29"/>
          <p:cNvGraphicFramePr>
            <a:graphicFrameLocks noGrp="1"/>
          </p:cNvGraphicFramePr>
          <p:nvPr/>
        </p:nvGraphicFramePr>
        <p:xfrm>
          <a:off x="609600" y="1905000"/>
          <a:ext cx="3657600" cy="1676400"/>
        </p:xfrm>
        <a:graphic>
          <a:graphicData uri="http://schemas.openxmlformats.org/drawingml/2006/table">
            <a:tbl>
              <a:tblPr/>
              <a:tblGrid>
                <a:gridCol w="914400"/>
                <a:gridCol w="914400"/>
                <a:gridCol w="914400"/>
                <a:gridCol w="914400"/>
              </a:tblGrid>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g</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4738" name="Text Box 51"/>
          <p:cNvSpPr txBox="1"/>
          <p:nvPr/>
        </p:nvSpPr>
        <p:spPr>
          <a:xfrm>
            <a:off x="685800" y="533400"/>
            <a:ext cx="2590800" cy="519113"/>
          </a:xfrm>
          <a:prstGeom prst="rect">
            <a:avLst/>
          </a:prstGeom>
          <a:noFill/>
          <a:ln w="9525">
            <a:noFill/>
          </a:ln>
        </p:spPr>
        <p:txBody>
          <a:bodyPr anchor="t" anchorCtr="0">
            <a:spAutoFit/>
          </a:bodyPr>
          <a:p>
            <a:pPr>
              <a:spcBef>
                <a:spcPct val="50000"/>
              </a:spcBef>
            </a:pPr>
            <a:r>
              <a:rPr lang="en-US" altLang="zh-CN" sz="2800" dirty="0">
                <a:latin typeface="Times New Roman" panose="02020603050405020304" pitchFamily="18" charset="0"/>
                <a:ea typeface="宋体" panose="02010600030101010101" pitchFamily="2" charset="-122"/>
              </a:rPr>
              <a:t>(2) </a:t>
            </a:r>
            <a:r>
              <a:rPr lang="zh-CN" altLang="en-US" sz="2800" dirty="0">
                <a:latin typeface="Times New Roman" panose="02020603050405020304" pitchFamily="18" charset="0"/>
                <a:ea typeface="宋体" panose="02010600030101010101" pitchFamily="2" charset="-122"/>
              </a:rPr>
              <a:t>对</a:t>
            </a:r>
            <a:r>
              <a:rPr lang="en-US" altLang="zh-CN" sz="2800" dirty="0">
                <a:latin typeface="Times New Roman" panose="02020603050405020304" pitchFamily="18" charset="0"/>
                <a:ea typeface="宋体" panose="02010600030101010101" pitchFamily="2" charset="-122"/>
              </a:rPr>
              <a:t>a</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a:t>
            </a:r>
            <a:r>
              <a:rPr lang="en-US" altLang="zh-CN" sz="2800" dirty="0">
                <a:latin typeface="Times New Roman" panose="02020603050405020304" pitchFamily="18" charset="0"/>
                <a:ea typeface="宋体" panose="02010600030101010101" pitchFamily="2" charset="-122"/>
              </a:rPr>
              <a:t>b</a:t>
            </a:r>
            <a:r>
              <a:rPr lang="zh-CN" altLang="en-US" sz="2800" dirty="0">
                <a:latin typeface="Times New Roman" panose="02020603050405020304" pitchFamily="18" charset="0"/>
                <a:ea typeface="宋体" panose="02010600030101010101" pitchFamily="2" charset="-122"/>
              </a:rPr>
              <a:t>关系</a:t>
            </a:r>
            <a:endParaRPr lang="zh-CN" altLang="en-US" sz="2800" dirty="0">
              <a:latin typeface="Times New Roman" panose="02020603050405020304" pitchFamily="18" charset="0"/>
              <a:ea typeface="宋体" panose="02010600030101010101" pitchFamily="2" charset="-122"/>
            </a:endParaRPr>
          </a:p>
        </p:txBody>
      </p:sp>
      <p:sp>
        <p:nvSpPr>
          <p:cNvPr id="114739" name="Text Box 52"/>
          <p:cNvSpPr txBox="1"/>
          <p:nvPr/>
        </p:nvSpPr>
        <p:spPr>
          <a:xfrm>
            <a:off x="762000" y="1219200"/>
            <a:ext cx="1447800" cy="519113"/>
          </a:xfrm>
          <a:prstGeom prst="rect">
            <a:avLst/>
          </a:prstGeom>
          <a:noFill/>
          <a:ln w="9525">
            <a:noFill/>
          </a:ln>
        </p:spPr>
        <p:txBody>
          <a:bodyPr anchor="t" anchorCtr="0">
            <a:spAutoFit/>
          </a:bodyPr>
          <a:p>
            <a:pPr eaLnBrk="0" hangingPunct="0"/>
            <a:r>
              <a:rPr lang="en-US" altLang="zh-CN" sz="2800" dirty="0">
                <a:latin typeface="Times New Roman" panose="02020603050405020304" pitchFamily="18" charset="0"/>
                <a:ea typeface="宋体" panose="02010600030101010101" pitchFamily="2" charset="-122"/>
              </a:rPr>
              <a:t>+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latin typeface="Times New Roman" panose="02020603050405020304" pitchFamily="18" charset="0"/>
                <a:ea typeface="宋体" panose="02010600030101010101" pitchFamily="2" charset="-122"/>
                <a:sym typeface="cajcd fnta1" pitchFamily="18" charset="2"/>
              </a:rPr>
              <a:t>+</a:t>
            </a:r>
            <a:endParaRPr lang="en-US" altLang="zh-CN" sz="2800" dirty="0">
              <a:latin typeface="Times New Roman" panose="02020603050405020304" pitchFamily="18" charset="0"/>
              <a:ea typeface="宋体" panose="02010600030101010101" pitchFamily="2" charset="-122"/>
              <a:sym typeface="cajcd fnta1" pitchFamily="18" charset="2"/>
            </a:endParaRPr>
          </a:p>
        </p:txBody>
      </p:sp>
      <p:sp>
        <p:nvSpPr>
          <p:cNvPr id="114740" name="Text Box 53"/>
          <p:cNvSpPr txBox="1"/>
          <p:nvPr/>
        </p:nvSpPr>
        <p:spPr>
          <a:xfrm>
            <a:off x="152400" y="3886200"/>
            <a:ext cx="4343400" cy="519113"/>
          </a:xfrm>
          <a:prstGeom prst="rect">
            <a:avLst/>
          </a:prstGeom>
          <a:noFill/>
          <a:ln w="9525">
            <a:noFill/>
          </a:ln>
        </p:spPr>
        <p:txBody>
          <a:bodyPr anchor="t" anchorCtr="0">
            <a:spAutoFit/>
          </a:bodyPr>
          <a:p>
            <a:pPr eaLnBrk="0" hangingPunct="0"/>
            <a:r>
              <a:rPr lang="en-US" altLang="zh-CN" sz="2800" dirty="0">
                <a:latin typeface="Times New Roman" panose="02020603050405020304" pitchFamily="18" charset="0"/>
                <a:ea typeface="宋体" panose="02010600030101010101" pitchFamily="2" charset="-122"/>
              </a:rPr>
              <a:t>*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a:t>
            </a:r>
            <a:r>
              <a:rPr lang="en-US" altLang="zh-CN" sz="2800" dirty="0">
                <a:latin typeface="Times New Roman" panose="02020603050405020304" pitchFamily="18" charset="0"/>
                <a:ea typeface="宋体" panose="02010600030101010101" pitchFamily="2" charset="-122"/>
                <a:sym typeface="Symbol" panose="05050102010706020507" pitchFamily="18" charset="2"/>
              </a:rPr>
              <a:t>+</a:t>
            </a:r>
            <a:r>
              <a:rPr lang="en-US" altLang="zh-CN" sz="2800" dirty="0">
                <a:latin typeface="Times New Roman" panose="02020603050405020304" pitchFamily="18" charset="0"/>
                <a:ea typeface="宋体" panose="02010600030101010101" pitchFamily="2" charset="-122"/>
              </a:rPr>
              <a:t>    </a:t>
            </a:r>
            <a:r>
              <a:rPr lang="en-US" altLang="zh-CN" sz="2800" dirty="0">
                <a:latin typeface="Times New Roman" panose="02020603050405020304" pitchFamily="18" charset="0"/>
                <a:ea typeface="宋体" panose="02010600030101010101" pitchFamily="2" charset="-122"/>
                <a:sym typeface="Symbol" panose="05050102010706020507" pitchFamily="18" charset="2"/>
              </a:rPr>
              <a:t>*</a:t>
            </a:r>
            <a:r>
              <a:rPr lang="en-US" altLang="zh-CN" sz="2800" dirty="0">
                <a:latin typeface="Times New Roman" panose="02020603050405020304" pitchFamily="18" charset="0"/>
                <a:ea typeface="宋体" panose="02010600030101010101" pitchFamily="2" charset="-122"/>
              </a:rPr>
              <a:t>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a:t>
            </a:r>
            <a:r>
              <a:rPr lang="en-US" altLang="zh-CN" sz="2800" dirty="0">
                <a:latin typeface="Times New Roman" panose="02020603050405020304" pitchFamily="18" charset="0"/>
                <a:ea typeface="宋体" panose="02010600030101010101" pitchFamily="2" charset="-122"/>
                <a:sym typeface="Symbol" panose="05050102010706020507" pitchFamily="18" charset="2"/>
              </a:rPr>
              <a:t>* f(*)=g(*)+1</a:t>
            </a:r>
            <a:endParaRPr lang="en-US" altLang="zh-CN" sz="2800" dirty="0">
              <a:latin typeface="Times New Roman" panose="02020603050405020304" pitchFamily="18" charset="0"/>
              <a:ea typeface="宋体" panose="02010600030101010101" pitchFamily="2" charset="-122"/>
              <a:sym typeface="Symbol" panose="05050102010706020507" pitchFamily="18" charset="2"/>
            </a:endParaRPr>
          </a:p>
        </p:txBody>
      </p:sp>
      <p:graphicFrame>
        <p:nvGraphicFramePr>
          <p:cNvPr id="309302" name="Group 54"/>
          <p:cNvGraphicFramePr>
            <a:graphicFrameLocks noGrp="1"/>
          </p:cNvGraphicFramePr>
          <p:nvPr/>
        </p:nvGraphicFramePr>
        <p:xfrm>
          <a:off x="533400" y="4495800"/>
          <a:ext cx="3657600" cy="1676400"/>
        </p:xfrm>
        <a:graphic>
          <a:graphicData uri="http://schemas.openxmlformats.org/drawingml/2006/table">
            <a:tbl>
              <a:tblPr/>
              <a:tblGrid>
                <a:gridCol w="914400"/>
                <a:gridCol w="914400"/>
                <a:gridCol w="914400"/>
                <a:gridCol w="914400"/>
              </a:tblGrid>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rPr>
                        <a:t>4</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g</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09324" name="Group 76"/>
          <p:cNvGraphicFramePr>
            <a:graphicFrameLocks noGrp="1"/>
          </p:cNvGraphicFramePr>
          <p:nvPr/>
        </p:nvGraphicFramePr>
        <p:xfrm>
          <a:off x="4876800" y="4267200"/>
          <a:ext cx="3657600" cy="1676400"/>
        </p:xfrm>
        <a:graphic>
          <a:graphicData uri="http://schemas.openxmlformats.org/drawingml/2006/table">
            <a:tbl>
              <a:tblPr/>
              <a:tblGrid>
                <a:gridCol w="914400"/>
                <a:gridCol w="914400"/>
                <a:gridCol w="914400"/>
                <a:gridCol w="914400"/>
              </a:tblGrid>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rPr>
                        <a:t>4</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g</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4785" name="Text Box 98"/>
          <p:cNvSpPr txBox="1"/>
          <p:nvPr/>
        </p:nvSpPr>
        <p:spPr>
          <a:xfrm>
            <a:off x="4724400" y="3581400"/>
            <a:ext cx="4419600" cy="519113"/>
          </a:xfrm>
          <a:prstGeom prst="rect">
            <a:avLst/>
          </a:prstGeom>
          <a:noFill/>
          <a:ln w="9525">
            <a:noFill/>
          </a:ln>
        </p:spPr>
        <p:txBody>
          <a:bodyPr anchor="t" anchorCtr="0">
            <a:spAutoFit/>
          </a:bodyPr>
          <a:p>
            <a:pPr eaLnBrk="0" hangingPunct="0"/>
            <a:r>
              <a:rPr lang="en-US" altLang="zh-CN" sz="2800" dirty="0">
                <a:latin typeface="Times New Roman" panose="02020603050405020304" pitchFamily="18" charset="0"/>
                <a:ea typeface="宋体" panose="02010600030101010101" pitchFamily="2" charset="-122"/>
                <a:sym typeface="Symbol" panose="05050102010706020507" pitchFamily="18" charset="2"/>
              </a:rPr>
              <a:t>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latin typeface="Times New Roman" panose="02020603050405020304" pitchFamily="18" charset="0"/>
                <a:ea typeface="宋体" panose="02010600030101010101" pitchFamily="2" charset="-122"/>
                <a:sym typeface="Symbol" panose="05050102010706020507" pitchFamily="18" charset="2"/>
              </a:rPr>
              <a:t>+</a:t>
            </a:r>
            <a:r>
              <a:rPr lang="en-US" altLang="zh-CN" sz="2800" dirty="0">
                <a:latin typeface="Times New Roman" panose="02020603050405020304" pitchFamily="18" charset="0"/>
                <a:ea typeface="宋体" panose="02010600030101010101" pitchFamily="2" charset="-122"/>
              </a:rPr>
              <a:t>    </a:t>
            </a:r>
            <a:r>
              <a:rPr lang="en-US" altLang="zh-CN" sz="2800" dirty="0">
                <a:latin typeface="Times New Roman" panose="02020603050405020304" pitchFamily="18" charset="0"/>
                <a:ea typeface="宋体" panose="02010600030101010101" pitchFamily="2" charset="-122"/>
                <a:sym typeface="Symbol" panose="05050102010706020507" pitchFamily="18" charset="2"/>
              </a:rPr>
              <a:t></a:t>
            </a:r>
            <a:r>
              <a:rPr lang="en-US" altLang="zh-CN" sz="2800" dirty="0">
                <a:latin typeface="Times New Roman" panose="02020603050405020304" pitchFamily="18" charset="0"/>
                <a:ea typeface="宋体" panose="02010600030101010101" pitchFamily="2" charset="-122"/>
              </a:rPr>
              <a:t>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&gt;. </a:t>
            </a:r>
            <a:r>
              <a:rPr lang="en-US" altLang="zh-CN" sz="2800" dirty="0">
                <a:latin typeface="Times New Roman" panose="02020603050405020304" pitchFamily="18" charset="0"/>
                <a:ea typeface="宋体" panose="02010600030101010101" pitchFamily="2" charset="-122"/>
                <a:sym typeface="Symbol" panose="05050102010706020507" pitchFamily="18" charset="2"/>
              </a:rPr>
              <a:t>* f()=g(*)+1</a:t>
            </a:r>
            <a:endParaRPr lang="en-US" altLang="zh-CN" sz="2800" dirty="0">
              <a:latin typeface="Times New Roman" panose="02020603050405020304" pitchFamily="18" charset="0"/>
              <a:ea typeface="宋体" panose="02010600030101010101" pitchFamily="2" charset="-122"/>
              <a:sym typeface="Symbol" panose="05050102010706020507" pitchFamily="18" charset="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Text Box 2"/>
          <p:cNvSpPr txBox="1"/>
          <p:nvPr/>
        </p:nvSpPr>
        <p:spPr>
          <a:xfrm>
            <a:off x="685800" y="304800"/>
            <a:ext cx="5867400" cy="519113"/>
          </a:xfrm>
          <a:prstGeom prst="rect">
            <a:avLst/>
          </a:prstGeom>
          <a:noFill/>
          <a:ln w="9525">
            <a:noFill/>
          </a:ln>
        </p:spPr>
        <p:txBody>
          <a:bodyPr anchor="t" anchorCtr="0">
            <a:spAutoFit/>
          </a:bodyPr>
          <a:p>
            <a:pPr>
              <a:spcBef>
                <a:spcPct val="50000"/>
              </a:spcBef>
            </a:pPr>
            <a:r>
              <a:rPr lang="zh-CN" altLang="en-US" sz="2800" dirty="0">
                <a:latin typeface="Times New Roman" panose="02020603050405020304" pitchFamily="18" charset="0"/>
                <a:ea typeface="宋体" panose="02010600030101010101" pitchFamily="2" charset="-122"/>
              </a:rPr>
              <a:t>归约分析过程（移进归约）：</a:t>
            </a:r>
            <a:endParaRPr lang="zh-CN" altLang="en-US" sz="2800" dirty="0">
              <a:latin typeface="Times New Roman" panose="02020603050405020304" pitchFamily="18" charset="0"/>
              <a:ea typeface="宋体" panose="02010600030101010101" pitchFamily="2" charset="-122"/>
            </a:endParaRPr>
          </a:p>
        </p:txBody>
      </p:sp>
      <p:graphicFrame>
        <p:nvGraphicFramePr>
          <p:cNvPr id="275459" name="Group 3"/>
          <p:cNvGraphicFramePr>
            <a:graphicFrameLocks noGrp="1"/>
          </p:cNvGraphicFramePr>
          <p:nvPr/>
        </p:nvGraphicFramePr>
        <p:xfrm>
          <a:off x="685800" y="990600"/>
          <a:ext cx="7620000" cy="5486400"/>
        </p:xfrm>
        <a:graphic>
          <a:graphicData uri="http://schemas.openxmlformats.org/drawingml/2006/table">
            <a:tbl>
              <a:tblPr/>
              <a:tblGrid>
                <a:gridCol w="1333500"/>
                <a:gridCol w="2138363"/>
                <a:gridCol w="1862137"/>
                <a:gridCol w="2286000"/>
              </a:tblGrid>
              <a:tr h="338138">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步骤</a:t>
                      </a:r>
                      <a:endParaRPr kumimoji="1" lang="zh-CN" altLang="en-US"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符号栈</a:t>
                      </a:r>
                      <a:endPar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输入符号串</a:t>
                      </a:r>
                      <a:endPar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动作</a:t>
                      </a:r>
                      <a:endPar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abbcde#</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rPr>
                        <a:t>移进</a:t>
                      </a:r>
                      <a:endParaRPr kumimoji="1" lang="zh-CN" altLang="en-US" sz="2400" b="0"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bbcde#</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移进</a:t>
                      </a:r>
                      <a:endPar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#ab</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bcde#</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rPr>
                        <a:t>归约</a:t>
                      </a:r>
                      <a:r>
                        <a:rPr kumimoji="1" lang="zh-CN" altLang="en-US"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rPr>
                        <a:t>（</a:t>
                      </a:r>
                      <a:r>
                        <a:rPr kumimoji="1" lang="en-US" altLang="zh-CN" sz="2400" b="0" i="0" u="none" strike="noStrike" cap="none" normalizeH="0" baseline="0" dirty="0" err="1">
                          <a:ln>
                            <a:noFill/>
                          </a:ln>
                          <a:solidFill>
                            <a:schemeClr val="tx1"/>
                          </a:solidFill>
                          <a:effectLst/>
                          <a:latin typeface="Times New Roman" panose="02020603050405020304" pitchFamily="18" charset="0"/>
                          <a:ea typeface="黑体" panose="02010609060101010101" pitchFamily="49" charset="-122"/>
                        </a:rPr>
                        <a:t>A→b</a:t>
                      </a:r>
                      <a:endParaRPr kumimoji="1" lang="en-US" altLang="zh-CN"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4</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#aA</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bcde#</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移进</a:t>
                      </a:r>
                      <a:endPar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5</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#aAb</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cde#</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归约（</a:t>
                      </a: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A→Ab)</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6</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#aA</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cde#</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移进</a:t>
                      </a:r>
                      <a:endPar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7</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#aAc</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de#</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移进</a:t>
                      </a:r>
                      <a:endPar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8</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#aAcd</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e#</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归约（</a:t>
                      </a: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B→b</a:t>
                      </a:r>
                      <a:r>
                        <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9</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#aAcB</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e#</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移进</a:t>
                      </a:r>
                      <a:endPar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10</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#aAcBe</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规约</a:t>
                      </a: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S→aAcBe</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11</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#S</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1" lang="en-US" altLang="zh-CN"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Tx/>
                        <a:buSzTx/>
                        <a:buFontTx/>
                        <a:buNone/>
                      </a:pPr>
                      <a:r>
                        <a:rPr kumimoji="1" lang="zh-CN" altLang="en-US" sz="2400" b="0"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rPr>
                        <a:t>接受</a:t>
                      </a:r>
                      <a:endParaRPr kumimoji="1" lang="zh-CN" altLang="en-US" sz="2400" b="0" i="0" u="none" strike="noStrike" cap="none" normalizeH="0" baseline="0" dirty="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10274" name="Group 2"/>
          <p:cNvGraphicFramePr>
            <a:graphicFrameLocks noGrp="1"/>
          </p:cNvGraphicFramePr>
          <p:nvPr/>
        </p:nvGraphicFramePr>
        <p:xfrm>
          <a:off x="4876800" y="1828800"/>
          <a:ext cx="3581400" cy="2133600"/>
        </p:xfrm>
        <a:graphic>
          <a:graphicData uri="http://schemas.openxmlformats.org/drawingml/2006/table">
            <a:tbl>
              <a:tblPr/>
              <a:tblGrid>
                <a:gridCol w="895350"/>
                <a:gridCol w="895350"/>
                <a:gridCol w="895350"/>
                <a:gridCol w="895350"/>
              </a:tblGrid>
              <a:tr h="52705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52705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&lt;.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&lt;.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52705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&lt;.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55245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&gt;.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sym typeface="cajcd fnta1" pitchFamily="18" charset="2"/>
                        </a:rPr>
                        <a:t>&lt;.</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r>
            </a:tbl>
          </a:graphicData>
        </a:graphic>
      </p:graphicFrame>
      <p:graphicFrame>
        <p:nvGraphicFramePr>
          <p:cNvPr id="310301" name="Group 29"/>
          <p:cNvGraphicFramePr>
            <a:graphicFrameLocks noGrp="1"/>
          </p:cNvGraphicFramePr>
          <p:nvPr/>
        </p:nvGraphicFramePr>
        <p:xfrm>
          <a:off x="685800" y="1905000"/>
          <a:ext cx="3657600" cy="1676400"/>
        </p:xfrm>
        <a:graphic>
          <a:graphicData uri="http://schemas.openxmlformats.org/drawingml/2006/table">
            <a:tbl>
              <a:tblPr/>
              <a:tblGrid>
                <a:gridCol w="914400"/>
                <a:gridCol w="914400"/>
                <a:gridCol w="914400"/>
                <a:gridCol w="914400"/>
              </a:tblGrid>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g</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5762" name="Text Box 51"/>
          <p:cNvSpPr txBox="1"/>
          <p:nvPr/>
        </p:nvSpPr>
        <p:spPr>
          <a:xfrm>
            <a:off x="533400" y="609600"/>
            <a:ext cx="3276600" cy="519113"/>
          </a:xfrm>
          <a:prstGeom prst="rect">
            <a:avLst/>
          </a:prstGeom>
          <a:noFill/>
          <a:ln w="9525">
            <a:noFill/>
          </a:ln>
        </p:spPr>
        <p:txBody>
          <a:bodyPr anchor="t" anchorCtr="0">
            <a:spAutoFit/>
          </a:bodyPr>
          <a:p>
            <a:pPr>
              <a:spcBef>
                <a:spcPct val="50000"/>
              </a:spcBef>
            </a:pPr>
            <a:r>
              <a:rPr lang="en-US" altLang="zh-CN" sz="2800" dirty="0">
                <a:latin typeface="Times New Roman" panose="02020603050405020304" pitchFamily="18" charset="0"/>
                <a:ea typeface="宋体" panose="02010600030101010101" pitchFamily="2" charset="-122"/>
              </a:rPr>
              <a:t>(3) </a:t>
            </a:r>
            <a:r>
              <a:rPr lang="zh-CN" altLang="en-US" sz="2800" dirty="0">
                <a:latin typeface="Times New Roman" panose="02020603050405020304" pitchFamily="18" charset="0"/>
                <a:ea typeface="宋体" panose="02010600030101010101" pitchFamily="2" charset="-122"/>
              </a:rPr>
              <a:t>对</a:t>
            </a:r>
            <a:r>
              <a:rPr lang="en-US" altLang="zh-CN" sz="2800" dirty="0">
                <a:latin typeface="Times New Roman" panose="02020603050405020304" pitchFamily="18" charset="0"/>
                <a:ea typeface="宋体" panose="02010600030101010101" pitchFamily="2" charset="-122"/>
              </a:rPr>
              <a:t>a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&lt;.</a:t>
            </a:r>
            <a:r>
              <a:rPr lang="en-US" altLang="zh-CN" sz="2800" dirty="0">
                <a:latin typeface="Times New Roman" panose="02020603050405020304" pitchFamily="18" charset="0"/>
                <a:ea typeface="宋体" panose="02010600030101010101" pitchFamily="2" charset="-122"/>
              </a:rPr>
              <a:t>b</a:t>
            </a:r>
            <a:r>
              <a:rPr lang="zh-CN" altLang="en-US" sz="2800" dirty="0">
                <a:latin typeface="Times New Roman" panose="02020603050405020304" pitchFamily="18" charset="0"/>
                <a:ea typeface="宋体" panose="02010600030101010101" pitchFamily="2" charset="-122"/>
              </a:rPr>
              <a:t>关系</a:t>
            </a:r>
            <a:endParaRPr lang="zh-CN" altLang="en-US" sz="2800" dirty="0">
              <a:latin typeface="Times New Roman" panose="02020603050405020304" pitchFamily="18" charset="0"/>
              <a:ea typeface="宋体" panose="02010600030101010101" pitchFamily="2" charset="-122"/>
            </a:endParaRPr>
          </a:p>
        </p:txBody>
      </p:sp>
      <p:sp>
        <p:nvSpPr>
          <p:cNvPr id="115763" name="Text Box 52"/>
          <p:cNvSpPr txBox="1"/>
          <p:nvPr/>
        </p:nvSpPr>
        <p:spPr>
          <a:xfrm>
            <a:off x="762000" y="1295400"/>
            <a:ext cx="2895600" cy="519113"/>
          </a:xfrm>
          <a:prstGeom prst="rect">
            <a:avLst/>
          </a:prstGeom>
          <a:noFill/>
          <a:ln w="9525">
            <a:noFill/>
          </a:ln>
        </p:spPr>
        <p:txBody>
          <a:bodyPr anchor="t" anchorCtr="0">
            <a:spAutoFit/>
          </a:bodyPr>
          <a:p>
            <a:pPr eaLnBrk="0" hangingPunct="0"/>
            <a:r>
              <a:rPr lang="en-US" altLang="zh-CN" sz="2800" dirty="0">
                <a:latin typeface="Times New Roman" panose="02020603050405020304" pitchFamily="18" charset="0"/>
                <a:ea typeface="宋体" panose="02010600030101010101" pitchFamily="2" charset="-122"/>
              </a:rPr>
              <a:t>+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&lt;.</a:t>
            </a:r>
            <a:r>
              <a:rPr lang="en-US" altLang="zh-CN" sz="2800" dirty="0">
                <a:latin typeface="Times New Roman" panose="02020603050405020304" pitchFamily="18" charset="0"/>
                <a:ea typeface="宋体" panose="02010600030101010101" pitchFamily="2" charset="-122"/>
                <a:sym typeface="Symbol" panose="05050102010706020507" pitchFamily="18" charset="2"/>
              </a:rPr>
              <a:t>*</a:t>
            </a:r>
            <a:r>
              <a:rPr lang="en-US" altLang="zh-CN" sz="2800" dirty="0">
                <a:latin typeface="Times New Roman" panose="02020603050405020304" pitchFamily="18" charset="0"/>
                <a:ea typeface="宋体" panose="02010600030101010101" pitchFamily="2" charset="-122"/>
              </a:rPr>
              <a:t>    </a:t>
            </a:r>
            <a:r>
              <a:rPr lang="en-US" altLang="zh-CN" sz="2800" dirty="0">
                <a:latin typeface="Times New Roman" panose="02020603050405020304" pitchFamily="18" charset="0"/>
                <a:ea typeface="宋体" panose="02010600030101010101" pitchFamily="2" charset="-122"/>
                <a:sym typeface="Symbol" panose="05050102010706020507" pitchFamily="18" charset="2"/>
              </a:rPr>
              <a:t>+</a:t>
            </a:r>
            <a:r>
              <a:rPr lang="en-US" altLang="zh-CN" sz="2800" dirty="0">
                <a:latin typeface="Times New Roman" panose="02020603050405020304" pitchFamily="18" charset="0"/>
                <a:ea typeface="宋体" panose="02010600030101010101" pitchFamily="2" charset="-122"/>
              </a:rPr>
              <a:t>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&lt;.</a:t>
            </a:r>
            <a:r>
              <a:rPr lang="en-US" altLang="zh-CN" sz="2800" dirty="0">
                <a:latin typeface="Times New Roman" panose="02020603050405020304" pitchFamily="18" charset="0"/>
                <a:ea typeface="宋体" panose="02010600030101010101" pitchFamily="2" charset="-122"/>
                <a:sym typeface="Symbol" panose="05050102010706020507" pitchFamily="18" charset="2"/>
              </a:rPr>
              <a:t></a:t>
            </a:r>
            <a:endParaRPr lang="en-US" altLang="zh-CN" sz="2800" dirty="0">
              <a:latin typeface="Times New Roman" panose="02020603050405020304" pitchFamily="18" charset="0"/>
              <a:ea typeface="宋体" panose="02010600030101010101" pitchFamily="2" charset="-122"/>
            </a:endParaRPr>
          </a:p>
        </p:txBody>
      </p:sp>
      <p:sp>
        <p:nvSpPr>
          <p:cNvPr id="115764" name="Text Box 53"/>
          <p:cNvSpPr txBox="1"/>
          <p:nvPr/>
        </p:nvSpPr>
        <p:spPr>
          <a:xfrm>
            <a:off x="152400" y="3962400"/>
            <a:ext cx="4419600" cy="519113"/>
          </a:xfrm>
          <a:prstGeom prst="rect">
            <a:avLst/>
          </a:prstGeom>
          <a:noFill/>
          <a:ln w="9525">
            <a:noFill/>
          </a:ln>
        </p:spPr>
        <p:txBody>
          <a:bodyPr anchor="t" anchorCtr="0">
            <a:spAutoFit/>
          </a:bodyPr>
          <a:p>
            <a:pPr eaLnBrk="0" hangingPunct="0"/>
            <a:r>
              <a:rPr lang="en-US" altLang="zh-CN" sz="2800" dirty="0">
                <a:latin typeface="Times New Roman" panose="02020603050405020304" pitchFamily="18" charset="0"/>
                <a:ea typeface="宋体" panose="02010600030101010101" pitchFamily="2" charset="-122"/>
              </a:rPr>
              <a:t>*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&lt;.</a:t>
            </a:r>
            <a:r>
              <a:rPr lang="en-US" altLang="zh-CN" sz="2800" dirty="0">
                <a:latin typeface="Times New Roman" panose="02020603050405020304" pitchFamily="18" charset="0"/>
                <a:ea typeface="宋体" panose="02010600030101010101" pitchFamily="2" charset="-122"/>
                <a:sym typeface="Symbol" panose="05050102010706020507" pitchFamily="18" charset="2"/>
              </a:rPr>
              <a:t></a:t>
            </a:r>
            <a:r>
              <a:rPr lang="en-US" altLang="zh-CN" sz="2800" dirty="0">
                <a:latin typeface="Times New Roman" panose="02020603050405020304" pitchFamily="18" charset="0"/>
                <a:ea typeface="宋体" panose="02010600030101010101" pitchFamily="2" charset="-122"/>
              </a:rPr>
              <a:t>    </a:t>
            </a:r>
            <a:r>
              <a:rPr lang="en-US" altLang="zh-CN" sz="2800" dirty="0">
                <a:latin typeface="Times New Roman" panose="02020603050405020304" pitchFamily="18" charset="0"/>
                <a:ea typeface="宋体" panose="02010600030101010101" pitchFamily="2" charset="-122"/>
                <a:sym typeface="Symbol" panose="05050102010706020507" pitchFamily="18" charset="2"/>
              </a:rPr>
              <a:t></a:t>
            </a:r>
            <a:r>
              <a:rPr lang="en-US" altLang="zh-CN" sz="2800" dirty="0">
                <a:latin typeface="Times New Roman" panose="02020603050405020304" pitchFamily="18" charset="0"/>
                <a:ea typeface="宋体" panose="02010600030101010101" pitchFamily="2" charset="-122"/>
              </a:rPr>
              <a:t> </a:t>
            </a:r>
            <a:r>
              <a:rPr lang="en-US" altLang="zh-CN" sz="2800" dirty="0">
                <a:solidFill>
                  <a:srgbClr val="FF0000"/>
                </a:solidFill>
                <a:latin typeface="Times New Roman" panose="02020603050405020304" pitchFamily="18" charset="0"/>
                <a:ea typeface="宋体" panose="02010600030101010101" pitchFamily="2" charset="-122"/>
                <a:sym typeface="cajcd fnta1" pitchFamily="18" charset="2"/>
              </a:rPr>
              <a:t>&lt;.</a:t>
            </a:r>
            <a:r>
              <a:rPr lang="en-US" altLang="zh-CN" sz="2800" dirty="0">
                <a:latin typeface="Times New Roman" panose="02020603050405020304" pitchFamily="18" charset="0"/>
                <a:ea typeface="宋体" panose="02010600030101010101" pitchFamily="2" charset="-122"/>
                <a:sym typeface="Symbol" panose="05050102010706020507" pitchFamily="18" charset="2"/>
              </a:rPr>
              <a:t> g()=f()+1</a:t>
            </a:r>
            <a:endParaRPr lang="en-US" altLang="zh-CN" sz="2800" dirty="0">
              <a:latin typeface="Times New Roman" panose="02020603050405020304" pitchFamily="18" charset="0"/>
              <a:ea typeface="宋体" panose="02010600030101010101" pitchFamily="2" charset="-122"/>
              <a:sym typeface="Symbol" panose="05050102010706020507" pitchFamily="18" charset="2"/>
            </a:endParaRPr>
          </a:p>
        </p:txBody>
      </p:sp>
      <p:graphicFrame>
        <p:nvGraphicFramePr>
          <p:cNvPr id="310326" name="Group 54"/>
          <p:cNvGraphicFramePr>
            <a:graphicFrameLocks noGrp="1"/>
          </p:cNvGraphicFramePr>
          <p:nvPr/>
        </p:nvGraphicFramePr>
        <p:xfrm>
          <a:off x="762000" y="4572000"/>
          <a:ext cx="3657600" cy="1676400"/>
        </p:xfrm>
        <a:graphic>
          <a:graphicData uri="http://schemas.openxmlformats.org/drawingml/2006/table">
            <a:tbl>
              <a:tblPr/>
              <a:tblGrid>
                <a:gridCol w="914400"/>
                <a:gridCol w="914400"/>
                <a:gridCol w="914400"/>
                <a:gridCol w="914400"/>
              </a:tblGrid>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g</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rPr>
                        <a:t>5</a:t>
                      </a:r>
                      <a:endParaRPr kumimoji="0" lang="en-US" altLang="zh-CN" sz="2800" b="0" i="0" u="none" strike="noStrike" cap="none" normalizeH="0" baseline="0">
                        <a:ln>
                          <a:noFill/>
                        </a:ln>
                        <a:solidFill>
                          <a:srgbClr val="FF0000"/>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Text Box 2"/>
          <p:cNvSpPr txBox="1"/>
          <p:nvPr/>
        </p:nvSpPr>
        <p:spPr>
          <a:xfrm>
            <a:off x="762000" y="533400"/>
            <a:ext cx="3124200" cy="579438"/>
          </a:xfrm>
          <a:prstGeom prst="rect">
            <a:avLst/>
          </a:prstGeom>
          <a:noFill/>
          <a:ln w="9525">
            <a:noFill/>
          </a:ln>
        </p:spPr>
        <p:txBody>
          <a:bodyPr anchor="t" anchorCtr="0">
            <a:spAutoFit/>
          </a:bodyPr>
          <a:p>
            <a:pPr>
              <a:spcBef>
                <a:spcPct val="50000"/>
              </a:spcBef>
            </a:pPr>
            <a:r>
              <a:rPr lang="zh-CN" altLang="en-US" dirty="0">
                <a:latin typeface="Times New Roman" panose="02020603050405020304" pitchFamily="18" charset="0"/>
                <a:ea typeface="宋体" panose="02010600030101010101" pitchFamily="2" charset="-122"/>
              </a:rPr>
              <a:t>重复以上过程得：</a:t>
            </a:r>
            <a:endParaRPr lang="zh-CN" altLang="en-US" dirty="0">
              <a:latin typeface="Times New Roman" panose="02020603050405020304" pitchFamily="18" charset="0"/>
              <a:ea typeface="宋体" panose="02010600030101010101" pitchFamily="2" charset="-122"/>
            </a:endParaRPr>
          </a:p>
        </p:txBody>
      </p:sp>
      <p:graphicFrame>
        <p:nvGraphicFramePr>
          <p:cNvPr id="311299" name="Group 3"/>
          <p:cNvGraphicFramePr>
            <a:graphicFrameLocks noGrp="1"/>
          </p:cNvGraphicFramePr>
          <p:nvPr/>
        </p:nvGraphicFramePr>
        <p:xfrm>
          <a:off x="838200" y="1295400"/>
          <a:ext cx="3657600" cy="1676400"/>
        </p:xfrm>
        <a:graphic>
          <a:graphicData uri="http://schemas.openxmlformats.org/drawingml/2006/table">
            <a:tbl>
              <a:tblPr/>
              <a:tblGrid>
                <a:gridCol w="914400"/>
                <a:gridCol w="914400"/>
                <a:gridCol w="914400"/>
                <a:gridCol w="914400"/>
              </a:tblGrid>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g</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5</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11321" name="Group 25"/>
          <p:cNvGraphicFramePr>
            <a:graphicFrameLocks noGrp="1"/>
          </p:cNvGraphicFramePr>
          <p:nvPr/>
        </p:nvGraphicFramePr>
        <p:xfrm>
          <a:off x="914400" y="4191000"/>
          <a:ext cx="3657600" cy="1676400"/>
        </p:xfrm>
        <a:graphic>
          <a:graphicData uri="http://schemas.openxmlformats.org/drawingml/2006/table">
            <a:tbl>
              <a:tblPr/>
              <a:tblGrid>
                <a:gridCol w="914400"/>
                <a:gridCol w="914400"/>
                <a:gridCol w="914400"/>
                <a:gridCol w="914400"/>
              </a:tblGrid>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sym typeface="Symbol" panose="05050102010706020507" pitchFamily="18" charset="2"/>
                        </a:rPr>
                        <a:t></a:t>
                      </a: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f</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2</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4</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5880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g</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1</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3</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rPr>
                        <a:t>5</a:t>
                      </a:r>
                      <a:endParaRPr kumimoji="0" lang="en-US" altLang="zh-CN" sz="28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6782" name="Text Box 47"/>
          <p:cNvSpPr txBox="1"/>
          <p:nvPr/>
        </p:nvSpPr>
        <p:spPr>
          <a:xfrm>
            <a:off x="838200" y="3429000"/>
            <a:ext cx="3810000" cy="519113"/>
          </a:xfrm>
          <a:prstGeom prst="rect">
            <a:avLst/>
          </a:prstGeom>
          <a:noFill/>
          <a:ln w="9525">
            <a:noFill/>
          </a:ln>
        </p:spPr>
        <p:txBody>
          <a:bodyPr anchor="t" anchorCtr="0">
            <a:spAutoFit/>
          </a:bodyPr>
          <a:p>
            <a:pPr>
              <a:spcBef>
                <a:spcPct val="50000"/>
              </a:spcBef>
            </a:pPr>
            <a:r>
              <a:rPr lang="zh-CN" altLang="en-US" sz="2800" dirty="0">
                <a:latin typeface="Times New Roman" panose="02020603050405020304" pitchFamily="18" charset="0"/>
                <a:ea typeface="宋体" panose="02010600030101010101" pitchFamily="2" charset="-122"/>
              </a:rPr>
              <a:t>所以存在优先函数为：</a:t>
            </a:r>
            <a:endParaRPr lang="zh-CN" altLang="en-US" sz="2800" dirty="0">
              <a:latin typeface="Times New Roman" panose="02020603050405020304" pitchFamily="18" charset="0"/>
              <a:ea typeface="宋体" panose="02010600030101010101" pitchFamily="2" charset="-122"/>
            </a:endParaRPr>
          </a:p>
        </p:txBody>
      </p:sp>
      <p:sp>
        <p:nvSpPr>
          <p:cNvPr id="116783" name="Text Box 48"/>
          <p:cNvSpPr txBox="1"/>
          <p:nvPr/>
        </p:nvSpPr>
        <p:spPr>
          <a:xfrm>
            <a:off x="5181600" y="1600200"/>
            <a:ext cx="2209800" cy="946150"/>
          </a:xfrm>
          <a:prstGeom prst="rect">
            <a:avLst/>
          </a:prstGeom>
          <a:noFill/>
          <a:ln w="9525">
            <a:noFill/>
          </a:ln>
        </p:spPr>
        <p:txBody>
          <a:bodyPr anchor="t" anchorCtr="0">
            <a:spAutoFit/>
          </a:bodyPr>
          <a:p>
            <a:pPr>
              <a:spcBef>
                <a:spcPct val="50000"/>
              </a:spcBef>
            </a:pPr>
            <a:r>
              <a:rPr lang="zh-CN" altLang="en-US" sz="2800" dirty="0">
                <a:latin typeface="Times New Roman" panose="02020603050405020304" pitchFamily="18" charset="0"/>
                <a:ea typeface="宋体" panose="02010600030101010101" pitchFamily="2" charset="-122"/>
              </a:rPr>
              <a:t>结果同上步，因此收敛</a:t>
            </a:r>
            <a:endParaRPr lang="zh-CN" altLang="en-US" sz="2800" dirty="0">
              <a:latin typeface="Times New Roman" panose="02020603050405020304" pitchFamily="18" charset="0"/>
              <a:ea typeface="宋体" panose="02010600030101010101"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Rectangle 2"/>
          <p:cNvSpPr>
            <a:spLocks noGrp="1"/>
          </p:cNvSpPr>
          <p:nvPr>
            <p:ph type="title"/>
          </p:nvPr>
        </p:nvSpPr>
        <p:spPr>
          <a:xfrm>
            <a:off x="685800" y="457200"/>
            <a:ext cx="7772400" cy="609600"/>
          </a:xfrm>
        </p:spPr>
        <p:txBody>
          <a:bodyPr vert="horz" wrap="square" lIns="91440" tIns="45720" rIns="91440" bIns="45720" anchor="ctr" anchorCtr="0"/>
          <a:p>
            <a:pPr eaLnBrk="1" hangingPunct="1"/>
            <a:r>
              <a:rPr lang="en-US" altLang="zh-CN" sz="3600" u="sng" dirty="0">
                <a:solidFill>
                  <a:srgbClr val="FF0000"/>
                </a:solidFill>
              </a:rPr>
              <a:t>5.2.4 </a:t>
            </a:r>
            <a:r>
              <a:rPr lang="zh-CN" altLang="en-US" sz="3600" u="sng" dirty="0">
                <a:solidFill>
                  <a:srgbClr val="FF0000"/>
                </a:solidFill>
              </a:rPr>
              <a:t>算符优先分析的出错处理</a:t>
            </a:r>
            <a:endParaRPr lang="zh-CN" altLang="en-US" sz="3600" u="sng" dirty="0">
              <a:solidFill>
                <a:srgbClr val="FF0000"/>
              </a:solidFill>
            </a:endParaRPr>
          </a:p>
        </p:txBody>
      </p:sp>
      <p:sp>
        <p:nvSpPr>
          <p:cNvPr id="117762" name="Rectangle 3"/>
          <p:cNvSpPr>
            <a:spLocks noGrp="1"/>
          </p:cNvSpPr>
          <p:nvPr>
            <p:ph idx="1"/>
          </p:nvPr>
        </p:nvSpPr>
        <p:spPr>
          <a:xfrm>
            <a:off x="304800" y="1219200"/>
            <a:ext cx="8534400" cy="5334000"/>
          </a:xfrm>
          <a:ln>
            <a:solidFill>
              <a:schemeClr val="accent2"/>
            </a:solidFill>
            <a:miter/>
          </a:ln>
        </p:spPr>
        <p:txBody>
          <a:bodyPr vert="horz" wrap="square" lIns="91440" tIns="45720" rIns="91440" bIns="45720" anchor="t" anchorCtr="0"/>
          <a:p>
            <a:pPr marL="609600" indent="-609600" eaLnBrk="1" hangingPunct="1"/>
            <a:r>
              <a:rPr lang="zh-CN" altLang="en-US" sz="3600" dirty="0"/>
              <a:t>出错现象</a:t>
            </a:r>
            <a:endParaRPr lang="zh-CN" altLang="en-US" sz="3600" dirty="0"/>
          </a:p>
          <a:p>
            <a:pPr marL="609600" indent="-609600" eaLnBrk="1" hangingPunct="1"/>
            <a:endParaRPr lang="zh-CN" altLang="en-US" sz="3600" dirty="0"/>
          </a:p>
          <a:p>
            <a:pPr marL="609600" indent="-609600" eaLnBrk="1" hangingPunct="1">
              <a:buAutoNum type="arabicParenBoth"/>
            </a:pPr>
            <a:r>
              <a:rPr lang="zh-CN" altLang="en-US" sz="3600" dirty="0">
                <a:solidFill>
                  <a:srgbClr val="000099"/>
                </a:solidFill>
              </a:rPr>
              <a:t>若在栈顶终结符号与下一输入符号之间</a:t>
            </a:r>
            <a:r>
              <a:rPr lang="zh-CN" altLang="en-US" sz="3600" dirty="0">
                <a:solidFill>
                  <a:srgbClr val="FF0000"/>
                </a:solidFill>
              </a:rPr>
              <a:t>不存在任何优先关系</a:t>
            </a:r>
            <a:r>
              <a:rPr lang="zh-CN" altLang="en-US" sz="3600" dirty="0">
                <a:solidFill>
                  <a:srgbClr val="000099"/>
                </a:solidFill>
              </a:rPr>
              <a:t>；</a:t>
            </a:r>
            <a:endParaRPr lang="zh-CN" altLang="en-US" sz="3600" dirty="0">
              <a:solidFill>
                <a:srgbClr val="000099"/>
              </a:solidFill>
            </a:endParaRPr>
          </a:p>
          <a:p>
            <a:pPr marL="609600" indent="-609600" eaLnBrk="1" hangingPunct="1">
              <a:buNone/>
            </a:pPr>
            <a:endParaRPr lang="zh-CN" altLang="en-US" sz="3600" dirty="0">
              <a:solidFill>
                <a:srgbClr val="000099"/>
              </a:solidFill>
            </a:endParaRPr>
          </a:p>
          <a:p>
            <a:pPr marL="609600" indent="-609600" eaLnBrk="1" hangingPunct="1">
              <a:buNone/>
            </a:pPr>
            <a:r>
              <a:rPr lang="en-US" altLang="zh-CN" sz="3600" dirty="0">
                <a:solidFill>
                  <a:srgbClr val="000099"/>
                </a:solidFill>
              </a:rPr>
              <a:t>(2)  </a:t>
            </a:r>
            <a:r>
              <a:rPr lang="zh-CN" altLang="en-US" sz="3600" dirty="0">
                <a:solidFill>
                  <a:srgbClr val="000099"/>
                </a:solidFill>
              </a:rPr>
              <a:t>若找到一个“句柄”（</a:t>
            </a:r>
            <a:r>
              <a:rPr lang="zh-CN" altLang="en-US" sz="3600" dirty="0">
                <a:solidFill>
                  <a:srgbClr val="FF0000"/>
                </a:solidFill>
              </a:rPr>
              <a:t>此处“句柄”为素短语</a:t>
            </a:r>
            <a:r>
              <a:rPr lang="zh-CN" altLang="en-US" sz="3600" dirty="0">
                <a:solidFill>
                  <a:srgbClr val="000099"/>
                </a:solidFill>
              </a:rPr>
              <a:t>），但不存在任何一个产生式，其右部为此“句柄”，即素短语不可规约</a:t>
            </a:r>
            <a:r>
              <a:rPr lang="zh-CN" altLang="en-US" sz="3600" dirty="0"/>
              <a:t>。</a:t>
            </a:r>
            <a:endParaRPr lang="zh-CN" altLang="en-US" sz="36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标题 1"/>
          <p:cNvSpPr>
            <a:spLocks noGrp="1"/>
          </p:cNvSpPr>
          <p:nvPr>
            <p:ph type="title"/>
          </p:nvPr>
        </p:nvSpPr>
        <p:spPr/>
        <p:txBody>
          <a:bodyPr vert="horz" wrap="square" lIns="91440" tIns="45720" rIns="91440" bIns="45720" anchor="ctr" anchorCtr="0"/>
          <a:p>
            <a:r>
              <a:rPr lang="zh-CN" altLang="en-US" dirty="0"/>
              <a:t>作业</a:t>
            </a:r>
            <a:endParaRPr lang="zh-CN" altLang="en-US" dirty="0"/>
          </a:p>
        </p:txBody>
      </p:sp>
      <p:sp>
        <p:nvSpPr>
          <p:cNvPr id="118786" name="内容占位符 2"/>
          <p:cNvSpPr>
            <a:spLocks noGrp="1"/>
          </p:cNvSpPr>
          <p:nvPr>
            <p:ph idx="1"/>
          </p:nvPr>
        </p:nvSpPr>
        <p:spPr/>
        <p:txBody>
          <a:bodyPr vert="horz" wrap="square" lIns="91440" tIns="45720" rIns="91440" bIns="45720" anchor="t" anchorCtr="0"/>
          <a:p>
            <a:r>
              <a:rPr lang="en-US" altLang="zh-CN" dirty="0"/>
              <a:t>P133 3 (1)(4)</a:t>
            </a:r>
            <a:endParaRPr lang="en-US" altLang="zh-CN" dirty="0"/>
          </a:p>
          <a:p>
            <a:endParaRPr lang="en-US" altLang="zh-CN" dirty="0"/>
          </a:p>
          <a:p>
            <a:r>
              <a:rPr lang="zh-CN" altLang="en-US" dirty="0"/>
              <a:t>选做：实现算符优先算法</a:t>
            </a:r>
            <a:endParaRPr lang="en-US" altLang="zh-CN" dirty="0"/>
          </a:p>
          <a:p>
            <a:endParaRPr lang="zh-CN" altLang="en-US" dirty="0"/>
          </a:p>
        </p:txBody>
      </p:sp>
      <p:sp>
        <p:nvSpPr>
          <p:cNvPr id="118787" name="矩形 1"/>
          <p:cNvSpPr/>
          <p:nvPr/>
        </p:nvSpPr>
        <p:spPr>
          <a:xfrm>
            <a:off x="179388" y="4724400"/>
            <a:ext cx="8496300" cy="461963"/>
          </a:xfrm>
          <a:prstGeom prst="rect">
            <a:avLst/>
          </a:prstGeom>
          <a:noFill/>
          <a:ln w="9525">
            <a:noFill/>
          </a:ln>
        </p:spPr>
        <p:txBody>
          <a:bodyPr anchor="t" anchorCtr="0">
            <a:spAutoFit/>
          </a:bodyPr>
          <a:p>
            <a:r>
              <a:rPr lang="zh-CN" altLang="en-US" dirty="0">
                <a:solidFill>
                  <a:srgbClr val="FF0000"/>
                </a:solidFill>
                <a:latin typeface="Times New Roman" panose="02020603050405020304" pitchFamily="18" charset="0"/>
                <a:ea typeface="宋体" panose="02010600030101010101" pitchFamily="2" charset="-122"/>
              </a:rPr>
              <a:t>求</a:t>
            </a:r>
            <a:r>
              <a:rPr lang="en-US" altLang="zh-CN" dirty="0">
                <a:solidFill>
                  <a:srgbClr val="FF0000"/>
                </a:solidFill>
                <a:latin typeface="Times New Roman" panose="02020603050405020304" pitchFamily="18" charset="0"/>
                <a:ea typeface="宋体" panose="02010600030101010101" pitchFamily="2" charset="-122"/>
              </a:rPr>
              <a:t>FirstVT, LastVT -&gt;</a:t>
            </a:r>
            <a:r>
              <a:rPr lang="zh-CN" altLang="en-US" dirty="0">
                <a:solidFill>
                  <a:srgbClr val="FF0000"/>
                </a:solidFill>
                <a:latin typeface="Times New Roman" panose="02020603050405020304" pitchFamily="18" charset="0"/>
                <a:ea typeface="宋体" panose="02010600030101010101" pitchFamily="2" charset="-122"/>
              </a:rPr>
              <a:t>构造优先表 </a:t>
            </a:r>
            <a:r>
              <a:rPr lang="en-US" altLang="zh-CN" dirty="0">
                <a:solidFill>
                  <a:srgbClr val="FF0000"/>
                </a:solidFill>
                <a:latin typeface="Times New Roman" panose="02020603050405020304" pitchFamily="18" charset="0"/>
                <a:ea typeface="宋体" panose="02010600030101010101" pitchFamily="2" charset="-122"/>
              </a:rPr>
              <a:t>(</a:t>
            </a:r>
            <a:r>
              <a:rPr lang="zh-CN" altLang="en-US" dirty="0">
                <a:solidFill>
                  <a:srgbClr val="FF0000"/>
                </a:solidFill>
                <a:latin typeface="Times New Roman" panose="02020603050405020304" pitchFamily="18" charset="0"/>
                <a:ea typeface="宋体" panose="02010600030101010101" pitchFamily="2" charset="-122"/>
              </a:rPr>
              <a:t>优先函数</a:t>
            </a:r>
            <a:r>
              <a:rPr lang="en-US" altLang="zh-CN" dirty="0">
                <a:solidFill>
                  <a:srgbClr val="FF0000"/>
                </a:solidFill>
                <a:latin typeface="Times New Roman" panose="02020603050405020304" pitchFamily="18" charset="0"/>
                <a:ea typeface="宋体" panose="02010600030101010101" pitchFamily="2" charset="-122"/>
              </a:rPr>
              <a:t>)</a:t>
            </a:r>
            <a:r>
              <a:rPr lang="zh-CN" altLang="en-US" dirty="0">
                <a:solidFill>
                  <a:srgbClr val="FF0000"/>
                </a:solidFill>
                <a:latin typeface="Times New Roman" panose="02020603050405020304" pitchFamily="18" charset="0"/>
                <a:ea typeface="宋体" panose="02010600030101010101" pitchFamily="2" charset="-122"/>
              </a:rPr>
              <a:t> </a:t>
            </a:r>
            <a:r>
              <a:rPr lang="en-US" altLang="zh-CN" dirty="0">
                <a:solidFill>
                  <a:srgbClr val="FF0000"/>
                </a:solidFill>
                <a:latin typeface="Times New Roman" panose="02020603050405020304" pitchFamily="18" charset="0"/>
                <a:ea typeface="宋体" panose="02010600030101010101" pitchFamily="2" charset="-122"/>
              </a:rPr>
              <a:t>-&gt; </a:t>
            </a:r>
            <a:r>
              <a:rPr lang="zh-CN" altLang="en-US" dirty="0">
                <a:solidFill>
                  <a:srgbClr val="FF0000"/>
                </a:solidFill>
                <a:latin typeface="Times New Roman" panose="02020603050405020304" pitchFamily="18" charset="0"/>
                <a:ea typeface="宋体" panose="02010600030101010101" pitchFamily="2" charset="-122"/>
              </a:rPr>
              <a:t>算符优先分析</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0833" name="图片 2"/>
          <p:cNvPicPr>
            <a:picLocks noChangeAspect="1"/>
          </p:cNvPicPr>
          <p:nvPr/>
        </p:nvPicPr>
        <p:blipFill>
          <a:blip r:embed="rId1"/>
          <a:stretch>
            <a:fillRect/>
          </a:stretch>
        </p:blipFill>
        <p:spPr>
          <a:xfrm>
            <a:off x="5219700" y="3141663"/>
            <a:ext cx="3616325" cy="3557587"/>
          </a:xfrm>
          <a:prstGeom prst="rect">
            <a:avLst/>
          </a:prstGeom>
          <a:noFill/>
          <a:ln w="9525">
            <a:noFill/>
          </a:ln>
        </p:spPr>
      </p:pic>
      <p:pic>
        <p:nvPicPr>
          <p:cNvPr id="120834" name="图片 4"/>
          <p:cNvPicPr>
            <a:picLocks noChangeAspect="1"/>
          </p:cNvPicPr>
          <p:nvPr/>
        </p:nvPicPr>
        <p:blipFill>
          <a:blip r:embed="rId2"/>
          <a:stretch>
            <a:fillRect/>
          </a:stretch>
        </p:blipFill>
        <p:spPr>
          <a:xfrm>
            <a:off x="323850" y="188913"/>
            <a:ext cx="3887788" cy="3325812"/>
          </a:xfrm>
          <a:prstGeom prst="rect">
            <a:avLst/>
          </a:prstGeom>
          <a:noFill/>
          <a:ln w="9525">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Rectangle 2"/>
          <p:cNvSpPr>
            <a:spLocks noGrp="1"/>
          </p:cNvSpPr>
          <p:nvPr>
            <p:ph type="title"/>
          </p:nvPr>
        </p:nvSpPr>
        <p:spPr>
          <a:xfrm>
            <a:off x="685800" y="309563"/>
            <a:ext cx="7772400" cy="762000"/>
          </a:xfrm>
        </p:spPr>
        <p:txBody>
          <a:bodyPr vert="horz" wrap="square" lIns="91440" tIns="45720" rIns="91440" bIns="45720" anchor="ctr" anchorCtr="0"/>
          <a:p>
            <a:pPr eaLnBrk="1" hangingPunct="1"/>
            <a:r>
              <a:rPr lang="en-US" altLang="zh-CN" sz="3600" u="sng" dirty="0">
                <a:solidFill>
                  <a:srgbClr val="FF0000"/>
                </a:solidFill>
              </a:rPr>
              <a:t>5.3  LR</a:t>
            </a:r>
            <a:r>
              <a:rPr lang="zh-CN" altLang="en-US" sz="3600" u="sng" dirty="0">
                <a:solidFill>
                  <a:srgbClr val="FF0000"/>
                </a:solidFill>
              </a:rPr>
              <a:t>分析法</a:t>
            </a:r>
            <a:endParaRPr lang="zh-CN" altLang="en-US" sz="3600" u="sng" dirty="0">
              <a:solidFill>
                <a:srgbClr val="FF0000"/>
              </a:solidFill>
            </a:endParaRPr>
          </a:p>
        </p:txBody>
      </p:sp>
      <p:sp>
        <p:nvSpPr>
          <p:cNvPr id="121858" name="Rectangle 3"/>
          <p:cNvSpPr>
            <a:spLocks noGrp="1"/>
          </p:cNvSpPr>
          <p:nvPr>
            <p:ph idx="1"/>
          </p:nvPr>
        </p:nvSpPr>
        <p:spPr>
          <a:xfrm>
            <a:off x="685800" y="1143000"/>
            <a:ext cx="7772400" cy="5410200"/>
          </a:xfrm>
          <a:ln>
            <a:solidFill>
              <a:schemeClr val="accent2"/>
            </a:solidFill>
            <a:miter/>
          </a:ln>
        </p:spPr>
        <p:txBody>
          <a:bodyPr vert="horz" wrap="square" lIns="91440" tIns="45720" rIns="91440" bIns="45720" anchor="t" anchorCtr="0"/>
          <a:p>
            <a:pPr eaLnBrk="1" hangingPunct="1"/>
            <a:r>
              <a:rPr lang="zh-CN" altLang="en-US" sz="2800" dirty="0"/>
              <a:t>自下而上分析法（上下文无关文法）</a:t>
            </a:r>
            <a:endParaRPr lang="zh-CN" altLang="en-US" sz="2800" dirty="0"/>
          </a:p>
          <a:p>
            <a:pPr eaLnBrk="1" hangingPunct="1">
              <a:buNone/>
            </a:pPr>
            <a:r>
              <a:rPr lang="zh-CN" altLang="en-US" sz="2800" dirty="0"/>
              <a:t>     </a:t>
            </a:r>
            <a:r>
              <a:rPr lang="zh-CN" altLang="en-US" sz="2800" dirty="0">
                <a:solidFill>
                  <a:srgbClr val="FF0000"/>
                </a:solidFill>
              </a:rPr>
              <a:t>“移进－规约”       算符优先           </a:t>
            </a:r>
            <a:r>
              <a:rPr lang="en-US" altLang="zh-CN" sz="2800" dirty="0">
                <a:solidFill>
                  <a:srgbClr val="FF0000"/>
                </a:solidFill>
              </a:rPr>
              <a:t>LR</a:t>
            </a:r>
            <a:r>
              <a:rPr lang="zh-CN" altLang="en-US" sz="2800" dirty="0">
                <a:solidFill>
                  <a:srgbClr val="FF0000"/>
                </a:solidFill>
              </a:rPr>
              <a:t>分析法</a:t>
            </a:r>
            <a:endParaRPr lang="zh-CN" altLang="en-US" sz="2800" dirty="0">
              <a:solidFill>
                <a:srgbClr val="FF0000"/>
              </a:solidFill>
            </a:endParaRPr>
          </a:p>
          <a:p>
            <a:pPr eaLnBrk="1" hangingPunct="1"/>
            <a:r>
              <a:rPr lang="en-US" altLang="zh-CN" sz="2800" dirty="0"/>
              <a:t>LR</a:t>
            </a:r>
            <a:r>
              <a:rPr lang="zh-CN" altLang="en-US" sz="2800" dirty="0"/>
              <a:t>分析法              </a:t>
            </a:r>
            <a:endParaRPr lang="zh-CN" altLang="en-US" sz="2800" dirty="0"/>
          </a:p>
          <a:p>
            <a:pPr eaLnBrk="1" hangingPunct="1">
              <a:buNone/>
            </a:pPr>
            <a:r>
              <a:rPr lang="zh-CN" altLang="en-US" sz="2800" dirty="0"/>
              <a:t>                      </a:t>
            </a:r>
            <a:r>
              <a:rPr lang="en-US" altLang="zh-CN" sz="2800" dirty="0">
                <a:solidFill>
                  <a:srgbClr val="000099"/>
                </a:solidFill>
              </a:rPr>
              <a:t>L</a:t>
            </a:r>
            <a:r>
              <a:rPr lang="zh-CN" altLang="en-US" sz="2800" dirty="0">
                <a:solidFill>
                  <a:srgbClr val="000099"/>
                </a:solidFill>
              </a:rPr>
              <a:t>：自左向右扫描输入串</a:t>
            </a:r>
            <a:endParaRPr lang="zh-CN" altLang="en-US" sz="2800" dirty="0">
              <a:solidFill>
                <a:srgbClr val="000099"/>
              </a:solidFill>
            </a:endParaRPr>
          </a:p>
          <a:p>
            <a:pPr eaLnBrk="1" hangingPunct="1">
              <a:buNone/>
            </a:pPr>
            <a:r>
              <a:rPr lang="zh-CN" altLang="en-US" sz="2800" dirty="0">
                <a:solidFill>
                  <a:srgbClr val="000099"/>
                </a:solidFill>
              </a:rPr>
              <a:t>                      </a:t>
            </a:r>
            <a:r>
              <a:rPr lang="en-US" altLang="zh-CN" sz="2800" dirty="0">
                <a:solidFill>
                  <a:srgbClr val="000099"/>
                </a:solidFill>
              </a:rPr>
              <a:t>R</a:t>
            </a:r>
            <a:r>
              <a:rPr lang="zh-CN" altLang="en-US" sz="2800" dirty="0">
                <a:solidFill>
                  <a:srgbClr val="000099"/>
                </a:solidFill>
              </a:rPr>
              <a:t>：</a:t>
            </a:r>
            <a:r>
              <a:rPr lang="zh-CN" altLang="en-US" sz="2800" dirty="0">
                <a:solidFill>
                  <a:srgbClr val="FF0000"/>
                </a:solidFill>
              </a:rPr>
              <a:t>最右推导的逆过程</a:t>
            </a:r>
            <a:endParaRPr lang="zh-CN" altLang="en-US" sz="2800" dirty="0">
              <a:solidFill>
                <a:srgbClr val="FF0000"/>
              </a:solidFill>
            </a:endParaRPr>
          </a:p>
          <a:p>
            <a:pPr eaLnBrk="1" hangingPunct="1"/>
            <a:r>
              <a:rPr lang="en-US" altLang="zh-CN" sz="2800" dirty="0"/>
              <a:t>LR</a:t>
            </a:r>
            <a:r>
              <a:rPr lang="zh-CN" altLang="en-US" sz="2800" dirty="0"/>
              <a:t>分析法分类</a:t>
            </a:r>
            <a:endParaRPr lang="zh-CN" altLang="en-US" sz="2800" dirty="0"/>
          </a:p>
          <a:p>
            <a:pPr eaLnBrk="1" hangingPunct="1">
              <a:buNone/>
            </a:pPr>
            <a:r>
              <a:rPr lang="zh-CN" altLang="en-US" sz="2800" dirty="0"/>
              <a:t>    </a:t>
            </a:r>
            <a:r>
              <a:rPr lang="en-US" altLang="zh-CN" sz="2800" dirty="0">
                <a:solidFill>
                  <a:srgbClr val="000099"/>
                </a:solidFill>
              </a:rPr>
              <a:t>(1) </a:t>
            </a:r>
            <a:r>
              <a:rPr lang="en-US" altLang="zh-CN" sz="2800" dirty="0">
                <a:solidFill>
                  <a:srgbClr val="FF0000"/>
                </a:solidFill>
              </a:rPr>
              <a:t>LR(0)</a:t>
            </a:r>
            <a:r>
              <a:rPr lang="en-US" altLang="zh-CN" sz="2800" dirty="0">
                <a:solidFill>
                  <a:srgbClr val="000099"/>
                </a:solidFill>
              </a:rPr>
              <a:t>   :     </a:t>
            </a:r>
            <a:r>
              <a:rPr lang="zh-CN" altLang="en-US" sz="2800" dirty="0">
                <a:solidFill>
                  <a:srgbClr val="000099"/>
                </a:solidFill>
              </a:rPr>
              <a:t>基础</a:t>
            </a:r>
            <a:endParaRPr lang="zh-CN" altLang="en-US" sz="2800" dirty="0">
              <a:solidFill>
                <a:srgbClr val="000099"/>
              </a:solidFill>
            </a:endParaRPr>
          </a:p>
          <a:p>
            <a:pPr eaLnBrk="1" hangingPunct="1">
              <a:buNone/>
            </a:pPr>
            <a:r>
              <a:rPr lang="zh-CN" altLang="en-US" sz="2800" dirty="0">
                <a:solidFill>
                  <a:srgbClr val="000099"/>
                </a:solidFill>
              </a:rPr>
              <a:t>    </a:t>
            </a:r>
            <a:r>
              <a:rPr lang="en-US" altLang="zh-CN" sz="2800" dirty="0">
                <a:solidFill>
                  <a:srgbClr val="000099"/>
                </a:solidFill>
              </a:rPr>
              <a:t>(2) </a:t>
            </a:r>
            <a:r>
              <a:rPr lang="en-US" altLang="zh-CN" sz="2800" dirty="0">
                <a:solidFill>
                  <a:srgbClr val="FF0000"/>
                </a:solidFill>
              </a:rPr>
              <a:t>SLR </a:t>
            </a:r>
            <a:r>
              <a:rPr lang="en-US" altLang="zh-CN" sz="2800" dirty="0">
                <a:solidFill>
                  <a:srgbClr val="000099"/>
                </a:solidFill>
              </a:rPr>
              <a:t>     :    </a:t>
            </a:r>
            <a:r>
              <a:rPr lang="zh-CN" altLang="en-US" sz="2800" dirty="0">
                <a:solidFill>
                  <a:srgbClr val="000099"/>
                </a:solidFill>
              </a:rPr>
              <a:t>易实现且有使用价值</a:t>
            </a:r>
            <a:endParaRPr lang="zh-CN" altLang="en-US" sz="2800" dirty="0">
              <a:solidFill>
                <a:srgbClr val="000099"/>
              </a:solidFill>
            </a:endParaRPr>
          </a:p>
          <a:p>
            <a:pPr eaLnBrk="1" hangingPunct="1">
              <a:buNone/>
            </a:pPr>
            <a:r>
              <a:rPr lang="zh-CN" altLang="en-US" sz="2800" dirty="0">
                <a:solidFill>
                  <a:srgbClr val="000099"/>
                </a:solidFill>
              </a:rPr>
              <a:t>    </a:t>
            </a:r>
            <a:r>
              <a:rPr lang="en-US" altLang="zh-CN" sz="2800" dirty="0">
                <a:solidFill>
                  <a:srgbClr val="000099"/>
                </a:solidFill>
              </a:rPr>
              <a:t>(3) </a:t>
            </a:r>
            <a:r>
              <a:rPr lang="zh-CN" altLang="en-US" sz="2800" dirty="0">
                <a:solidFill>
                  <a:srgbClr val="FF0000"/>
                </a:solidFill>
              </a:rPr>
              <a:t>规范</a:t>
            </a:r>
            <a:r>
              <a:rPr lang="en-US" altLang="zh-CN" sz="2800" dirty="0">
                <a:solidFill>
                  <a:srgbClr val="FF0000"/>
                </a:solidFill>
              </a:rPr>
              <a:t>LR</a:t>
            </a:r>
            <a:r>
              <a:rPr lang="en-US" altLang="zh-CN" sz="2800" dirty="0">
                <a:solidFill>
                  <a:srgbClr val="000099"/>
                </a:solidFill>
              </a:rPr>
              <a:t>:     </a:t>
            </a:r>
            <a:r>
              <a:rPr lang="zh-CN" altLang="en-US" sz="2800" dirty="0">
                <a:solidFill>
                  <a:srgbClr val="000099"/>
                </a:solidFill>
              </a:rPr>
              <a:t>分析能力强，能适用一大类文法 </a:t>
            </a:r>
            <a:endParaRPr lang="zh-CN" altLang="en-US" sz="2800" dirty="0">
              <a:solidFill>
                <a:srgbClr val="000099"/>
              </a:solidFill>
            </a:endParaRPr>
          </a:p>
          <a:p>
            <a:pPr eaLnBrk="1" hangingPunct="1">
              <a:buNone/>
            </a:pPr>
            <a:r>
              <a:rPr lang="zh-CN" altLang="en-US" sz="2800" dirty="0">
                <a:solidFill>
                  <a:srgbClr val="000099"/>
                </a:solidFill>
              </a:rPr>
              <a:t>    </a:t>
            </a:r>
            <a:r>
              <a:rPr lang="en-US" altLang="zh-CN" sz="2800" dirty="0">
                <a:solidFill>
                  <a:srgbClr val="000099"/>
                </a:solidFill>
              </a:rPr>
              <a:t>(4) </a:t>
            </a:r>
            <a:r>
              <a:rPr lang="en-US" altLang="zh-CN" sz="2800" dirty="0">
                <a:solidFill>
                  <a:srgbClr val="FF0000"/>
                </a:solidFill>
              </a:rPr>
              <a:t>LALR  </a:t>
            </a:r>
            <a:r>
              <a:rPr lang="en-US" altLang="zh-CN" sz="2800" dirty="0">
                <a:solidFill>
                  <a:srgbClr val="000099"/>
                </a:solidFill>
              </a:rPr>
              <a:t> :     </a:t>
            </a:r>
            <a:r>
              <a:rPr lang="zh-CN" altLang="en-US" sz="2800" dirty="0">
                <a:solidFill>
                  <a:srgbClr val="000099"/>
                </a:solidFill>
              </a:rPr>
              <a:t>向前</a:t>
            </a:r>
            <a:r>
              <a:rPr lang="en-US" altLang="zh-CN" sz="2800" dirty="0">
                <a:solidFill>
                  <a:srgbClr val="000099"/>
                </a:solidFill>
              </a:rPr>
              <a:t>LR</a:t>
            </a:r>
            <a:r>
              <a:rPr lang="zh-CN" altLang="en-US" sz="2800" dirty="0">
                <a:solidFill>
                  <a:srgbClr val="000099"/>
                </a:solidFill>
              </a:rPr>
              <a:t>表构造法</a:t>
            </a:r>
            <a:endParaRPr lang="zh-CN" altLang="en-US" sz="2800" dirty="0">
              <a:solidFill>
                <a:srgbClr val="000099"/>
              </a:solidFill>
            </a:endParaRPr>
          </a:p>
        </p:txBody>
      </p:sp>
      <p:sp>
        <p:nvSpPr>
          <p:cNvPr id="2" name="矩形 1"/>
          <p:cNvSpPr/>
          <p:nvPr/>
        </p:nvSpPr>
        <p:spPr>
          <a:xfrm>
            <a:off x="5219700" y="2276475"/>
            <a:ext cx="3024188" cy="461963"/>
          </a:xfrm>
          <a:prstGeom prst="rect">
            <a:avLst/>
          </a:prstGeom>
          <a:noFill/>
          <a:ln w="9525">
            <a:noFill/>
          </a:ln>
        </p:spPr>
        <p:txBody>
          <a:bodyPr wrap="none" anchor="t" anchorCtr="0">
            <a:spAutoFit/>
          </a:bodyPr>
          <a:p>
            <a:r>
              <a:rPr lang="zh-CN" altLang="en-US" dirty="0">
                <a:solidFill>
                  <a:srgbClr val="0070C0"/>
                </a:solidFill>
                <a:latin typeface="Times New Roman" panose="02020603050405020304" pitchFamily="18" charset="0"/>
                <a:ea typeface="宋体" panose="02010600030101010101" pitchFamily="2" charset="-122"/>
              </a:rPr>
              <a:t>图灵奖 </a:t>
            </a:r>
            <a:r>
              <a:rPr lang="en-US" altLang="zh-CN" dirty="0">
                <a:solidFill>
                  <a:srgbClr val="0070C0"/>
                </a:solidFill>
                <a:latin typeface="Times New Roman" panose="02020603050405020304" pitchFamily="18" charset="0"/>
                <a:ea typeface="宋体" panose="02010600030101010101" pitchFamily="2" charset="-122"/>
              </a:rPr>
              <a:t>D.Knuth, 1965</a:t>
            </a:r>
            <a:endParaRPr lang="zh-CN" altLang="en-US" dirty="0">
              <a:solidFill>
                <a:srgbClr val="0070C0"/>
              </a:solidFill>
              <a:latin typeface="Times New Roman" panose="02020603050405020304" pitchFamily="18" charset="0"/>
              <a:ea typeface="宋体" panose="02010600030101010101" pitchFamily="2" charset="-122"/>
            </a:endParaRPr>
          </a:p>
        </p:txBody>
      </p:sp>
      <p:sp>
        <p:nvSpPr>
          <p:cNvPr id="3" name="矩形 2"/>
          <p:cNvSpPr/>
          <p:nvPr/>
        </p:nvSpPr>
        <p:spPr>
          <a:xfrm>
            <a:off x="1042988" y="4221163"/>
            <a:ext cx="6121400" cy="1079500"/>
          </a:xfrm>
          <a:prstGeom prst="rect">
            <a:avLst/>
          </a:prstGeom>
          <a:noFill/>
          <a:ln w="9525" cap="flat" cmpd="sng">
            <a:solidFill>
              <a:srgbClr val="FF0000"/>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3905" name="Picture 2" descr="http://5b0988e595225.cdn.sohucs.com/images/20200318/ac16d7a0b0c1421faff44027fd3fb7b4.jpeg"/>
          <p:cNvPicPr>
            <a:picLocks noChangeAspect="1"/>
          </p:cNvPicPr>
          <p:nvPr/>
        </p:nvPicPr>
        <p:blipFill>
          <a:blip r:embed="rId1"/>
          <a:stretch>
            <a:fillRect/>
          </a:stretch>
        </p:blipFill>
        <p:spPr>
          <a:xfrm>
            <a:off x="36513" y="33338"/>
            <a:ext cx="4967287" cy="6872287"/>
          </a:xfrm>
          <a:prstGeom prst="rect">
            <a:avLst/>
          </a:prstGeom>
          <a:noFill/>
          <a:ln w="9525">
            <a:noFill/>
          </a:ln>
        </p:spPr>
      </p:pic>
      <p:cxnSp>
        <p:nvCxnSpPr>
          <p:cNvPr id="5" name="直接连接符 4"/>
          <p:cNvCxnSpPr/>
          <p:nvPr/>
        </p:nvCxnSpPr>
        <p:spPr bwMode="auto">
          <a:xfrm>
            <a:off x="179388" y="2565400"/>
            <a:ext cx="446405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6" name="矩形 5"/>
          <p:cNvSpPr/>
          <p:nvPr/>
        </p:nvSpPr>
        <p:spPr>
          <a:xfrm>
            <a:off x="5219700" y="2314575"/>
            <a:ext cx="3505200" cy="2308225"/>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2400" b="0" i="0" u="none" strike="noStrike" kern="1200" cap="none" spc="0" normalizeH="0" baseline="0" noProof="0" dirty="0">
                <a:ln>
                  <a:noFill/>
                </a:ln>
                <a:solidFill>
                  <a:schemeClr val="dk1"/>
                </a:solidFill>
                <a:effectLst/>
                <a:uLnTx/>
                <a:uFillTx/>
                <a:latin typeface="+mn-lt"/>
                <a:ea typeface="+mn-ea"/>
                <a:cs typeface="+mn-cs"/>
              </a:rPr>
              <a:t>70 </a:t>
            </a:r>
            <a:r>
              <a:rPr kumimoji="1" lang="zh-CN" altLang="en-US" sz="2400" b="0" i="0" u="none" strike="noStrike" kern="1200" cap="none" spc="0" normalizeH="0" baseline="0" noProof="0" dirty="0">
                <a:ln>
                  <a:noFill/>
                </a:ln>
                <a:solidFill>
                  <a:schemeClr val="dk1"/>
                </a:solidFill>
                <a:effectLst/>
                <a:uLnTx/>
                <a:uFillTx/>
                <a:latin typeface="+mn-lt"/>
                <a:ea typeface="+mn-ea"/>
                <a:cs typeface="+mn-cs"/>
              </a:rPr>
              <a:t>多名得主分布在几十个小领域，排在前六的领域有：</a:t>
            </a:r>
            <a:r>
              <a:rPr kumimoji="1" lang="zh-CN" altLang="en-US" sz="2400" b="0" i="0" u="none" strike="noStrike" kern="1200" cap="none" spc="0" normalizeH="0" baseline="0" noProof="0" dirty="0">
                <a:ln>
                  <a:noFill/>
                </a:ln>
                <a:solidFill>
                  <a:srgbClr val="FF0000"/>
                </a:solidFill>
                <a:effectLst/>
                <a:uLnTx/>
                <a:uFillTx/>
                <a:latin typeface="+mn-lt"/>
                <a:ea typeface="+mn-ea"/>
                <a:cs typeface="+mn-cs"/>
              </a:rPr>
              <a:t>编译原理</a:t>
            </a:r>
            <a:r>
              <a:rPr kumimoji="1" lang="zh-CN" altLang="en-US" sz="2400" b="0" i="0" u="none" strike="noStrike" kern="1200" cap="none" spc="0" normalizeH="0" baseline="0" noProof="0" dirty="0">
                <a:ln>
                  <a:noFill/>
                </a:ln>
                <a:solidFill>
                  <a:schemeClr val="dk1"/>
                </a:solidFill>
                <a:effectLst/>
                <a:uLnTx/>
                <a:uFillTx/>
                <a:latin typeface="+mn-lt"/>
                <a:ea typeface="+mn-ea"/>
                <a:cs typeface="+mn-cs"/>
              </a:rPr>
              <a:t>、程序设计语言，计算复杂性理论，人工智能，密码学，以及数据库。</a:t>
            </a:r>
            <a:endParaRPr kumimoji="1" lang="zh-CN" altLang="en-US" sz="24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Rectangle 2"/>
          <p:cNvSpPr>
            <a:spLocks noGrp="1"/>
          </p:cNvSpPr>
          <p:nvPr>
            <p:ph type="title"/>
          </p:nvPr>
        </p:nvSpPr>
        <p:spPr>
          <a:xfrm>
            <a:off x="304800" y="304800"/>
            <a:ext cx="8686800" cy="1143000"/>
          </a:xfrm>
        </p:spPr>
        <p:txBody>
          <a:bodyPr vert="horz" wrap="square" lIns="91440" tIns="45720" rIns="91440" bIns="45720" anchor="ctr" anchorCtr="0"/>
          <a:p>
            <a:pPr eaLnBrk="1" hangingPunct="1"/>
            <a:r>
              <a:rPr lang="zh-CN" altLang="en-US" sz="3200" dirty="0">
                <a:solidFill>
                  <a:srgbClr val="800080"/>
                </a:solidFill>
                <a:ea typeface="楷体_GB2312" pitchFamily="49" charset="-122"/>
              </a:rPr>
              <a:t>移进</a:t>
            </a:r>
            <a:r>
              <a:rPr lang="en-US" altLang="zh-CN" sz="3200" dirty="0">
                <a:solidFill>
                  <a:srgbClr val="800080"/>
                </a:solidFill>
                <a:ea typeface="楷体_GB2312" pitchFamily="49" charset="-122"/>
              </a:rPr>
              <a:t>—</a:t>
            </a:r>
            <a:r>
              <a:rPr lang="zh-CN" altLang="en-US" sz="3200" dirty="0">
                <a:solidFill>
                  <a:srgbClr val="800080"/>
                </a:solidFill>
                <a:ea typeface="楷体_GB2312" pitchFamily="49" charset="-122"/>
              </a:rPr>
              <a:t>规约分析（</a:t>
            </a:r>
            <a:r>
              <a:rPr lang="en-US" altLang="zh-CN" sz="3200" dirty="0">
                <a:solidFill>
                  <a:srgbClr val="800080"/>
                </a:solidFill>
                <a:ea typeface="楷体_GB2312" pitchFamily="49" charset="-122"/>
              </a:rPr>
              <a:t>Shift-reduce parsing)</a:t>
            </a:r>
            <a:endParaRPr lang="en-US" altLang="zh-CN" sz="3200" dirty="0">
              <a:solidFill>
                <a:srgbClr val="800080"/>
              </a:solidFill>
              <a:ea typeface="楷体_GB2312" pitchFamily="49" charset="-122"/>
            </a:endParaRPr>
          </a:p>
        </p:txBody>
      </p:sp>
      <p:sp>
        <p:nvSpPr>
          <p:cNvPr id="124930" name="Rectangle 3"/>
          <p:cNvSpPr/>
          <p:nvPr/>
        </p:nvSpPr>
        <p:spPr>
          <a:xfrm>
            <a:off x="733425" y="6232525"/>
            <a:ext cx="19050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124931" name="Rectangle 4"/>
          <p:cNvSpPr/>
          <p:nvPr/>
        </p:nvSpPr>
        <p:spPr>
          <a:xfrm>
            <a:off x="3171825" y="6232525"/>
            <a:ext cx="28956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124932" name="Rectangle 5"/>
          <p:cNvSpPr/>
          <p:nvPr/>
        </p:nvSpPr>
        <p:spPr>
          <a:xfrm>
            <a:off x="6600825" y="6232525"/>
            <a:ext cx="1905000" cy="457200"/>
          </a:xfrm>
          <a:prstGeom prst="rect">
            <a:avLst/>
          </a:prstGeom>
          <a:noFill/>
          <a:ln w="9525">
            <a:noFill/>
          </a:ln>
        </p:spPr>
        <p:txBody>
          <a:bodyPr anchor="t" anchorCtr="0"/>
          <a:p>
            <a:pPr algn="r"/>
            <a:fld id="{9A0DB2DC-4C9A-4742-B13C-FB6460FD3503}" type="slidenum">
              <a:rPr lang="en-US" altLang="zh-CN" sz="1400" dirty="0">
                <a:latin typeface="Times New Roman" panose="02020603050405020304" pitchFamily="18" charset="0"/>
                <a:ea typeface="_x000B__x000C_"/>
              </a:rPr>
            </a:fld>
            <a:endParaRPr lang="en-US" altLang="zh-CN" sz="1400" dirty="0">
              <a:latin typeface="Times New Roman" panose="02020603050405020304" pitchFamily="18" charset="0"/>
              <a:ea typeface="_x000B__x000C_"/>
            </a:endParaRPr>
          </a:p>
        </p:txBody>
      </p:sp>
      <p:sp>
        <p:nvSpPr>
          <p:cNvPr id="124933" name="Rectangle 6"/>
          <p:cNvSpPr/>
          <p:nvPr/>
        </p:nvSpPr>
        <p:spPr>
          <a:xfrm>
            <a:off x="733425" y="6232525"/>
            <a:ext cx="19050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124934" name="Rectangle 7"/>
          <p:cNvSpPr/>
          <p:nvPr/>
        </p:nvSpPr>
        <p:spPr>
          <a:xfrm>
            <a:off x="3171825" y="6232525"/>
            <a:ext cx="28956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124935" name="Rectangle 8"/>
          <p:cNvSpPr/>
          <p:nvPr/>
        </p:nvSpPr>
        <p:spPr>
          <a:xfrm>
            <a:off x="6600825" y="6232525"/>
            <a:ext cx="1905000" cy="457200"/>
          </a:xfrm>
          <a:prstGeom prst="rect">
            <a:avLst/>
          </a:prstGeom>
          <a:noFill/>
          <a:ln w="9525">
            <a:noFill/>
          </a:ln>
        </p:spPr>
        <p:txBody>
          <a:bodyPr anchor="t" anchorCtr="0"/>
          <a:p>
            <a:pPr algn="r"/>
            <a:fld id="{9A0DB2DC-4C9A-4742-B13C-FB6460FD3503}" type="slidenum">
              <a:rPr lang="en-US" altLang="zh-CN" sz="1400" dirty="0">
                <a:latin typeface="Times New Roman" panose="02020603050405020304" pitchFamily="18" charset="0"/>
                <a:ea typeface="_x000B__x000C_"/>
              </a:rPr>
            </a:fld>
            <a:endParaRPr lang="en-US" altLang="zh-CN" sz="1400" dirty="0">
              <a:latin typeface="Times New Roman" panose="02020603050405020304" pitchFamily="18" charset="0"/>
              <a:ea typeface="_x000B__x000C_"/>
            </a:endParaRPr>
          </a:p>
        </p:txBody>
      </p:sp>
      <p:grpSp>
        <p:nvGrpSpPr>
          <p:cNvPr id="124936" name="Group 9"/>
          <p:cNvGrpSpPr/>
          <p:nvPr/>
        </p:nvGrpSpPr>
        <p:grpSpPr>
          <a:xfrm>
            <a:off x="2028825" y="3106738"/>
            <a:ext cx="4816475" cy="2570162"/>
            <a:chOff x="1382" y="1933"/>
            <a:chExt cx="3034" cy="1619"/>
          </a:xfrm>
        </p:grpSpPr>
        <p:sp>
          <p:nvSpPr>
            <p:cNvPr id="124937" name="Text Box 10"/>
            <p:cNvSpPr txBox="1"/>
            <p:nvPr/>
          </p:nvSpPr>
          <p:spPr>
            <a:xfrm>
              <a:off x="1536" y="3072"/>
              <a:ext cx="576" cy="294"/>
            </a:xfrm>
            <a:prstGeom prst="rect">
              <a:avLst/>
            </a:prstGeom>
            <a:noFill/>
            <a:ln w="9525" cap="flat" cmpd="sng">
              <a:solidFill>
                <a:srgbClr val="009900"/>
              </a:solidFill>
              <a:prstDash val="solid"/>
              <a:miter/>
              <a:headEnd type="none" w="med" len="med"/>
              <a:tailEnd type="none" w="med" len="med"/>
            </a:ln>
          </p:spPr>
          <p:txBody>
            <a:bodyPr anchor="t" anchorCtr="0">
              <a:spAutoFit/>
            </a:bodyPr>
            <a:p>
              <a:r>
                <a:rPr lang="en-US" altLang="zh-CN" dirty="0">
                  <a:latin typeface="Times New Roman" panose="02020603050405020304" pitchFamily="18" charset="0"/>
                  <a:ea typeface="_x000B__x000C_"/>
                </a:rPr>
                <a:t>#</a:t>
              </a:r>
              <a:endParaRPr lang="en-US" altLang="zh-CN" dirty="0">
                <a:latin typeface="Times New Roman" panose="02020603050405020304" pitchFamily="18" charset="0"/>
                <a:ea typeface="宋体" panose="02010600030101010101" pitchFamily="2" charset="-122"/>
              </a:endParaRPr>
            </a:p>
          </p:txBody>
        </p:sp>
        <p:sp>
          <p:nvSpPr>
            <p:cNvPr id="124938" name="Rectangle 11"/>
            <p:cNvSpPr/>
            <p:nvPr/>
          </p:nvSpPr>
          <p:spPr>
            <a:xfrm>
              <a:off x="2064" y="3072"/>
              <a:ext cx="96" cy="240"/>
            </a:xfrm>
            <a:prstGeom prst="rect">
              <a:avLst/>
            </a:prstGeom>
            <a:solidFill>
              <a:schemeClr val="bg1"/>
            </a:solidFill>
            <a:ln w="9525">
              <a:noFill/>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124939" name="Rectangle 12"/>
            <p:cNvSpPr/>
            <p:nvPr/>
          </p:nvSpPr>
          <p:spPr>
            <a:xfrm>
              <a:off x="2592" y="2832"/>
              <a:ext cx="1008" cy="720"/>
            </a:xfrm>
            <a:prstGeom prst="rect">
              <a:avLst/>
            </a:prstGeom>
            <a:solidFill>
              <a:srgbClr val="FFFFD5"/>
            </a:solidFill>
            <a:ln w="9525" cap="flat" cmpd="sng">
              <a:solidFill>
                <a:schemeClr val="tx1"/>
              </a:solidFill>
              <a:prstDash val="solid"/>
              <a:miter/>
              <a:headEnd type="none" w="med" len="med"/>
              <a:tailEnd type="none" w="med" len="med"/>
            </a:ln>
          </p:spPr>
          <p:txBody>
            <a:bodyPr wrap="none" anchor="ctr" anchorCtr="0"/>
            <a:p>
              <a:r>
                <a:rPr lang="en-US" altLang="zh-CN" dirty="0">
                  <a:latin typeface="Times New Roman" panose="02020603050405020304" pitchFamily="18" charset="0"/>
                  <a:ea typeface="隶书" pitchFamily="49" charset="-122"/>
                </a:rPr>
                <a:t>S.R.P </a:t>
              </a:r>
              <a:endParaRPr lang="en-US" altLang="zh-CN" dirty="0">
                <a:latin typeface="Times New Roman" panose="02020603050405020304" pitchFamily="18" charset="0"/>
                <a:ea typeface="_x000B__x000C_"/>
              </a:endParaRPr>
            </a:p>
            <a:p>
              <a:endParaRPr lang="en-US" altLang="zh-CN" dirty="0">
                <a:latin typeface="Times New Roman" panose="02020603050405020304" pitchFamily="18" charset="0"/>
                <a:ea typeface="宋体" panose="02010600030101010101" pitchFamily="2" charset="-122"/>
              </a:endParaRPr>
            </a:p>
          </p:txBody>
        </p:sp>
        <p:sp>
          <p:nvSpPr>
            <p:cNvPr id="124940" name="Rectangle 13"/>
            <p:cNvSpPr/>
            <p:nvPr/>
          </p:nvSpPr>
          <p:spPr>
            <a:xfrm>
              <a:off x="3120" y="2304"/>
              <a:ext cx="1296" cy="192"/>
            </a:xfrm>
            <a:prstGeom prst="rect">
              <a:avLst/>
            </a:prstGeom>
            <a:noFill/>
            <a:ln w="9525" cap="flat" cmpd="sng">
              <a:solidFill>
                <a:schemeClr val="accent2"/>
              </a:solidFill>
              <a:prstDash val="solid"/>
              <a:miter/>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124941" name="Line 14"/>
            <p:cNvSpPr/>
            <p:nvPr/>
          </p:nvSpPr>
          <p:spPr>
            <a:xfrm>
              <a:off x="3264" y="2304"/>
              <a:ext cx="0" cy="192"/>
            </a:xfrm>
            <a:prstGeom prst="line">
              <a:avLst/>
            </a:prstGeom>
            <a:ln w="9525" cap="flat" cmpd="sng">
              <a:solidFill>
                <a:schemeClr val="tx1"/>
              </a:solidFill>
              <a:prstDash val="solid"/>
              <a:round/>
              <a:headEnd type="none" w="med" len="med"/>
              <a:tailEnd type="none" w="med" len="med"/>
            </a:ln>
          </p:spPr>
        </p:sp>
        <p:sp>
          <p:nvSpPr>
            <p:cNvPr id="124942" name="Line 15"/>
            <p:cNvSpPr/>
            <p:nvPr/>
          </p:nvSpPr>
          <p:spPr>
            <a:xfrm>
              <a:off x="3408" y="2304"/>
              <a:ext cx="0" cy="192"/>
            </a:xfrm>
            <a:prstGeom prst="line">
              <a:avLst/>
            </a:prstGeom>
            <a:ln w="9525" cap="flat" cmpd="sng">
              <a:solidFill>
                <a:schemeClr val="tx1"/>
              </a:solidFill>
              <a:prstDash val="solid"/>
              <a:round/>
              <a:headEnd type="none" w="med" len="med"/>
              <a:tailEnd type="none" w="med" len="med"/>
            </a:ln>
          </p:spPr>
        </p:sp>
        <p:sp>
          <p:nvSpPr>
            <p:cNvPr id="124943" name="Line 16"/>
            <p:cNvSpPr/>
            <p:nvPr/>
          </p:nvSpPr>
          <p:spPr>
            <a:xfrm>
              <a:off x="3504" y="2304"/>
              <a:ext cx="0" cy="192"/>
            </a:xfrm>
            <a:prstGeom prst="line">
              <a:avLst/>
            </a:prstGeom>
            <a:ln w="9525" cap="flat" cmpd="sng">
              <a:solidFill>
                <a:schemeClr val="tx1"/>
              </a:solidFill>
              <a:prstDash val="solid"/>
              <a:round/>
              <a:headEnd type="none" w="med" len="med"/>
              <a:tailEnd type="none" w="med" len="med"/>
            </a:ln>
          </p:spPr>
        </p:sp>
        <p:sp>
          <p:nvSpPr>
            <p:cNvPr id="124944" name="Line 17"/>
            <p:cNvSpPr/>
            <p:nvPr/>
          </p:nvSpPr>
          <p:spPr>
            <a:xfrm>
              <a:off x="3648" y="2304"/>
              <a:ext cx="0" cy="192"/>
            </a:xfrm>
            <a:prstGeom prst="line">
              <a:avLst/>
            </a:prstGeom>
            <a:ln w="9525" cap="flat" cmpd="sng">
              <a:solidFill>
                <a:schemeClr val="tx1"/>
              </a:solidFill>
              <a:prstDash val="solid"/>
              <a:round/>
              <a:headEnd type="none" w="med" len="med"/>
              <a:tailEnd type="none" w="med" len="med"/>
            </a:ln>
          </p:spPr>
        </p:sp>
        <p:sp>
          <p:nvSpPr>
            <p:cNvPr id="124945" name="Line 18"/>
            <p:cNvSpPr/>
            <p:nvPr/>
          </p:nvSpPr>
          <p:spPr>
            <a:xfrm>
              <a:off x="3792" y="2304"/>
              <a:ext cx="0" cy="192"/>
            </a:xfrm>
            <a:prstGeom prst="line">
              <a:avLst/>
            </a:prstGeom>
            <a:ln w="9525" cap="flat" cmpd="sng">
              <a:solidFill>
                <a:schemeClr val="tx1"/>
              </a:solidFill>
              <a:prstDash val="solid"/>
              <a:round/>
              <a:headEnd type="none" w="med" len="med"/>
              <a:tailEnd type="none" w="med" len="med"/>
            </a:ln>
          </p:spPr>
        </p:sp>
        <p:sp>
          <p:nvSpPr>
            <p:cNvPr id="124946" name="Line 19"/>
            <p:cNvSpPr/>
            <p:nvPr/>
          </p:nvSpPr>
          <p:spPr>
            <a:xfrm>
              <a:off x="3936" y="2304"/>
              <a:ext cx="0" cy="192"/>
            </a:xfrm>
            <a:prstGeom prst="line">
              <a:avLst/>
            </a:prstGeom>
            <a:ln w="9525" cap="flat" cmpd="sng">
              <a:solidFill>
                <a:schemeClr val="tx1"/>
              </a:solidFill>
              <a:prstDash val="solid"/>
              <a:round/>
              <a:headEnd type="none" w="med" len="med"/>
              <a:tailEnd type="none" w="med" len="med"/>
            </a:ln>
          </p:spPr>
        </p:sp>
        <p:sp>
          <p:nvSpPr>
            <p:cNvPr id="124947" name="Line 20"/>
            <p:cNvSpPr/>
            <p:nvPr/>
          </p:nvSpPr>
          <p:spPr>
            <a:xfrm>
              <a:off x="4080" y="2304"/>
              <a:ext cx="0" cy="192"/>
            </a:xfrm>
            <a:prstGeom prst="line">
              <a:avLst/>
            </a:prstGeom>
            <a:ln w="9525" cap="flat" cmpd="sng">
              <a:solidFill>
                <a:schemeClr val="tx1"/>
              </a:solidFill>
              <a:prstDash val="solid"/>
              <a:round/>
              <a:headEnd type="none" w="med" len="med"/>
              <a:tailEnd type="none" w="med" len="med"/>
            </a:ln>
          </p:spPr>
        </p:sp>
        <p:sp>
          <p:nvSpPr>
            <p:cNvPr id="124948" name="Text Box 21"/>
            <p:cNvSpPr txBox="1"/>
            <p:nvPr/>
          </p:nvSpPr>
          <p:spPr>
            <a:xfrm>
              <a:off x="4166" y="2267"/>
              <a:ext cx="212" cy="288"/>
            </a:xfrm>
            <a:prstGeom prst="rect">
              <a:avLst/>
            </a:prstGeom>
            <a:noFill/>
            <a:ln w="9525">
              <a:noFill/>
            </a:ln>
          </p:spPr>
          <p:txBody>
            <a:bodyPr wrap="none" anchor="t" anchorCtr="0">
              <a:spAutoFit/>
            </a:bodyPr>
            <a:p>
              <a:r>
                <a:rPr lang="en-US" altLang="zh-CN" dirty="0">
                  <a:latin typeface="Times New Roman" panose="02020603050405020304" pitchFamily="18" charset="0"/>
                  <a:ea typeface="_x000B__x000C_"/>
                </a:rPr>
                <a:t>#</a:t>
              </a:r>
              <a:endParaRPr lang="en-US" altLang="zh-CN" dirty="0">
                <a:latin typeface="Times New Roman" panose="02020603050405020304" pitchFamily="18" charset="0"/>
                <a:ea typeface="宋体" panose="02010600030101010101" pitchFamily="2" charset="-122"/>
              </a:endParaRPr>
            </a:p>
          </p:txBody>
        </p:sp>
        <p:sp>
          <p:nvSpPr>
            <p:cNvPr id="124949" name="Line 22"/>
            <p:cNvSpPr/>
            <p:nvPr/>
          </p:nvSpPr>
          <p:spPr>
            <a:xfrm flipH="1">
              <a:off x="1632" y="3456"/>
              <a:ext cx="960" cy="0"/>
            </a:xfrm>
            <a:prstGeom prst="line">
              <a:avLst/>
            </a:prstGeom>
            <a:ln w="9525" cap="flat" cmpd="sng">
              <a:solidFill>
                <a:schemeClr val="tx1"/>
              </a:solidFill>
              <a:prstDash val="solid"/>
              <a:round/>
              <a:headEnd type="none" w="med" len="med"/>
              <a:tailEnd type="none" w="med" len="med"/>
            </a:ln>
          </p:spPr>
        </p:sp>
        <p:sp>
          <p:nvSpPr>
            <p:cNvPr id="124950" name="Line 23"/>
            <p:cNvSpPr/>
            <p:nvPr/>
          </p:nvSpPr>
          <p:spPr>
            <a:xfrm flipV="1">
              <a:off x="1632" y="3312"/>
              <a:ext cx="0" cy="144"/>
            </a:xfrm>
            <a:prstGeom prst="line">
              <a:avLst/>
            </a:prstGeom>
            <a:ln w="9525" cap="flat" cmpd="sng">
              <a:solidFill>
                <a:schemeClr val="tx1"/>
              </a:solidFill>
              <a:prstDash val="solid"/>
              <a:round/>
              <a:headEnd type="none" w="med" len="med"/>
              <a:tailEnd type="triangle" w="med" len="med"/>
            </a:ln>
          </p:spPr>
        </p:sp>
        <p:sp>
          <p:nvSpPr>
            <p:cNvPr id="124951" name="Line 24"/>
            <p:cNvSpPr/>
            <p:nvPr/>
          </p:nvSpPr>
          <p:spPr>
            <a:xfrm flipV="1">
              <a:off x="3168" y="2496"/>
              <a:ext cx="0" cy="336"/>
            </a:xfrm>
            <a:prstGeom prst="line">
              <a:avLst/>
            </a:prstGeom>
            <a:ln w="9525" cap="flat" cmpd="sng">
              <a:solidFill>
                <a:schemeClr val="tx1"/>
              </a:solidFill>
              <a:prstDash val="solid"/>
              <a:round/>
              <a:headEnd type="none" w="med" len="med"/>
              <a:tailEnd type="triangle" w="med" len="med"/>
            </a:ln>
          </p:spPr>
        </p:sp>
        <p:sp>
          <p:nvSpPr>
            <p:cNvPr id="124952" name="Text Box 25"/>
            <p:cNvSpPr txBox="1"/>
            <p:nvPr/>
          </p:nvSpPr>
          <p:spPr>
            <a:xfrm>
              <a:off x="1382" y="2749"/>
              <a:ext cx="695" cy="288"/>
            </a:xfrm>
            <a:prstGeom prst="rect">
              <a:avLst/>
            </a:prstGeom>
            <a:noFill/>
            <a:ln w="9525">
              <a:noFill/>
            </a:ln>
          </p:spPr>
          <p:txBody>
            <a:bodyPr wrap="none" anchor="t" anchorCtr="0">
              <a:spAutoFit/>
            </a:bodyPr>
            <a:p>
              <a:r>
                <a:rPr lang="zh-CN" altLang="en-US" dirty="0">
                  <a:solidFill>
                    <a:srgbClr val="009900"/>
                  </a:solidFill>
                  <a:latin typeface="Times New Roman" panose="02020603050405020304" pitchFamily="18" charset="0"/>
                  <a:ea typeface="_x000B__x000C_"/>
                </a:rPr>
                <a:t>符号栈</a:t>
              </a:r>
              <a:endParaRPr lang="zh-CN" altLang="en-US" dirty="0">
                <a:latin typeface="Times New Roman" panose="02020603050405020304" pitchFamily="18" charset="0"/>
                <a:ea typeface="宋体" panose="02010600030101010101" pitchFamily="2" charset="-122"/>
              </a:endParaRPr>
            </a:p>
          </p:txBody>
        </p:sp>
        <p:sp>
          <p:nvSpPr>
            <p:cNvPr id="124953" name="Text Box 26"/>
            <p:cNvSpPr txBox="1"/>
            <p:nvPr/>
          </p:nvSpPr>
          <p:spPr>
            <a:xfrm>
              <a:off x="3398" y="1933"/>
              <a:ext cx="695" cy="288"/>
            </a:xfrm>
            <a:prstGeom prst="rect">
              <a:avLst/>
            </a:prstGeom>
            <a:noFill/>
            <a:ln w="9525">
              <a:noFill/>
            </a:ln>
          </p:spPr>
          <p:txBody>
            <a:bodyPr wrap="none" anchor="t" anchorCtr="0">
              <a:spAutoFit/>
            </a:bodyPr>
            <a:p>
              <a:r>
                <a:rPr lang="zh-CN" altLang="en-US" dirty="0">
                  <a:latin typeface="Times New Roman" panose="02020603050405020304" pitchFamily="18" charset="0"/>
                  <a:ea typeface="_x000B__x000C_"/>
                </a:rPr>
                <a:t>输入串</a:t>
              </a:r>
              <a:endParaRPr lang="zh-CN" altLang="en-US" dirty="0">
                <a:latin typeface="Times New Roman" panose="02020603050405020304" pitchFamily="18" charset="0"/>
                <a:ea typeface="宋体" panose="02010600030101010101" pitchFamily="2" charset="-122"/>
              </a:endParaRPr>
            </a:p>
          </p:txBody>
        </p:sp>
      </p:grpSp>
      <p:sp>
        <p:nvSpPr>
          <p:cNvPr id="124954" name="Rectangle 27"/>
          <p:cNvSpPr>
            <a:spLocks noGrp="1"/>
          </p:cNvSpPr>
          <p:nvPr>
            <p:ph idx="1"/>
          </p:nvPr>
        </p:nvSpPr>
        <p:spPr>
          <a:xfrm>
            <a:off x="762000" y="1600200"/>
            <a:ext cx="7772400" cy="1371600"/>
          </a:xfrm>
          <a:ln w="12700"/>
        </p:spPr>
        <p:txBody>
          <a:bodyPr vert="horz" wrap="square" lIns="91440" tIns="45720" rIns="91440" bIns="45720" anchor="t" anchorCtr="0"/>
          <a:p>
            <a:pPr marL="1043305" indent="-1043305" eaLnBrk="1" hangingPunct="1">
              <a:lnSpc>
                <a:spcPct val="90000"/>
              </a:lnSpc>
              <a:spcBef>
                <a:spcPct val="0"/>
              </a:spcBef>
              <a:buNone/>
            </a:pPr>
            <a:r>
              <a:rPr lang="zh-CN" altLang="en-US" sz="2800" dirty="0"/>
              <a:t>要点：建立符号栈，用来纪录分析的历史和现状，并根据所面临的状态，确定下一步动作是移进还是规约。</a:t>
            </a:r>
            <a:endParaRPr lang="zh-CN" altLang="en-US" sz="2800" dirty="0"/>
          </a:p>
        </p:txBody>
      </p:sp>
      <p:sp>
        <p:nvSpPr>
          <p:cNvPr id="2" name="矩形 1"/>
          <p:cNvSpPr/>
          <p:nvPr/>
        </p:nvSpPr>
        <p:spPr>
          <a:xfrm>
            <a:off x="1911350" y="6227763"/>
            <a:ext cx="4186238" cy="461962"/>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栈是语法分析的主要数据结构</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Rectangle 2"/>
          <p:cNvSpPr/>
          <p:nvPr/>
        </p:nvSpPr>
        <p:spPr>
          <a:xfrm>
            <a:off x="887413" y="6232525"/>
            <a:ext cx="19050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126978" name="Rectangle 3"/>
          <p:cNvSpPr/>
          <p:nvPr/>
        </p:nvSpPr>
        <p:spPr>
          <a:xfrm>
            <a:off x="3325813" y="6232525"/>
            <a:ext cx="28956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126979" name="Rectangle 6"/>
          <p:cNvSpPr/>
          <p:nvPr/>
        </p:nvSpPr>
        <p:spPr>
          <a:xfrm>
            <a:off x="3325813" y="6232525"/>
            <a:ext cx="2895600" cy="457200"/>
          </a:xfrm>
          <a:prstGeom prst="rect">
            <a:avLst/>
          </a:prstGeom>
          <a:noFill/>
          <a:ln w="9525">
            <a:noFill/>
          </a:ln>
        </p:spPr>
        <p:txBody>
          <a:bodyPr anchor="t" anchorCtr="0"/>
          <a:p>
            <a:endParaRPr lang="zh-CN" altLang="en-US" dirty="0">
              <a:latin typeface="Times New Roman" panose="02020603050405020304" pitchFamily="18" charset="0"/>
              <a:ea typeface="宋体" panose="02010600030101010101" pitchFamily="2" charset="-122"/>
            </a:endParaRPr>
          </a:p>
        </p:txBody>
      </p:sp>
      <p:sp>
        <p:nvSpPr>
          <p:cNvPr id="367624" name="Text Box 8"/>
          <p:cNvSpPr txBox="1">
            <a:spLocks noChangeArrowheads="1"/>
          </p:cNvSpPr>
          <p:nvPr/>
        </p:nvSpPr>
        <p:spPr bwMode="auto">
          <a:xfrm>
            <a:off x="658813" y="685800"/>
            <a:ext cx="4672013" cy="579438"/>
          </a:xfrm>
          <a:prstGeom prst="rect">
            <a:avLst/>
          </a:prstGeom>
          <a:noFill/>
          <a:ln>
            <a:noFill/>
          </a:ln>
          <a:effectLst/>
        </p:spPr>
        <p:txBody>
          <a:bodyPr wrap="none">
            <a:spAutoFit/>
          </a:bodyPr>
          <a:lstStyle/>
          <a:p>
            <a:pPr marR="0" defTabSz="914400">
              <a:buClrTx/>
              <a:buSzTx/>
              <a:buFontTx/>
              <a:buNone/>
              <a:defRPr/>
            </a:pPr>
            <a:r>
              <a:rPr kumimoji="1" lang="zh-CN" altLang="en-US"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算符优先分析法的实现：</a:t>
            </a:r>
            <a:endParaRPr kumimoji="1" lang="zh-CN" altLang="en-US" kern="1200" cap="none" spc="0" normalizeH="0" baseline="0" noProof="0">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grpSp>
        <p:nvGrpSpPr>
          <p:cNvPr id="126981" name="Group 10"/>
          <p:cNvGrpSpPr/>
          <p:nvPr/>
        </p:nvGrpSpPr>
        <p:grpSpPr>
          <a:xfrm>
            <a:off x="2259013" y="2346325"/>
            <a:ext cx="4740275" cy="2362200"/>
            <a:chOff x="1238" y="2174"/>
            <a:chExt cx="3034" cy="1570"/>
          </a:xfrm>
        </p:grpSpPr>
        <p:sp>
          <p:nvSpPr>
            <p:cNvPr id="367627" name="Text Box 11"/>
            <p:cNvSpPr txBox="1">
              <a:spLocks noChangeArrowheads="1"/>
            </p:cNvSpPr>
            <p:nvPr/>
          </p:nvSpPr>
          <p:spPr bwMode="auto">
            <a:xfrm>
              <a:off x="1392" y="3264"/>
              <a:ext cx="572" cy="250"/>
            </a:xfrm>
            <a:prstGeom prst="rect">
              <a:avLst/>
            </a:prstGeom>
            <a:noFill/>
            <a:ln w="9525">
              <a:solidFill>
                <a:srgbClr val="009900"/>
              </a:solidFill>
              <a:miter lim="800000"/>
            </a:ln>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_x000B__x000C_"/>
                  <a:cs typeface="_x000B__x000C_"/>
                </a:rPr>
                <a:t>#</a:t>
              </a:r>
              <a:endParaRPr kumimoji="1" lang="en-US" altLang="zh-CN" sz="2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126983" name="Rectangle 12"/>
            <p:cNvSpPr/>
            <p:nvPr/>
          </p:nvSpPr>
          <p:spPr>
            <a:xfrm>
              <a:off x="1920" y="3264"/>
              <a:ext cx="96" cy="240"/>
            </a:xfrm>
            <a:prstGeom prst="rect">
              <a:avLst/>
            </a:prstGeom>
            <a:solidFill>
              <a:schemeClr val="bg1"/>
            </a:solidFill>
            <a:ln w="9525">
              <a:noFill/>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367629" name="Rectangle 13"/>
            <p:cNvSpPr>
              <a:spLocks noChangeArrowheads="1"/>
            </p:cNvSpPr>
            <p:nvPr/>
          </p:nvSpPr>
          <p:spPr bwMode="auto">
            <a:xfrm>
              <a:off x="2448" y="3024"/>
              <a:ext cx="1440" cy="720"/>
            </a:xfrm>
            <a:prstGeom prst="rect">
              <a:avLst/>
            </a:prstGeom>
            <a:solidFill>
              <a:srgbClr val="FFFFD5"/>
            </a:solidFill>
            <a:ln w="9525">
              <a:solidFill>
                <a:schemeClr val="tx1"/>
              </a:solid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隶书" pitchFamily="49" charset="-122"/>
                  <a:cs typeface="+mn-cs"/>
                </a:rPr>
                <a:t>分析程序 </a:t>
              </a:r>
              <a:endParaRPr kumimoji="1" lang="zh-CN" altLang="en-US"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_x000B__x000C_"/>
                <a:cs typeface="_x000B__x000C_"/>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2400" b="0"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367630" name="Text Box 14"/>
            <p:cNvSpPr txBox="1">
              <a:spLocks noChangeArrowheads="1"/>
            </p:cNvSpPr>
            <p:nvPr/>
          </p:nvSpPr>
          <p:spPr bwMode="auto">
            <a:xfrm>
              <a:off x="2659" y="3393"/>
              <a:ext cx="1076" cy="270"/>
            </a:xfrm>
            <a:prstGeom prst="rect">
              <a:avLst/>
            </a:prstGeom>
            <a:solidFill>
              <a:schemeClr val="accent1"/>
            </a:solidFill>
            <a:ln w="9525">
              <a:solidFill>
                <a:schemeClr val="accent1"/>
              </a:solidFill>
              <a:miter lim="800000"/>
            </a:ln>
            <a:effectLst/>
          </p:spPr>
          <p:txBody>
            <a:bodyPr wrap="none">
              <a:spAutoFit/>
            </a:bodyPr>
            <a:lstStyle/>
            <a:p>
              <a:pPr marR="0" defTabSz="914400">
                <a:buClrTx/>
                <a:buSzTx/>
                <a:buFontTx/>
                <a:buNone/>
                <a:defRPr/>
              </a:pPr>
              <a:r>
                <a:rPr kumimoji="1" lang="zh-CN" altLang="en-US" sz="2000" kern="1200" cap="none" spc="0" normalizeH="0" baseline="0" noProof="0">
                  <a:solidFill>
                    <a:srgbClr val="660066"/>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rPr>
                <a:t>优先关系矩阵</a:t>
              </a:r>
              <a:endParaRPr kumimoji="1" lang="zh-CN" altLang="en-US" kern="1200" cap="none" spc="0" normalizeH="0" baseline="0" noProof="0">
                <a:solidFill>
                  <a:srgbClr val="660066"/>
                </a:solidFill>
                <a:effectLst>
                  <a:outerShdw blurRad="38100" dist="38100" dir="2700000" algn="tl">
                    <a:srgbClr val="000000"/>
                  </a:outerShdw>
                </a:effectLst>
                <a:latin typeface="Times New Roman" panose="02020603050405020304" pitchFamily="18" charset="0"/>
                <a:ea typeface="宋体" panose="02010600030101010101" pitchFamily="2" charset="-122"/>
                <a:cs typeface="+mn-cs"/>
              </a:endParaRPr>
            </a:p>
          </p:txBody>
        </p:sp>
        <p:sp>
          <p:nvSpPr>
            <p:cNvPr id="126986" name="Rectangle 15"/>
            <p:cNvSpPr/>
            <p:nvPr/>
          </p:nvSpPr>
          <p:spPr>
            <a:xfrm>
              <a:off x="2976" y="2496"/>
              <a:ext cx="1296" cy="192"/>
            </a:xfrm>
            <a:prstGeom prst="rect">
              <a:avLst/>
            </a:prstGeom>
            <a:noFill/>
            <a:ln w="9525" cap="flat" cmpd="sng">
              <a:solidFill>
                <a:schemeClr val="accent2"/>
              </a:solidFill>
              <a:prstDash val="solid"/>
              <a:miter/>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126987" name="Line 16"/>
            <p:cNvSpPr/>
            <p:nvPr/>
          </p:nvSpPr>
          <p:spPr>
            <a:xfrm>
              <a:off x="3120" y="2496"/>
              <a:ext cx="0" cy="192"/>
            </a:xfrm>
            <a:prstGeom prst="line">
              <a:avLst/>
            </a:prstGeom>
            <a:ln w="9525" cap="flat" cmpd="sng">
              <a:solidFill>
                <a:schemeClr val="tx1"/>
              </a:solidFill>
              <a:prstDash val="solid"/>
              <a:round/>
              <a:headEnd type="none" w="med" len="med"/>
              <a:tailEnd type="none" w="med" len="med"/>
            </a:ln>
          </p:spPr>
        </p:sp>
        <p:sp>
          <p:nvSpPr>
            <p:cNvPr id="126988" name="Line 17"/>
            <p:cNvSpPr/>
            <p:nvPr/>
          </p:nvSpPr>
          <p:spPr>
            <a:xfrm>
              <a:off x="3264" y="2496"/>
              <a:ext cx="0" cy="192"/>
            </a:xfrm>
            <a:prstGeom prst="line">
              <a:avLst/>
            </a:prstGeom>
            <a:ln w="9525" cap="flat" cmpd="sng">
              <a:solidFill>
                <a:schemeClr val="tx1"/>
              </a:solidFill>
              <a:prstDash val="solid"/>
              <a:round/>
              <a:headEnd type="none" w="med" len="med"/>
              <a:tailEnd type="none" w="med" len="med"/>
            </a:ln>
          </p:spPr>
        </p:sp>
        <p:sp>
          <p:nvSpPr>
            <p:cNvPr id="126989" name="Line 18"/>
            <p:cNvSpPr/>
            <p:nvPr/>
          </p:nvSpPr>
          <p:spPr>
            <a:xfrm>
              <a:off x="3360" y="2496"/>
              <a:ext cx="0" cy="192"/>
            </a:xfrm>
            <a:prstGeom prst="line">
              <a:avLst/>
            </a:prstGeom>
            <a:ln w="9525" cap="flat" cmpd="sng">
              <a:solidFill>
                <a:schemeClr val="tx1"/>
              </a:solidFill>
              <a:prstDash val="solid"/>
              <a:round/>
              <a:headEnd type="none" w="med" len="med"/>
              <a:tailEnd type="none" w="med" len="med"/>
            </a:ln>
          </p:spPr>
        </p:sp>
        <p:sp>
          <p:nvSpPr>
            <p:cNvPr id="126990" name="Line 19"/>
            <p:cNvSpPr/>
            <p:nvPr/>
          </p:nvSpPr>
          <p:spPr>
            <a:xfrm>
              <a:off x="3504" y="2496"/>
              <a:ext cx="0" cy="192"/>
            </a:xfrm>
            <a:prstGeom prst="line">
              <a:avLst/>
            </a:prstGeom>
            <a:ln w="9525" cap="flat" cmpd="sng">
              <a:solidFill>
                <a:schemeClr val="tx1"/>
              </a:solidFill>
              <a:prstDash val="solid"/>
              <a:round/>
              <a:headEnd type="none" w="med" len="med"/>
              <a:tailEnd type="none" w="med" len="med"/>
            </a:ln>
          </p:spPr>
        </p:sp>
        <p:sp>
          <p:nvSpPr>
            <p:cNvPr id="126991" name="Line 20"/>
            <p:cNvSpPr/>
            <p:nvPr/>
          </p:nvSpPr>
          <p:spPr>
            <a:xfrm>
              <a:off x="3648" y="2496"/>
              <a:ext cx="0" cy="192"/>
            </a:xfrm>
            <a:prstGeom prst="line">
              <a:avLst/>
            </a:prstGeom>
            <a:ln w="9525" cap="flat" cmpd="sng">
              <a:solidFill>
                <a:schemeClr val="tx1"/>
              </a:solidFill>
              <a:prstDash val="solid"/>
              <a:round/>
              <a:headEnd type="none" w="med" len="med"/>
              <a:tailEnd type="none" w="med" len="med"/>
            </a:ln>
          </p:spPr>
        </p:sp>
        <p:sp>
          <p:nvSpPr>
            <p:cNvPr id="126992" name="Line 21"/>
            <p:cNvSpPr/>
            <p:nvPr/>
          </p:nvSpPr>
          <p:spPr>
            <a:xfrm>
              <a:off x="3792" y="2496"/>
              <a:ext cx="0" cy="192"/>
            </a:xfrm>
            <a:prstGeom prst="line">
              <a:avLst/>
            </a:prstGeom>
            <a:ln w="9525" cap="flat" cmpd="sng">
              <a:solidFill>
                <a:schemeClr val="tx1"/>
              </a:solidFill>
              <a:prstDash val="solid"/>
              <a:round/>
              <a:headEnd type="none" w="med" len="med"/>
              <a:tailEnd type="none" w="med" len="med"/>
            </a:ln>
          </p:spPr>
        </p:sp>
        <p:sp>
          <p:nvSpPr>
            <p:cNvPr id="126993" name="Line 22"/>
            <p:cNvSpPr/>
            <p:nvPr/>
          </p:nvSpPr>
          <p:spPr>
            <a:xfrm>
              <a:off x="3936" y="2496"/>
              <a:ext cx="0" cy="192"/>
            </a:xfrm>
            <a:prstGeom prst="line">
              <a:avLst/>
            </a:prstGeom>
            <a:ln w="9525" cap="flat" cmpd="sng">
              <a:solidFill>
                <a:schemeClr val="tx1"/>
              </a:solidFill>
              <a:prstDash val="solid"/>
              <a:round/>
              <a:headEnd type="none" w="med" len="med"/>
              <a:tailEnd type="none" w="med" len="med"/>
            </a:ln>
          </p:spPr>
        </p:sp>
        <p:sp>
          <p:nvSpPr>
            <p:cNvPr id="367639" name="Text Box 23"/>
            <p:cNvSpPr txBox="1">
              <a:spLocks noChangeArrowheads="1"/>
            </p:cNvSpPr>
            <p:nvPr/>
          </p:nvSpPr>
          <p:spPr bwMode="auto">
            <a:xfrm>
              <a:off x="4022" y="2505"/>
              <a:ext cx="191" cy="244"/>
            </a:xfrm>
            <a:prstGeom prst="rect">
              <a:avLst/>
            </a:prstGeom>
            <a:noFill/>
            <a:ln>
              <a:noFill/>
            </a:ln>
            <a:effec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en-US" altLang="zh-CN" sz="1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_x000B__x000C_"/>
                  <a:cs typeface="_x000B__x000C_"/>
                </a:rPr>
                <a:t>#</a:t>
              </a:r>
              <a:endParaRPr kumimoji="1" lang="en-US" altLang="zh-CN" sz="2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126995" name="Line 24"/>
            <p:cNvSpPr/>
            <p:nvPr/>
          </p:nvSpPr>
          <p:spPr>
            <a:xfrm flipH="1">
              <a:off x="1488" y="3648"/>
              <a:ext cx="960" cy="0"/>
            </a:xfrm>
            <a:prstGeom prst="line">
              <a:avLst/>
            </a:prstGeom>
            <a:ln w="9525" cap="flat" cmpd="sng">
              <a:solidFill>
                <a:schemeClr val="tx1"/>
              </a:solidFill>
              <a:prstDash val="solid"/>
              <a:round/>
              <a:headEnd type="none" w="med" len="med"/>
              <a:tailEnd type="none" w="med" len="med"/>
            </a:ln>
          </p:spPr>
        </p:sp>
        <p:sp>
          <p:nvSpPr>
            <p:cNvPr id="126996" name="Line 25"/>
            <p:cNvSpPr/>
            <p:nvPr/>
          </p:nvSpPr>
          <p:spPr>
            <a:xfrm flipV="1">
              <a:off x="1488" y="3504"/>
              <a:ext cx="0" cy="144"/>
            </a:xfrm>
            <a:prstGeom prst="line">
              <a:avLst/>
            </a:prstGeom>
            <a:ln w="9525" cap="flat" cmpd="sng">
              <a:solidFill>
                <a:schemeClr val="tx1"/>
              </a:solidFill>
              <a:prstDash val="solid"/>
              <a:round/>
              <a:headEnd type="none" w="med" len="med"/>
              <a:tailEnd type="triangle" w="med" len="med"/>
            </a:ln>
          </p:spPr>
        </p:sp>
        <p:sp>
          <p:nvSpPr>
            <p:cNvPr id="126997" name="Line 26"/>
            <p:cNvSpPr/>
            <p:nvPr/>
          </p:nvSpPr>
          <p:spPr>
            <a:xfrm flipV="1">
              <a:off x="3024" y="2688"/>
              <a:ext cx="0" cy="336"/>
            </a:xfrm>
            <a:prstGeom prst="line">
              <a:avLst/>
            </a:prstGeom>
            <a:ln w="9525" cap="flat" cmpd="sng">
              <a:solidFill>
                <a:schemeClr val="tx1"/>
              </a:solidFill>
              <a:prstDash val="solid"/>
              <a:round/>
              <a:headEnd type="none" w="med" len="med"/>
              <a:tailEnd type="triangle" w="med" len="med"/>
            </a:ln>
          </p:spPr>
        </p:sp>
        <p:sp>
          <p:nvSpPr>
            <p:cNvPr id="367643" name="Text Box 27"/>
            <p:cNvSpPr txBox="1">
              <a:spLocks noChangeArrowheads="1"/>
            </p:cNvSpPr>
            <p:nvPr/>
          </p:nvSpPr>
          <p:spPr bwMode="auto">
            <a:xfrm>
              <a:off x="1238" y="2990"/>
              <a:ext cx="560" cy="247"/>
            </a:xfrm>
            <a:prstGeom prst="rect">
              <a:avLst/>
            </a:prstGeom>
            <a:noFill/>
            <a:ln>
              <a:noFill/>
            </a:ln>
            <a:effec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1800" b="0" i="0" u="none" strike="noStrike" kern="1200" cap="none" spc="0" normalizeH="0" baseline="0" noProof="0">
                  <a:ln>
                    <a:noFill/>
                  </a:ln>
                  <a:solidFill>
                    <a:srgbClr val="009900"/>
                  </a:solidFill>
                  <a:effectLst>
                    <a:outerShdw blurRad="38100" dist="38100" dir="2700000" algn="tl">
                      <a:srgbClr val="C0C0C0"/>
                    </a:outerShdw>
                  </a:effectLst>
                  <a:uLnTx/>
                  <a:uFillTx/>
                  <a:latin typeface="Times New Roman" panose="02020603050405020304" pitchFamily="18" charset="0"/>
                  <a:ea typeface="_x000B__x000C_"/>
                  <a:cs typeface="_x000B__x000C_"/>
                </a:rPr>
                <a:t>符号栈</a:t>
              </a:r>
              <a:endParaRPr kumimoji="1" lang="zh-CN" altLang="en-US" sz="2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
          <p:nvSpPr>
            <p:cNvPr id="367644" name="Text Box 28"/>
            <p:cNvSpPr txBox="1">
              <a:spLocks noChangeArrowheads="1"/>
            </p:cNvSpPr>
            <p:nvPr/>
          </p:nvSpPr>
          <p:spPr bwMode="auto">
            <a:xfrm>
              <a:off x="3254" y="2174"/>
              <a:ext cx="560" cy="244"/>
            </a:xfrm>
            <a:prstGeom prst="rect">
              <a:avLst/>
            </a:prstGeom>
            <a:noFill/>
            <a:ln>
              <a:noFill/>
            </a:ln>
            <a:effec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18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_x000B__x000C_"/>
                  <a:cs typeface="_x000B__x000C_"/>
                </a:rPr>
                <a:t>输入串</a:t>
              </a:r>
              <a:endParaRPr kumimoji="1" lang="zh-CN" altLang="en-US" sz="2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grpSp>
      <p:sp>
        <p:nvSpPr>
          <p:cNvPr id="367645" name="Rectangle 29"/>
          <p:cNvSpPr>
            <a:spLocks noChangeArrowheads="1"/>
          </p:cNvSpPr>
          <p:nvPr/>
        </p:nvSpPr>
        <p:spPr bwMode="auto">
          <a:xfrm>
            <a:off x="735013" y="4937125"/>
            <a:ext cx="8001000" cy="1200150"/>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当栈内</a:t>
            </a:r>
            <a:r>
              <a:rPr kumimoji="1" lang="zh-CN" altLang="en-US" sz="24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终结符</a:t>
            </a:r>
            <a:r>
              <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的优先级＜＝栈外的</a:t>
            </a:r>
            <a:r>
              <a:rPr kumimoji="1" lang="zh-CN" altLang="en-US" sz="24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终结符</a:t>
            </a:r>
            <a:r>
              <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的优先级时，移进；栈内</a:t>
            </a:r>
            <a:r>
              <a:rPr kumimoji="1" lang="zh-CN" altLang="en-US" sz="2400" b="0" i="0" u="none" strike="noStrike" kern="1200" cap="none" spc="0" normalizeH="0" baseline="0" noProof="0" dirty="0">
                <a:ln>
                  <a:noFill/>
                </a:ln>
                <a:solidFill>
                  <a:srgbClr val="FF0000"/>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终结符</a:t>
            </a:r>
            <a:r>
              <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的优先级＞栈外的终结符的优先级时，表明找到了素短语的尾，再往前找其头，并进行规约。</a:t>
            </a:r>
            <a:endParaRPr kumimoji="1"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Rectangle 2"/>
          <p:cNvSpPr>
            <a:spLocks noGrp="1"/>
          </p:cNvSpPr>
          <p:nvPr>
            <p:ph type="title"/>
          </p:nvPr>
        </p:nvSpPr>
        <p:spPr>
          <a:xfrm>
            <a:off x="685800" y="304800"/>
            <a:ext cx="7772400" cy="685800"/>
          </a:xfrm>
        </p:spPr>
        <p:txBody>
          <a:bodyPr vert="horz" wrap="square" lIns="91440" tIns="45720" rIns="91440" bIns="45720" anchor="ctr" anchorCtr="0"/>
          <a:p>
            <a:pPr eaLnBrk="1" hangingPunct="1"/>
            <a:r>
              <a:rPr lang="en-US" altLang="zh-CN" sz="3600" u="sng" dirty="0">
                <a:solidFill>
                  <a:srgbClr val="FF0000"/>
                </a:solidFill>
              </a:rPr>
              <a:t>5.3.1  LR</a:t>
            </a:r>
            <a:r>
              <a:rPr lang="zh-CN" altLang="en-US" sz="3600" u="sng" dirty="0">
                <a:solidFill>
                  <a:srgbClr val="FF0000"/>
                </a:solidFill>
              </a:rPr>
              <a:t>分析法</a:t>
            </a:r>
            <a:endParaRPr lang="zh-CN" altLang="en-US" sz="3600" u="sng" dirty="0">
              <a:solidFill>
                <a:srgbClr val="FF0000"/>
              </a:solidFill>
            </a:endParaRPr>
          </a:p>
        </p:txBody>
      </p:sp>
      <p:sp>
        <p:nvSpPr>
          <p:cNvPr id="37891" name="Rectangle 3"/>
          <p:cNvSpPr>
            <a:spLocks noGrp="1" noChangeArrowheads="1"/>
          </p:cNvSpPr>
          <p:nvPr>
            <p:ph idx="1"/>
          </p:nvPr>
        </p:nvSpPr>
        <p:spPr>
          <a:xfrm>
            <a:off x="304800" y="2590800"/>
            <a:ext cx="8534400" cy="3733800"/>
          </a:xfrm>
          <a:ln>
            <a:solidFill>
              <a:schemeClr val="accent2"/>
            </a:solidFill>
            <a:miter lim="800000"/>
          </a:ln>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en-US" altLang="zh-CN" sz="3200" b="0" i="0" u="none" strike="noStrike" kern="0" cap="none" spc="0" normalizeH="0" baseline="0" noProof="0">
                <a:ln>
                  <a:noFill/>
                </a:ln>
                <a:solidFill>
                  <a:schemeClr val="tx1"/>
                </a:solidFill>
                <a:effectLst/>
                <a:uLnTx/>
                <a:uFillTx/>
                <a:latin typeface="+mn-lt"/>
                <a:ea typeface="+mn-ea"/>
                <a:cs typeface="+mn-cs"/>
              </a:rPr>
              <a:t>LR</a:t>
            </a:r>
            <a:r>
              <a:rPr kumimoji="1" lang="zh-CN" altLang="en-US" sz="3200" b="0" i="0" u="none" strike="noStrike" kern="0" cap="none" spc="0" normalizeH="0" baseline="0" noProof="0">
                <a:ln>
                  <a:noFill/>
                </a:ln>
                <a:solidFill>
                  <a:schemeClr val="tx1"/>
                </a:solidFill>
                <a:effectLst/>
                <a:uLnTx/>
                <a:uFillTx/>
                <a:latin typeface="+mn-lt"/>
                <a:ea typeface="+mn-ea"/>
                <a:cs typeface="+mn-cs"/>
              </a:rPr>
              <a:t>方法的基本思想：</a:t>
            </a:r>
            <a:endParaRPr kumimoji="1" lang="zh-CN" altLang="en-US" sz="3200" b="0"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endParaRPr kumimoji="1" lang="zh-CN" altLang="en-US" sz="3200" b="0" i="0" u="none" strike="noStrike" kern="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zh-CN" altLang="en-US" sz="3200" b="0" i="0" u="none" strike="noStrike" kern="0" cap="none" spc="0" normalizeH="0" baseline="0" noProof="0">
                <a:ln>
                  <a:noFill/>
                </a:ln>
                <a:solidFill>
                  <a:schemeClr val="tx1"/>
                </a:solidFill>
                <a:effectLst/>
                <a:uLnTx/>
                <a:uFillTx/>
                <a:latin typeface="+mn-lt"/>
                <a:ea typeface="+mn-ea"/>
                <a:cs typeface="+mn-cs"/>
              </a:rPr>
              <a:t>                 </a:t>
            </a:r>
            <a:r>
              <a:rPr kumimoji="1" lang="zh-CN" altLang="en-US" sz="3200" b="1" i="0" u="none" strike="noStrike" kern="0" cap="none" spc="0" normalizeH="0" baseline="0" noProof="0">
                <a:ln>
                  <a:noFill/>
                </a:ln>
                <a:solidFill>
                  <a:srgbClr val="FF0000"/>
                </a:solidFill>
                <a:effectLst>
                  <a:outerShdw blurRad="38100" dist="38100" dir="2700000" algn="tl">
                    <a:srgbClr val="C0C0C0"/>
                  </a:outerShdw>
                </a:effectLst>
                <a:uLnTx/>
                <a:uFillTx/>
                <a:latin typeface="+mn-lt"/>
                <a:ea typeface="+mn-ea"/>
                <a:cs typeface="+mn-cs"/>
              </a:rPr>
              <a:t>历史－展望－现实 </a:t>
            </a:r>
            <a:r>
              <a:rPr kumimoji="1" lang="zh-CN" altLang="en-US" sz="3200" b="1" i="0" u="none" strike="noStrike" kern="0" cap="none" spc="0" normalizeH="0" baseline="0" noProof="0">
                <a:ln>
                  <a:noFill/>
                </a:ln>
                <a:solidFill>
                  <a:schemeClr val="tx2"/>
                </a:solidFill>
                <a:effectLst>
                  <a:outerShdw blurRad="38100" dist="38100" dir="2700000" algn="tl">
                    <a:srgbClr val="C0C0C0"/>
                  </a:outerShdw>
                </a:effectLst>
                <a:uLnTx/>
                <a:uFillTx/>
                <a:latin typeface="+mn-lt"/>
                <a:ea typeface="MingLiU" pitchFamily="49" charset="-120"/>
                <a:cs typeface="+mn-cs"/>
                <a:sym typeface="Symbol" panose="05050102010706020507" pitchFamily="18" charset="2"/>
              </a:rPr>
              <a:t></a:t>
            </a:r>
            <a:r>
              <a:rPr kumimoji="1" lang="zh-CN" altLang="en-US" sz="3200" b="1" i="0" u="none" strike="noStrike" kern="0" cap="none" spc="0" normalizeH="0" baseline="0" noProof="0">
                <a:ln>
                  <a:noFill/>
                </a:ln>
                <a:solidFill>
                  <a:srgbClr val="FF0000"/>
                </a:solidFill>
                <a:effectLst>
                  <a:outerShdw blurRad="38100" dist="38100" dir="2700000" algn="tl">
                    <a:srgbClr val="C0C0C0"/>
                  </a:outerShdw>
                </a:effectLst>
                <a:uLnTx/>
                <a:uFillTx/>
                <a:latin typeface="+mn-lt"/>
                <a:ea typeface="MingLiU" pitchFamily="49" charset="-120"/>
                <a:cs typeface="+mn-cs"/>
                <a:sym typeface="Symbol" panose="05050102010706020507" pitchFamily="18" charset="2"/>
              </a:rPr>
              <a:t> </a:t>
            </a:r>
            <a:r>
              <a:rPr kumimoji="1" lang="zh-CN" altLang="en-US" sz="3200" b="1" i="0" u="none" strike="noStrike" kern="0" cap="none" spc="0" normalizeH="0" baseline="0" noProof="0">
                <a:ln>
                  <a:noFill/>
                </a:ln>
                <a:solidFill>
                  <a:srgbClr val="FF0000"/>
                </a:solidFill>
                <a:effectLst>
                  <a:outerShdw blurRad="38100" dist="38100" dir="2700000" algn="tl">
                    <a:srgbClr val="C0C0C0"/>
                  </a:outerShdw>
                </a:effectLst>
                <a:uLnTx/>
                <a:uFillTx/>
                <a:latin typeface="+mn-lt"/>
                <a:ea typeface="+mn-ea"/>
                <a:cs typeface="+mn-cs"/>
              </a:rPr>
              <a:t>句柄</a:t>
            </a:r>
            <a:endParaRPr kumimoji="1" lang="zh-CN" altLang="en-US" sz="3200" b="1" i="0" u="none" strike="noStrike" kern="0" cap="none" spc="0" normalizeH="0" baseline="0" noProof="0">
              <a:ln>
                <a:noFill/>
              </a:ln>
              <a:solidFill>
                <a:srgbClr val="FF0000"/>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endParaRPr kumimoji="1" lang="zh-CN" altLang="en-US" sz="3200" b="1" i="0" u="none" strike="noStrike" kern="0" cap="none" spc="0" normalizeH="0" baseline="0" noProof="0">
              <a:ln>
                <a:noFill/>
              </a:ln>
              <a:solidFill>
                <a:srgbClr val="FF0000"/>
              </a:solidFill>
              <a:effectLst>
                <a:outerShdw blurRad="38100" dist="38100" dir="2700000" algn="tl">
                  <a:srgbClr val="C0C0C0"/>
                </a:outerShdw>
              </a:effectLst>
              <a:uLnTx/>
              <a:uFillTx/>
              <a:latin typeface="+mn-lt"/>
              <a:ea typeface="+mn-ea"/>
              <a:cs typeface="+mn-cs"/>
            </a:endParaRPr>
          </a:p>
          <a:p>
            <a:pPr marL="342900" marR="0" lvl="0" indent="-342900" algn="l" defTabSz="914400" rtl="0" eaLnBrk="1" fontAlgn="base" latinLnBrk="0" hangingPunct="1">
              <a:lnSpc>
                <a:spcPct val="90000"/>
              </a:lnSpc>
              <a:spcBef>
                <a:spcPct val="20000"/>
              </a:spcBef>
              <a:spcAft>
                <a:spcPct val="0"/>
              </a:spcAft>
              <a:buClrTx/>
              <a:buSzTx/>
              <a:buFontTx/>
              <a:buNone/>
              <a:defRPr/>
            </a:pPr>
            <a:r>
              <a:rPr kumimoji="1" lang="zh-CN" altLang="en-US" sz="3200" b="0" i="0" u="none" strike="noStrike" kern="0" cap="none" spc="0" normalizeH="0" baseline="0" noProof="0">
                <a:ln>
                  <a:noFill/>
                </a:ln>
                <a:solidFill>
                  <a:schemeClr val="tx1"/>
                </a:solidFill>
                <a:effectLst/>
                <a:uLnTx/>
                <a:uFillTx/>
                <a:latin typeface="+mn-lt"/>
                <a:ea typeface="+mn-ea"/>
                <a:cs typeface="+mn-cs"/>
              </a:rPr>
              <a:t>   </a:t>
            </a:r>
            <a:r>
              <a:rPr kumimoji="1" lang="zh-CN" altLang="en-US" sz="2800" b="0" i="0" u="none" strike="noStrike" kern="0" cap="none" spc="0" normalizeH="0" baseline="0" noProof="0">
                <a:ln>
                  <a:noFill/>
                </a:ln>
                <a:solidFill>
                  <a:srgbClr val="000099"/>
                </a:solidFill>
                <a:effectLst/>
                <a:uLnTx/>
                <a:uFillTx/>
                <a:latin typeface="+mn-lt"/>
                <a:ea typeface="+mn-ea"/>
                <a:cs typeface="+mn-cs"/>
              </a:rPr>
              <a:t>根据</a:t>
            </a:r>
            <a:r>
              <a:rPr kumimoji="1" lang="zh-CN" altLang="en-US" sz="2800" b="0" i="0" u="none" strike="noStrike" kern="0" cap="none" spc="0" normalizeH="0" baseline="0" noProof="0">
                <a:ln>
                  <a:noFill/>
                </a:ln>
                <a:solidFill>
                  <a:srgbClr val="FF0000"/>
                </a:solidFill>
                <a:effectLst/>
                <a:uLnTx/>
                <a:uFillTx/>
                <a:latin typeface="+mn-lt"/>
                <a:ea typeface="+mn-ea"/>
                <a:cs typeface="+mn-cs"/>
              </a:rPr>
              <a:t>历史</a:t>
            </a:r>
            <a:r>
              <a:rPr kumimoji="1" lang="en-US" altLang="zh-CN" sz="2800" b="0" i="0" u="none" strike="noStrike" kern="0" cap="none" spc="0" normalizeH="0" baseline="0" noProof="0">
                <a:ln>
                  <a:noFill/>
                </a:ln>
                <a:solidFill>
                  <a:srgbClr val="000099"/>
                </a:solidFill>
                <a:effectLst/>
                <a:uLnTx/>
                <a:uFillTx/>
                <a:latin typeface="+mn-lt"/>
                <a:ea typeface="+mn-ea"/>
                <a:cs typeface="+mn-cs"/>
              </a:rPr>
              <a:t>(</a:t>
            </a:r>
            <a:r>
              <a:rPr kumimoji="1" lang="zh-CN" altLang="en-US" sz="2800" b="0" i="0" u="none" strike="noStrike" kern="0" cap="none" spc="0" normalizeH="0" baseline="0" noProof="0">
                <a:ln>
                  <a:noFill/>
                </a:ln>
                <a:solidFill>
                  <a:srgbClr val="000099"/>
                </a:solidFill>
                <a:effectLst/>
                <a:uLnTx/>
                <a:uFillTx/>
                <a:latin typeface="+mn-lt"/>
                <a:ea typeface="+mn-ea"/>
                <a:cs typeface="+mn-cs"/>
              </a:rPr>
              <a:t>符号栈）、</a:t>
            </a:r>
            <a:r>
              <a:rPr kumimoji="1" lang="zh-CN" altLang="en-US" sz="2800" b="0" i="0" u="none" strike="noStrike" kern="0" cap="none" spc="0" normalizeH="0" baseline="0" noProof="0">
                <a:ln>
                  <a:noFill/>
                </a:ln>
                <a:solidFill>
                  <a:srgbClr val="FF0000"/>
                </a:solidFill>
                <a:effectLst/>
                <a:uLnTx/>
                <a:uFillTx/>
                <a:latin typeface="+mn-lt"/>
                <a:ea typeface="+mn-ea"/>
                <a:cs typeface="+mn-cs"/>
              </a:rPr>
              <a:t>展望</a:t>
            </a:r>
            <a:r>
              <a:rPr kumimoji="1" lang="zh-CN" altLang="en-US" sz="2800" b="0" i="0" u="none" strike="noStrike" kern="0" cap="none" spc="0" normalizeH="0" baseline="0" noProof="0">
                <a:ln>
                  <a:noFill/>
                </a:ln>
                <a:solidFill>
                  <a:srgbClr val="000099"/>
                </a:solidFill>
                <a:effectLst/>
                <a:uLnTx/>
                <a:uFillTx/>
                <a:latin typeface="+mn-lt"/>
                <a:ea typeface="+mn-ea"/>
                <a:cs typeface="+mn-cs"/>
              </a:rPr>
              <a:t>（可能遇到候选产生式的合法输入符号）、</a:t>
            </a:r>
            <a:r>
              <a:rPr kumimoji="1" lang="zh-CN" altLang="en-US" sz="2800" b="0" i="0" u="none" strike="noStrike" kern="0" cap="none" spc="0" normalizeH="0" baseline="0" noProof="0">
                <a:ln>
                  <a:noFill/>
                </a:ln>
                <a:solidFill>
                  <a:srgbClr val="FF0000"/>
                </a:solidFill>
                <a:effectLst/>
                <a:uLnTx/>
                <a:uFillTx/>
                <a:latin typeface="+mn-lt"/>
                <a:ea typeface="+mn-ea"/>
                <a:cs typeface="+mn-cs"/>
              </a:rPr>
              <a:t>现实</a:t>
            </a:r>
            <a:r>
              <a:rPr kumimoji="1" lang="zh-CN" altLang="en-US" sz="2800" b="0" i="0" u="none" strike="noStrike" kern="0" cap="none" spc="0" normalizeH="0" baseline="0" noProof="0">
                <a:ln>
                  <a:noFill/>
                </a:ln>
                <a:solidFill>
                  <a:srgbClr val="000099"/>
                </a:solidFill>
                <a:effectLst/>
                <a:uLnTx/>
                <a:uFillTx/>
                <a:latin typeface="+mn-lt"/>
                <a:ea typeface="+mn-ea"/>
                <a:cs typeface="+mn-cs"/>
              </a:rPr>
              <a:t>（读入输入符号），来决定栈顶符号串是否构成相对某一产生式的</a:t>
            </a:r>
            <a:r>
              <a:rPr kumimoji="1" lang="zh-CN" altLang="en-US" sz="2800" b="0" i="0" u="none" strike="noStrike" kern="0" cap="none" spc="0" normalizeH="0" baseline="0" noProof="0">
                <a:ln>
                  <a:noFill/>
                </a:ln>
                <a:solidFill>
                  <a:srgbClr val="FF0000"/>
                </a:solidFill>
                <a:effectLst/>
                <a:uLnTx/>
                <a:uFillTx/>
                <a:latin typeface="+mn-lt"/>
                <a:ea typeface="+mn-ea"/>
                <a:cs typeface="+mn-cs"/>
              </a:rPr>
              <a:t>句柄</a:t>
            </a:r>
            <a:r>
              <a:rPr kumimoji="1" lang="zh-CN" altLang="en-US" sz="2800" b="0" i="0" u="none" strike="noStrike" kern="0" cap="none" spc="0" normalizeH="0" baseline="0" noProof="0">
                <a:ln>
                  <a:noFill/>
                </a:ln>
                <a:solidFill>
                  <a:srgbClr val="000099"/>
                </a:solidFill>
                <a:effectLst/>
                <a:uLnTx/>
                <a:uFillTx/>
                <a:latin typeface="+mn-lt"/>
                <a:ea typeface="+mn-ea"/>
                <a:cs typeface="+mn-cs"/>
              </a:rPr>
              <a:t>。</a:t>
            </a:r>
            <a:r>
              <a:rPr kumimoji="1" lang="zh-CN" altLang="en-US" sz="2800" b="0" i="0" u="none" strike="noStrike" kern="0" cap="none" spc="0" normalizeH="0" baseline="0" noProof="0">
                <a:ln>
                  <a:noFill/>
                </a:ln>
                <a:solidFill>
                  <a:schemeClr val="tx1"/>
                </a:solidFill>
                <a:effectLst/>
                <a:uLnTx/>
                <a:uFillTx/>
                <a:latin typeface="+mn-lt"/>
                <a:ea typeface="+mn-ea"/>
                <a:cs typeface="+mn-cs"/>
              </a:rPr>
              <a:t> </a:t>
            </a:r>
            <a:endParaRPr kumimoji="1" lang="zh-CN" altLang="en-US" sz="2800" b="0" i="0" u="none" strike="noStrike" kern="0" cap="none" spc="0" normalizeH="0" baseline="0" noProof="0">
              <a:ln>
                <a:noFill/>
              </a:ln>
              <a:solidFill>
                <a:schemeClr val="tx1"/>
              </a:solidFill>
              <a:effectLst/>
              <a:uLnTx/>
              <a:uFillTx/>
              <a:latin typeface="+mn-lt"/>
              <a:ea typeface="+mn-ea"/>
              <a:cs typeface="+mn-cs"/>
            </a:endParaRPr>
          </a:p>
        </p:txBody>
      </p:sp>
      <p:sp>
        <p:nvSpPr>
          <p:cNvPr id="128003" name="Rectangle 5"/>
          <p:cNvSpPr/>
          <p:nvPr/>
        </p:nvSpPr>
        <p:spPr>
          <a:xfrm>
            <a:off x="609600" y="990600"/>
            <a:ext cx="8001000" cy="1371600"/>
          </a:xfrm>
          <a:prstGeom prst="rect">
            <a:avLst/>
          </a:prstGeom>
          <a:noFill/>
          <a:ln w="9525" cap="flat" cmpd="sng">
            <a:solidFill>
              <a:srgbClr val="FF66CC"/>
            </a:solidFill>
            <a:prstDash val="solid"/>
            <a:miter/>
            <a:headEnd type="none" w="med" len="med"/>
            <a:tailEnd type="none" w="med" len="med"/>
          </a:ln>
        </p:spPr>
        <p:txBody>
          <a:bodyPr anchor="t" anchorCtr="0"/>
          <a:p>
            <a:pPr marL="342900" indent="-342900">
              <a:spcBef>
                <a:spcPct val="20000"/>
              </a:spcBef>
              <a:buChar char="•"/>
            </a:pPr>
            <a:r>
              <a:rPr lang="zh-CN" altLang="en-US" sz="3600" u="sng" dirty="0">
                <a:solidFill>
                  <a:srgbClr val="D60093"/>
                </a:solidFill>
                <a:latin typeface="Times New Roman" panose="02020603050405020304" pitchFamily="18" charset="0"/>
                <a:ea typeface="宋体" panose="02010600030101010101" pitchFamily="2" charset="-122"/>
              </a:rPr>
              <a:t>规范规约</a:t>
            </a:r>
            <a:r>
              <a:rPr lang="zh-CN" altLang="en-US" sz="3600" dirty="0">
                <a:solidFill>
                  <a:srgbClr val="D60093"/>
                </a:solidFill>
                <a:latin typeface="Times New Roman" panose="02020603050405020304" pitchFamily="18" charset="0"/>
                <a:ea typeface="宋体" panose="02010600030101010101" pitchFamily="2" charset="-122"/>
              </a:rPr>
              <a:t>的中心问题：</a:t>
            </a:r>
            <a:endParaRPr lang="zh-CN" altLang="en-US" sz="3600" dirty="0">
              <a:latin typeface="Times New Roman" panose="02020603050405020304" pitchFamily="18" charset="0"/>
              <a:ea typeface="宋体" panose="02010600030101010101" pitchFamily="2" charset="-122"/>
            </a:endParaRPr>
          </a:p>
          <a:p>
            <a:pPr marL="342900" indent="-342900">
              <a:spcBef>
                <a:spcPct val="20000"/>
              </a:spcBef>
            </a:pPr>
            <a:r>
              <a:rPr lang="zh-CN" altLang="en-US" sz="3600" dirty="0">
                <a:latin typeface="Times New Roman" panose="02020603050405020304" pitchFamily="18" charset="0"/>
                <a:ea typeface="宋体" panose="02010600030101010101" pitchFamily="2" charset="-122"/>
              </a:rPr>
              <a:t>    </a:t>
            </a:r>
            <a:r>
              <a:rPr lang="zh-CN" altLang="en-US" sz="3600" dirty="0">
                <a:solidFill>
                  <a:schemeClr val="accent2"/>
                </a:solidFill>
                <a:latin typeface="Times New Roman" panose="02020603050405020304" pitchFamily="18" charset="0"/>
                <a:ea typeface="宋体" panose="02010600030101010101" pitchFamily="2" charset="-122"/>
              </a:rPr>
              <a:t>如何寻找或确定一个句型的句柄？</a:t>
            </a:r>
            <a:endParaRPr lang="zh-CN" altLang="en-US" sz="3600" dirty="0">
              <a:solidFill>
                <a:schemeClr val="accent2"/>
              </a:solidFill>
              <a:latin typeface="Times New Roman" panose="02020603050405020304" pitchFamily="18" charset="0"/>
              <a:ea typeface="宋体" panose="02010600030101010101" pitchFamily="2" charset="-122"/>
            </a:endParaRPr>
          </a:p>
        </p:txBody>
      </p:sp>
      <p:sp>
        <p:nvSpPr>
          <p:cNvPr id="2" name="矩形 1"/>
          <p:cNvSpPr/>
          <p:nvPr/>
        </p:nvSpPr>
        <p:spPr>
          <a:xfrm>
            <a:off x="611188" y="6340475"/>
            <a:ext cx="8424862" cy="401638"/>
          </a:xfrm>
          <a:prstGeom prst="rect">
            <a:avLst/>
          </a:prstGeom>
          <a:noFill/>
          <a:ln w="9525">
            <a:noFill/>
          </a:ln>
        </p:spPr>
        <p:txBody>
          <a:bodyPr anchor="t" anchorCtr="0">
            <a:spAutoFit/>
          </a:bodyPr>
          <a:p>
            <a:r>
              <a:rPr lang="zh-CN" altLang="en-US" sz="2000" dirty="0">
                <a:solidFill>
                  <a:srgbClr val="FF0000"/>
                </a:solidFill>
                <a:latin typeface="Times New Roman" panose="02020603050405020304" pitchFamily="18" charset="0"/>
                <a:ea typeface="宋体" panose="02010600030101010101" pitchFamily="2" charset="-122"/>
              </a:rPr>
              <a:t>为什么要展望？因为需要看到整个右部所推导的串之后才能确认规约</a:t>
            </a:r>
            <a:endParaRPr lang="zh-CN" altLang="en-US" sz="2000"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Rectangle 2"/>
          <p:cNvSpPr>
            <a:spLocks noGrp="1"/>
          </p:cNvSpPr>
          <p:nvPr>
            <p:ph type="title"/>
          </p:nvPr>
        </p:nvSpPr>
        <p:spPr>
          <a:xfrm>
            <a:off x="685800" y="609600"/>
            <a:ext cx="7772400" cy="990600"/>
          </a:xfrm>
        </p:spPr>
        <p:txBody>
          <a:bodyPr vert="horz" wrap="square" lIns="91440" tIns="45720" rIns="91440" bIns="45720" anchor="ctr" anchorCtr="0"/>
          <a:p>
            <a:pPr eaLnBrk="1" hangingPunct="1"/>
            <a:r>
              <a:rPr lang="en-US" altLang="zh-CN" sz="4000" u="sng" dirty="0">
                <a:solidFill>
                  <a:srgbClr val="FF0000"/>
                </a:solidFill>
              </a:rPr>
              <a:t>5.1.1 </a:t>
            </a:r>
            <a:r>
              <a:rPr lang="zh-CN" altLang="en-US" sz="4000" u="sng" dirty="0">
                <a:solidFill>
                  <a:srgbClr val="FF0000"/>
                </a:solidFill>
              </a:rPr>
              <a:t>规约 （</a:t>
            </a:r>
            <a:r>
              <a:rPr lang="en-US" altLang="zh-CN" sz="4000" u="sng" dirty="0">
                <a:solidFill>
                  <a:srgbClr val="FF0000"/>
                </a:solidFill>
              </a:rPr>
              <a:t>2</a:t>
            </a:r>
            <a:r>
              <a:rPr lang="zh-CN" altLang="en-US" sz="4000" u="sng" dirty="0">
                <a:solidFill>
                  <a:srgbClr val="FF0000"/>
                </a:solidFill>
              </a:rPr>
              <a:t>）语法分析树举例</a:t>
            </a:r>
            <a:endParaRPr lang="zh-CN" altLang="en-US" sz="4000" u="sng" dirty="0">
              <a:solidFill>
                <a:srgbClr val="FF0000"/>
              </a:solidFill>
            </a:endParaRPr>
          </a:p>
        </p:txBody>
      </p:sp>
      <p:sp>
        <p:nvSpPr>
          <p:cNvPr id="16386" name="Rectangle 3"/>
          <p:cNvSpPr>
            <a:spLocks noGrp="1"/>
          </p:cNvSpPr>
          <p:nvPr>
            <p:ph sz="half" idx="1"/>
          </p:nvPr>
        </p:nvSpPr>
        <p:spPr>
          <a:xfrm>
            <a:off x="685800" y="1981200"/>
            <a:ext cx="2133600" cy="4114800"/>
          </a:xfrm>
          <a:ln>
            <a:solidFill>
              <a:srgbClr val="3366FF"/>
            </a:solidFill>
            <a:miter/>
          </a:ln>
        </p:spPr>
        <p:txBody>
          <a:bodyPr vert="horz" wrap="square" lIns="91440" tIns="45720" rIns="91440" bIns="45720" anchor="t" anchorCtr="0"/>
          <a:p>
            <a:pPr eaLnBrk="1" hangingPunct="1">
              <a:lnSpc>
                <a:spcPct val="90000"/>
              </a:lnSpc>
              <a:buClrTx/>
              <a:buSzTx/>
              <a:buFontTx/>
              <a:buNone/>
            </a:pPr>
            <a:r>
              <a:rPr lang="zh-CN" altLang="en-US" dirty="0">
                <a:solidFill>
                  <a:srgbClr val="990033"/>
                </a:solidFill>
                <a:latin typeface="+mn-lt"/>
                <a:ea typeface="+mn-ea"/>
                <a:cs typeface="+mn-cs"/>
              </a:rPr>
              <a:t>文法：</a:t>
            </a:r>
            <a:endParaRPr lang="zh-CN" altLang="en-US" dirty="0">
              <a:solidFill>
                <a:srgbClr val="990033"/>
              </a:solidFill>
              <a:latin typeface="+mn-lt"/>
              <a:ea typeface="+mn-ea"/>
              <a:cs typeface="+mn-cs"/>
            </a:endParaRPr>
          </a:p>
          <a:p>
            <a:pPr eaLnBrk="1" hangingPunct="1">
              <a:lnSpc>
                <a:spcPct val="90000"/>
              </a:lnSpc>
              <a:buClrTx/>
              <a:buSzTx/>
              <a:buFontTx/>
              <a:buNone/>
            </a:pPr>
            <a:r>
              <a:rPr lang="zh-CN" altLang="en-US" dirty="0">
                <a:solidFill>
                  <a:srgbClr val="990033"/>
                </a:solidFill>
                <a:latin typeface="+mn-lt"/>
                <a:ea typeface="+mn-ea"/>
                <a:cs typeface="+mn-cs"/>
              </a:rPr>
              <a:t> </a:t>
            </a:r>
            <a:r>
              <a:rPr lang="en-US" altLang="zh-CN" dirty="0">
                <a:solidFill>
                  <a:schemeClr val="tx2"/>
                </a:solidFill>
                <a:latin typeface="+mn-lt"/>
                <a:ea typeface="+mn-ea"/>
                <a:cs typeface="+mn-cs"/>
              </a:rPr>
              <a:t>S </a:t>
            </a:r>
            <a:r>
              <a:rPr lang="en-US" altLang="zh-CN" dirty="0">
                <a:solidFill>
                  <a:srgbClr val="0066FF"/>
                </a:solidFill>
                <a:latin typeface="+mn-lt"/>
                <a:ea typeface="+mn-ea"/>
                <a:cs typeface="+mn-cs"/>
              </a:rPr>
              <a:t>→</a:t>
            </a:r>
            <a:r>
              <a:rPr lang="en-US" altLang="zh-CN" dirty="0">
                <a:solidFill>
                  <a:schemeClr val="tx2"/>
                </a:solidFill>
                <a:latin typeface="+mn-lt"/>
                <a:ea typeface="+mn-ea"/>
                <a:cs typeface="+mn-cs"/>
              </a:rPr>
              <a:t> aAcBe</a:t>
            </a:r>
            <a:endParaRPr lang="en-US" altLang="zh-CN" dirty="0">
              <a:solidFill>
                <a:schemeClr val="tx2"/>
              </a:solidFill>
              <a:latin typeface="+mn-lt"/>
              <a:ea typeface="+mn-ea"/>
              <a:cs typeface="+mn-cs"/>
            </a:endParaRPr>
          </a:p>
          <a:p>
            <a:pPr eaLnBrk="1" hangingPunct="1">
              <a:lnSpc>
                <a:spcPct val="90000"/>
              </a:lnSpc>
              <a:buClrTx/>
              <a:buSzTx/>
              <a:buFontTx/>
              <a:buNone/>
            </a:pPr>
            <a:r>
              <a:rPr lang="en-US" altLang="zh-CN" dirty="0">
                <a:solidFill>
                  <a:schemeClr val="tx2"/>
                </a:solidFill>
                <a:latin typeface="+mn-lt"/>
                <a:ea typeface="+mn-ea"/>
                <a:cs typeface="+mn-cs"/>
              </a:rPr>
              <a:t> A</a:t>
            </a:r>
            <a:r>
              <a:rPr lang="en-US" altLang="zh-CN" dirty="0">
                <a:solidFill>
                  <a:srgbClr val="0066FF"/>
                </a:solidFill>
                <a:latin typeface="+mn-lt"/>
                <a:ea typeface="+mn-ea"/>
                <a:cs typeface="+mn-cs"/>
              </a:rPr>
              <a:t>→</a:t>
            </a:r>
            <a:r>
              <a:rPr lang="en-US" altLang="zh-CN" dirty="0">
                <a:solidFill>
                  <a:schemeClr val="tx2"/>
                </a:solidFill>
                <a:latin typeface="+mn-lt"/>
                <a:ea typeface="+mn-ea"/>
                <a:cs typeface="+mn-cs"/>
              </a:rPr>
              <a:t> b</a:t>
            </a:r>
            <a:endParaRPr lang="en-US" altLang="zh-CN" dirty="0">
              <a:solidFill>
                <a:schemeClr val="tx2"/>
              </a:solidFill>
              <a:latin typeface="+mn-lt"/>
              <a:ea typeface="+mn-ea"/>
              <a:cs typeface="+mn-cs"/>
            </a:endParaRPr>
          </a:p>
          <a:p>
            <a:pPr eaLnBrk="1" hangingPunct="1">
              <a:lnSpc>
                <a:spcPct val="90000"/>
              </a:lnSpc>
              <a:buClrTx/>
              <a:buSzTx/>
              <a:buFontTx/>
              <a:buNone/>
            </a:pPr>
            <a:r>
              <a:rPr lang="en-US" altLang="zh-CN" dirty="0">
                <a:solidFill>
                  <a:schemeClr val="tx2"/>
                </a:solidFill>
                <a:latin typeface="+mn-lt"/>
                <a:ea typeface="+mn-ea"/>
                <a:cs typeface="+mn-cs"/>
              </a:rPr>
              <a:t> A</a:t>
            </a:r>
            <a:r>
              <a:rPr lang="en-US" altLang="zh-CN" dirty="0">
                <a:solidFill>
                  <a:srgbClr val="0066FF"/>
                </a:solidFill>
                <a:latin typeface="+mn-lt"/>
                <a:ea typeface="+mn-ea"/>
                <a:cs typeface="+mn-cs"/>
              </a:rPr>
              <a:t>→</a:t>
            </a:r>
            <a:r>
              <a:rPr lang="en-US" altLang="zh-CN" dirty="0">
                <a:solidFill>
                  <a:schemeClr val="tx2"/>
                </a:solidFill>
                <a:latin typeface="+mn-lt"/>
                <a:ea typeface="+mn-ea"/>
                <a:cs typeface="+mn-cs"/>
              </a:rPr>
              <a:t> Ab</a:t>
            </a:r>
            <a:endParaRPr lang="en-US" altLang="zh-CN" dirty="0">
              <a:solidFill>
                <a:schemeClr val="tx2"/>
              </a:solidFill>
              <a:latin typeface="+mn-lt"/>
              <a:ea typeface="+mn-ea"/>
              <a:cs typeface="+mn-cs"/>
            </a:endParaRPr>
          </a:p>
          <a:p>
            <a:pPr eaLnBrk="1" hangingPunct="1">
              <a:lnSpc>
                <a:spcPct val="90000"/>
              </a:lnSpc>
              <a:buClrTx/>
              <a:buSzTx/>
              <a:buFontTx/>
              <a:buNone/>
            </a:pPr>
            <a:r>
              <a:rPr lang="en-US" altLang="zh-CN" dirty="0">
                <a:solidFill>
                  <a:schemeClr val="tx2"/>
                </a:solidFill>
                <a:latin typeface="+mn-lt"/>
                <a:ea typeface="+mn-ea"/>
                <a:cs typeface="+mn-cs"/>
              </a:rPr>
              <a:t> B</a:t>
            </a:r>
            <a:r>
              <a:rPr lang="en-US" altLang="zh-CN" dirty="0">
                <a:solidFill>
                  <a:srgbClr val="0066FF"/>
                </a:solidFill>
                <a:latin typeface="+mn-lt"/>
                <a:ea typeface="+mn-ea"/>
                <a:cs typeface="+mn-cs"/>
              </a:rPr>
              <a:t>→</a:t>
            </a:r>
            <a:r>
              <a:rPr lang="en-US" altLang="zh-CN" dirty="0">
                <a:solidFill>
                  <a:schemeClr val="tx2"/>
                </a:solidFill>
                <a:latin typeface="+mn-lt"/>
                <a:ea typeface="+mn-ea"/>
                <a:cs typeface="+mn-cs"/>
              </a:rPr>
              <a:t> d</a:t>
            </a:r>
            <a:endParaRPr lang="en-US" altLang="zh-CN" dirty="0">
              <a:solidFill>
                <a:schemeClr val="tx2"/>
              </a:solidFill>
              <a:latin typeface="+mn-lt"/>
              <a:ea typeface="+mn-ea"/>
              <a:cs typeface="+mn-cs"/>
            </a:endParaRPr>
          </a:p>
          <a:p>
            <a:pPr eaLnBrk="1" hangingPunct="1">
              <a:lnSpc>
                <a:spcPct val="90000"/>
              </a:lnSpc>
              <a:buClrTx/>
              <a:buSzTx/>
              <a:buFontTx/>
              <a:buNone/>
            </a:pPr>
            <a:endParaRPr lang="en-US" altLang="zh-CN" dirty="0">
              <a:solidFill>
                <a:schemeClr val="tx2"/>
              </a:solidFill>
              <a:latin typeface="+mn-lt"/>
              <a:ea typeface="+mn-ea"/>
              <a:cs typeface="+mn-cs"/>
            </a:endParaRPr>
          </a:p>
          <a:p>
            <a:pPr eaLnBrk="1" hangingPunct="1">
              <a:lnSpc>
                <a:spcPct val="90000"/>
              </a:lnSpc>
              <a:buClrTx/>
              <a:buSzTx/>
              <a:buFontTx/>
              <a:buNone/>
            </a:pPr>
            <a:r>
              <a:rPr lang="zh-CN" altLang="en-US" dirty="0">
                <a:solidFill>
                  <a:srgbClr val="990033"/>
                </a:solidFill>
                <a:latin typeface="+mn-lt"/>
                <a:ea typeface="+mn-ea"/>
                <a:cs typeface="+mn-cs"/>
              </a:rPr>
              <a:t>输入串：</a:t>
            </a:r>
            <a:endParaRPr lang="zh-CN" altLang="en-US" dirty="0">
              <a:solidFill>
                <a:srgbClr val="990033"/>
              </a:solidFill>
              <a:latin typeface="+mn-lt"/>
              <a:ea typeface="+mn-ea"/>
              <a:cs typeface="+mn-cs"/>
            </a:endParaRPr>
          </a:p>
          <a:p>
            <a:pPr eaLnBrk="1" hangingPunct="1">
              <a:lnSpc>
                <a:spcPct val="90000"/>
              </a:lnSpc>
              <a:buClrTx/>
              <a:buSzTx/>
              <a:buFontTx/>
              <a:buNone/>
            </a:pPr>
            <a:r>
              <a:rPr lang="zh-CN" altLang="en-US" sz="2000" dirty="0">
                <a:solidFill>
                  <a:schemeClr val="tx2"/>
                </a:solidFill>
                <a:latin typeface="+mn-lt"/>
                <a:ea typeface="+mn-ea"/>
                <a:cs typeface="+mn-cs"/>
              </a:rPr>
              <a:t> </a:t>
            </a:r>
            <a:r>
              <a:rPr lang="en-US" altLang="zh-CN" dirty="0">
                <a:solidFill>
                  <a:srgbClr val="FF0000"/>
                </a:solidFill>
                <a:latin typeface="+mn-lt"/>
                <a:ea typeface="+mn-ea"/>
                <a:cs typeface="+mn-cs"/>
              </a:rPr>
              <a:t>abbcde</a:t>
            </a:r>
            <a:endParaRPr lang="en-US" altLang="zh-CN" dirty="0">
              <a:solidFill>
                <a:srgbClr val="FF0000"/>
              </a:solidFill>
              <a:latin typeface="+mn-lt"/>
              <a:ea typeface="+mn-ea"/>
              <a:cs typeface="+mn-cs"/>
            </a:endParaRPr>
          </a:p>
        </p:txBody>
      </p:sp>
      <p:sp>
        <p:nvSpPr>
          <p:cNvPr id="16387" name="Text Box 6"/>
          <p:cNvSpPr txBox="1"/>
          <p:nvPr/>
        </p:nvSpPr>
        <p:spPr>
          <a:xfrm>
            <a:off x="5437188" y="1443038"/>
            <a:ext cx="430212" cy="457200"/>
          </a:xfrm>
          <a:prstGeom prst="rect">
            <a:avLst/>
          </a:prstGeom>
          <a:noFill/>
          <a:ln w="9525">
            <a:noFill/>
          </a:ln>
        </p:spPr>
        <p:txBody>
          <a:bodyPr anchor="t" anchorCtr="0">
            <a:spAutoFit/>
          </a:bodyPr>
          <a:p>
            <a:r>
              <a:rPr lang="en-US" altLang="zh-CN" dirty="0">
                <a:latin typeface="Times New Roman" panose="02020603050405020304" pitchFamily="18" charset="0"/>
                <a:ea typeface="宋体" panose="02010600030101010101" pitchFamily="2" charset="-122"/>
              </a:rPr>
              <a:t>S</a:t>
            </a:r>
            <a:endParaRPr lang="en-US" altLang="zh-CN" dirty="0">
              <a:latin typeface="Times New Roman" panose="02020603050405020304" pitchFamily="18" charset="0"/>
              <a:ea typeface="宋体" panose="02010600030101010101" pitchFamily="2" charset="-122"/>
            </a:endParaRPr>
          </a:p>
        </p:txBody>
      </p:sp>
      <p:sp>
        <p:nvSpPr>
          <p:cNvPr id="16388" name="Text Box 8"/>
          <p:cNvSpPr txBox="1"/>
          <p:nvPr/>
        </p:nvSpPr>
        <p:spPr>
          <a:xfrm>
            <a:off x="8201025" y="2471738"/>
            <a:ext cx="381000" cy="457200"/>
          </a:xfrm>
          <a:prstGeom prst="rect">
            <a:avLst/>
          </a:prstGeom>
          <a:noFill/>
          <a:ln w="9525">
            <a:noFill/>
          </a:ln>
        </p:spPr>
        <p:txBody>
          <a:bodyPr anchor="t" anchorCtr="0">
            <a:spAutoFit/>
          </a:bodyPr>
          <a:p>
            <a:r>
              <a:rPr lang="en-US" altLang="zh-CN" dirty="0">
                <a:solidFill>
                  <a:srgbClr val="FF0000"/>
                </a:solidFill>
                <a:latin typeface="Times New Roman" panose="02020603050405020304" pitchFamily="18" charset="0"/>
                <a:ea typeface="宋体" panose="02010600030101010101" pitchFamily="2" charset="-122"/>
              </a:rPr>
              <a:t>e</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389" name="Text Box 9"/>
          <p:cNvSpPr txBox="1"/>
          <p:nvPr/>
        </p:nvSpPr>
        <p:spPr>
          <a:xfrm>
            <a:off x="7010400" y="2471738"/>
            <a:ext cx="381000" cy="457200"/>
          </a:xfrm>
          <a:prstGeom prst="rect">
            <a:avLst/>
          </a:prstGeom>
          <a:noFill/>
          <a:ln w="9525">
            <a:noFill/>
          </a:ln>
        </p:spPr>
        <p:txBody>
          <a:bodyPr anchor="t" anchorCtr="0">
            <a:spAutoFit/>
          </a:bodyPr>
          <a:p>
            <a:r>
              <a:rPr lang="en-US" altLang="zh-CN" dirty="0">
                <a:latin typeface="Times New Roman" panose="02020603050405020304" pitchFamily="18" charset="0"/>
                <a:ea typeface="宋体" panose="02010600030101010101" pitchFamily="2" charset="-122"/>
              </a:rPr>
              <a:t>B</a:t>
            </a:r>
            <a:endParaRPr lang="en-US" altLang="zh-CN" dirty="0">
              <a:latin typeface="Times New Roman" panose="02020603050405020304" pitchFamily="18" charset="0"/>
              <a:ea typeface="宋体" panose="02010600030101010101" pitchFamily="2" charset="-122"/>
            </a:endParaRPr>
          </a:p>
        </p:txBody>
      </p:sp>
      <p:sp>
        <p:nvSpPr>
          <p:cNvPr id="16390" name="Text Box 10"/>
          <p:cNvSpPr txBox="1"/>
          <p:nvPr/>
        </p:nvSpPr>
        <p:spPr>
          <a:xfrm>
            <a:off x="5791200" y="2471738"/>
            <a:ext cx="304800" cy="457200"/>
          </a:xfrm>
          <a:prstGeom prst="rect">
            <a:avLst/>
          </a:prstGeom>
          <a:noFill/>
          <a:ln w="9525">
            <a:noFill/>
          </a:ln>
        </p:spPr>
        <p:txBody>
          <a:bodyPr anchor="t" anchorCtr="0">
            <a:spAutoFit/>
          </a:bodyPr>
          <a:p>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391" name="Text Box 11"/>
          <p:cNvSpPr txBox="1"/>
          <p:nvPr/>
        </p:nvSpPr>
        <p:spPr>
          <a:xfrm>
            <a:off x="4348163" y="2471738"/>
            <a:ext cx="381000" cy="457200"/>
          </a:xfrm>
          <a:prstGeom prst="rect">
            <a:avLst/>
          </a:prstGeom>
          <a:noFill/>
          <a:ln w="9525">
            <a:noFill/>
          </a:ln>
        </p:spPr>
        <p:txBody>
          <a:bodyPr anchor="t" anchorCtr="0">
            <a:spAutoFit/>
          </a:bodyPr>
          <a:p>
            <a:r>
              <a:rPr lang="en-US" altLang="zh-CN" dirty="0">
                <a:latin typeface="Times New Roman" panose="02020603050405020304" pitchFamily="18" charset="0"/>
                <a:ea typeface="宋体" panose="02010600030101010101" pitchFamily="2" charset="-122"/>
              </a:rPr>
              <a:t>A</a:t>
            </a:r>
            <a:endParaRPr lang="en-US" altLang="zh-CN" dirty="0">
              <a:latin typeface="Times New Roman" panose="02020603050405020304" pitchFamily="18" charset="0"/>
              <a:ea typeface="宋体" panose="02010600030101010101" pitchFamily="2" charset="-122"/>
            </a:endParaRPr>
          </a:p>
        </p:txBody>
      </p:sp>
      <p:sp>
        <p:nvSpPr>
          <p:cNvPr id="16392" name="Text Box 12"/>
          <p:cNvSpPr txBox="1"/>
          <p:nvPr/>
        </p:nvSpPr>
        <p:spPr>
          <a:xfrm>
            <a:off x="3024188" y="2471738"/>
            <a:ext cx="304800" cy="457200"/>
          </a:xfrm>
          <a:prstGeom prst="rect">
            <a:avLst/>
          </a:prstGeom>
          <a:noFill/>
          <a:ln w="9525">
            <a:noFill/>
          </a:ln>
        </p:spPr>
        <p:txBody>
          <a:bodyPr anchor="t" anchorCtr="0">
            <a:spAutoFit/>
          </a:bodyPr>
          <a:p>
            <a:r>
              <a:rPr lang="en-US" altLang="zh-CN" dirty="0">
                <a:solidFill>
                  <a:srgbClr val="FF0000"/>
                </a:solidFill>
                <a:latin typeface="Times New Roman" panose="02020603050405020304" pitchFamily="18" charset="0"/>
                <a:ea typeface="宋体" panose="02010600030101010101" pitchFamily="2" charset="-122"/>
              </a:rPr>
              <a:t>a</a:t>
            </a:r>
            <a:endParaRPr lang="en-US" altLang="zh-CN" dirty="0">
              <a:solidFill>
                <a:srgbClr val="FF0000"/>
              </a:solidFill>
              <a:latin typeface="Times New Roman" panose="02020603050405020304" pitchFamily="18" charset="0"/>
              <a:ea typeface="宋体" panose="02010600030101010101" pitchFamily="2" charset="-122"/>
            </a:endParaRPr>
          </a:p>
        </p:txBody>
      </p:sp>
      <p:cxnSp>
        <p:nvCxnSpPr>
          <p:cNvPr id="16393" name="AutoShape 13"/>
          <p:cNvCxnSpPr>
            <a:stCxn id="16387" idx="2"/>
            <a:endCxn id="16392" idx="0"/>
          </p:cNvCxnSpPr>
          <p:nvPr/>
        </p:nvCxnSpPr>
        <p:spPr>
          <a:xfrm flipH="1">
            <a:off x="3176588" y="1900238"/>
            <a:ext cx="2476500" cy="571500"/>
          </a:xfrm>
          <a:prstGeom prst="straightConnector1">
            <a:avLst/>
          </a:prstGeom>
          <a:ln w="9525" cap="flat" cmpd="sng">
            <a:solidFill>
              <a:schemeClr val="tx1"/>
            </a:solidFill>
            <a:prstDash val="solid"/>
            <a:round/>
            <a:headEnd type="none" w="med" len="med"/>
            <a:tailEnd type="none" w="med" len="med"/>
          </a:ln>
        </p:spPr>
      </p:cxnSp>
      <p:cxnSp>
        <p:nvCxnSpPr>
          <p:cNvPr id="16394" name="AutoShape 14"/>
          <p:cNvCxnSpPr>
            <a:stCxn id="16387" idx="2"/>
            <a:endCxn id="16391" idx="0"/>
          </p:cNvCxnSpPr>
          <p:nvPr/>
        </p:nvCxnSpPr>
        <p:spPr>
          <a:xfrm flipH="1">
            <a:off x="4538663" y="1900238"/>
            <a:ext cx="1114425" cy="571500"/>
          </a:xfrm>
          <a:prstGeom prst="straightConnector1">
            <a:avLst/>
          </a:prstGeom>
          <a:ln w="9525" cap="flat" cmpd="sng">
            <a:solidFill>
              <a:schemeClr val="tx1"/>
            </a:solidFill>
            <a:prstDash val="solid"/>
            <a:round/>
            <a:headEnd type="none" w="med" len="med"/>
            <a:tailEnd type="none" w="med" len="med"/>
          </a:ln>
        </p:spPr>
      </p:cxnSp>
      <p:cxnSp>
        <p:nvCxnSpPr>
          <p:cNvPr id="16395" name="AutoShape 15"/>
          <p:cNvCxnSpPr>
            <a:stCxn id="16387" idx="2"/>
            <a:endCxn id="16390" idx="0"/>
          </p:cNvCxnSpPr>
          <p:nvPr/>
        </p:nvCxnSpPr>
        <p:spPr>
          <a:xfrm>
            <a:off x="5653088" y="1900238"/>
            <a:ext cx="290512" cy="571500"/>
          </a:xfrm>
          <a:prstGeom prst="straightConnector1">
            <a:avLst/>
          </a:prstGeom>
          <a:ln w="9525" cap="flat" cmpd="sng">
            <a:solidFill>
              <a:schemeClr val="tx1"/>
            </a:solidFill>
            <a:prstDash val="solid"/>
            <a:round/>
            <a:headEnd type="none" w="med" len="med"/>
            <a:tailEnd type="none" w="med" len="med"/>
          </a:ln>
        </p:spPr>
      </p:cxnSp>
      <p:cxnSp>
        <p:nvCxnSpPr>
          <p:cNvPr id="16396" name="AutoShape 16"/>
          <p:cNvCxnSpPr>
            <a:stCxn id="16387" idx="2"/>
            <a:endCxn id="16389" idx="0"/>
          </p:cNvCxnSpPr>
          <p:nvPr/>
        </p:nvCxnSpPr>
        <p:spPr>
          <a:xfrm>
            <a:off x="5653088" y="1900238"/>
            <a:ext cx="1547812" cy="571500"/>
          </a:xfrm>
          <a:prstGeom prst="straightConnector1">
            <a:avLst/>
          </a:prstGeom>
          <a:ln w="9525" cap="flat" cmpd="sng">
            <a:solidFill>
              <a:schemeClr val="tx1"/>
            </a:solidFill>
            <a:prstDash val="solid"/>
            <a:round/>
            <a:headEnd type="none" w="med" len="med"/>
            <a:tailEnd type="none" w="med" len="med"/>
          </a:ln>
        </p:spPr>
      </p:cxnSp>
      <p:cxnSp>
        <p:nvCxnSpPr>
          <p:cNvPr id="16397" name="AutoShape 17"/>
          <p:cNvCxnSpPr>
            <a:stCxn id="16387" idx="2"/>
            <a:endCxn id="16388" idx="0"/>
          </p:cNvCxnSpPr>
          <p:nvPr/>
        </p:nvCxnSpPr>
        <p:spPr>
          <a:xfrm>
            <a:off x="5653088" y="1900238"/>
            <a:ext cx="2738437" cy="571500"/>
          </a:xfrm>
          <a:prstGeom prst="straightConnector1">
            <a:avLst/>
          </a:prstGeom>
          <a:ln w="9525" cap="flat" cmpd="sng">
            <a:solidFill>
              <a:schemeClr val="tx1"/>
            </a:solidFill>
            <a:prstDash val="solid"/>
            <a:round/>
            <a:headEnd type="none" w="med" len="med"/>
            <a:tailEnd type="none" w="med" len="med"/>
          </a:ln>
        </p:spPr>
      </p:cxnSp>
      <p:sp>
        <p:nvSpPr>
          <p:cNvPr id="16398" name="Text Box 18"/>
          <p:cNvSpPr txBox="1"/>
          <p:nvPr/>
        </p:nvSpPr>
        <p:spPr>
          <a:xfrm>
            <a:off x="3871913" y="3248025"/>
            <a:ext cx="457200" cy="457200"/>
          </a:xfrm>
          <a:prstGeom prst="rect">
            <a:avLst/>
          </a:prstGeom>
          <a:no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A</a:t>
            </a:r>
            <a:endParaRPr lang="en-US" altLang="zh-CN" dirty="0">
              <a:latin typeface="Times New Roman" panose="02020603050405020304" pitchFamily="18" charset="0"/>
              <a:ea typeface="宋体" panose="02010600030101010101" pitchFamily="2" charset="-122"/>
            </a:endParaRPr>
          </a:p>
        </p:txBody>
      </p:sp>
      <p:sp>
        <p:nvSpPr>
          <p:cNvPr id="16399" name="Text Box 19"/>
          <p:cNvSpPr txBox="1"/>
          <p:nvPr/>
        </p:nvSpPr>
        <p:spPr>
          <a:xfrm>
            <a:off x="4786313" y="3248025"/>
            <a:ext cx="4572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400" name="Text Box 20"/>
          <p:cNvSpPr txBox="1"/>
          <p:nvPr/>
        </p:nvSpPr>
        <p:spPr>
          <a:xfrm>
            <a:off x="6967538" y="3248025"/>
            <a:ext cx="4572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401" name="Text Box 21"/>
          <p:cNvSpPr txBox="1"/>
          <p:nvPr/>
        </p:nvSpPr>
        <p:spPr>
          <a:xfrm>
            <a:off x="3867150" y="3924300"/>
            <a:ext cx="457200" cy="457200"/>
          </a:xfrm>
          <a:prstGeom prst="rect">
            <a:avLst/>
          </a:prstGeom>
          <a:noFill/>
          <a:ln w="9525">
            <a:noFill/>
          </a:ln>
        </p:spPr>
        <p:txBody>
          <a:bodyPr anchor="t" anchorCtr="0">
            <a:spAutoFit/>
          </a:bodyPr>
          <a:p>
            <a:pPr>
              <a:spcBef>
                <a:spcPct val="50000"/>
              </a:spcBef>
            </a:pP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p:txBody>
      </p:sp>
      <p:cxnSp>
        <p:nvCxnSpPr>
          <p:cNvPr id="16402" name="AutoShape 22"/>
          <p:cNvCxnSpPr>
            <a:stCxn id="16391" idx="2"/>
            <a:endCxn id="16398" idx="0"/>
          </p:cNvCxnSpPr>
          <p:nvPr/>
        </p:nvCxnSpPr>
        <p:spPr>
          <a:xfrm flipH="1">
            <a:off x="4100513" y="2928938"/>
            <a:ext cx="438150" cy="319087"/>
          </a:xfrm>
          <a:prstGeom prst="straightConnector1">
            <a:avLst/>
          </a:prstGeom>
          <a:ln w="9525" cap="flat" cmpd="sng">
            <a:solidFill>
              <a:schemeClr val="tx1"/>
            </a:solidFill>
            <a:prstDash val="solid"/>
            <a:round/>
            <a:headEnd type="none" w="med" len="med"/>
            <a:tailEnd type="none" w="med" len="med"/>
          </a:ln>
        </p:spPr>
      </p:cxnSp>
      <p:cxnSp>
        <p:nvCxnSpPr>
          <p:cNvPr id="16403" name="AutoShape 23"/>
          <p:cNvCxnSpPr>
            <a:stCxn id="16391" idx="2"/>
            <a:endCxn id="16399" idx="0"/>
          </p:cNvCxnSpPr>
          <p:nvPr/>
        </p:nvCxnSpPr>
        <p:spPr>
          <a:xfrm>
            <a:off x="4538663" y="2928938"/>
            <a:ext cx="476250" cy="319087"/>
          </a:xfrm>
          <a:prstGeom prst="straightConnector1">
            <a:avLst/>
          </a:prstGeom>
          <a:ln w="9525" cap="flat" cmpd="sng">
            <a:solidFill>
              <a:schemeClr val="tx1"/>
            </a:solidFill>
            <a:prstDash val="solid"/>
            <a:round/>
            <a:headEnd type="none" w="med" len="med"/>
            <a:tailEnd type="none" w="med" len="med"/>
          </a:ln>
        </p:spPr>
      </p:cxnSp>
      <p:cxnSp>
        <p:nvCxnSpPr>
          <p:cNvPr id="16404" name="AutoShape 24"/>
          <p:cNvCxnSpPr>
            <a:stCxn id="16389" idx="2"/>
            <a:endCxn id="16400" idx="0"/>
          </p:cNvCxnSpPr>
          <p:nvPr/>
        </p:nvCxnSpPr>
        <p:spPr>
          <a:xfrm flipH="1">
            <a:off x="7196138" y="2928938"/>
            <a:ext cx="4762" cy="319087"/>
          </a:xfrm>
          <a:prstGeom prst="straightConnector1">
            <a:avLst/>
          </a:prstGeom>
          <a:ln w="9525" cap="flat" cmpd="sng">
            <a:solidFill>
              <a:schemeClr val="tx1"/>
            </a:solidFill>
            <a:prstDash val="solid"/>
            <a:round/>
            <a:headEnd type="none" w="med" len="med"/>
            <a:tailEnd type="none" w="med" len="med"/>
          </a:ln>
        </p:spPr>
      </p:cxnSp>
      <p:cxnSp>
        <p:nvCxnSpPr>
          <p:cNvPr id="16405" name="AutoShape 25"/>
          <p:cNvCxnSpPr>
            <a:stCxn id="16398" idx="2"/>
            <a:endCxn id="16401" idx="0"/>
          </p:cNvCxnSpPr>
          <p:nvPr/>
        </p:nvCxnSpPr>
        <p:spPr>
          <a:xfrm flipH="1">
            <a:off x="4095750" y="3705225"/>
            <a:ext cx="4763" cy="219075"/>
          </a:xfrm>
          <a:prstGeom prst="straightConnector1">
            <a:avLst/>
          </a:prstGeom>
          <a:ln w="9525" cap="flat" cmpd="sng">
            <a:solidFill>
              <a:schemeClr val="tx1"/>
            </a:solidFill>
            <a:prstDash val="solid"/>
            <a:round/>
            <a:headEnd type="none" w="med" len="med"/>
            <a:tailEnd type="none" w="med" len="med"/>
          </a:ln>
        </p:spPr>
      </p:cxnSp>
      <p:cxnSp>
        <p:nvCxnSpPr>
          <p:cNvPr id="16406" name="AutoShape 26"/>
          <p:cNvCxnSpPr>
            <a:stCxn id="16392" idx="2"/>
            <a:endCxn id="16401" idx="1"/>
          </p:cNvCxnSpPr>
          <p:nvPr/>
        </p:nvCxnSpPr>
        <p:spPr>
          <a:xfrm rot="-5400000" flipH="1">
            <a:off x="2909888" y="3195638"/>
            <a:ext cx="1223962" cy="690562"/>
          </a:xfrm>
          <a:prstGeom prst="curvedConnector2">
            <a:avLst/>
          </a:prstGeom>
          <a:ln w="9525" cap="flat" cmpd="sng">
            <a:solidFill>
              <a:srgbClr val="3366FF"/>
            </a:solidFill>
            <a:prstDash val="dash"/>
            <a:round/>
            <a:headEnd type="none" w="med" len="med"/>
            <a:tailEnd type="none" w="med" len="med"/>
          </a:ln>
        </p:spPr>
      </p:cxnSp>
      <p:cxnSp>
        <p:nvCxnSpPr>
          <p:cNvPr id="16407" name="AutoShape 28"/>
          <p:cNvCxnSpPr>
            <a:stCxn id="16401" idx="2"/>
            <a:endCxn id="16399" idx="1"/>
          </p:cNvCxnSpPr>
          <p:nvPr/>
        </p:nvCxnSpPr>
        <p:spPr>
          <a:xfrm rot="5400000" flipH="1" flipV="1">
            <a:off x="3975100" y="3570288"/>
            <a:ext cx="904875" cy="690562"/>
          </a:xfrm>
          <a:prstGeom prst="curvedConnector4">
            <a:avLst>
              <a:gd name="adj1" fmla="val -25264"/>
              <a:gd name="adj2" fmla="val 66667"/>
            </a:avLst>
          </a:prstGeom>
          <a:ln w="9525" cap="flat" cmpd="sng">
            <a:solidFill>
              <a:srgbClr val="3366FF"/>
            </a:solidFill>
            <a:prstDash val="dash"/>
            <a:round/>
            <a:headEnd type="none" w="med" len="med"/>
            <a:tailEnd type="none" w="med" len="med"/>
          </a:ln>
        </p:spPr>
      </p:cxnSp>
      <p:cxnSp>
        <p:nvCxnSpPr>
          <p:cNvPr id="16408" name="AutoShape 29"/>
          <p:cNvCxnSpPr>
            <a:stCxn id="16399" idx="2"/>
            <a:endCxn id="16390" idx="1"/>
          </p:cNvCxnSpPr>
          <p:nvPr/>
        </p:nvCxnSpPr>
        <p:spPr>
          <a:xfrm rot="5400000" flipH="1" flipV="1">
            <a:off x="4900613" y="2814638"/>
            <a:ext cx="1004887" cy="776287"/>
          </a:xfrm>
          <a:prstGeom prst="curvedConnector4">
            <a:avLst>
              <a:gd name="adj1" fmla="val -22750"/>
              <a:gd name="adj2" fmla="val 64824"/>
            </a:avLst>
          </a:prstGeom>
          <a:ln w="9525" cap="flat" cmpd="sng">
            <a:solidFill>
              <a:srgbClr val="3366FF"/>
            </a:solidFill>
            <a:prstDash val="dash"/>
            <a:round/>
            <a:headEnd type="none" w="med" len="med"/>
            <a:tailEnd type="none" w="med" len="med"/>
          </a:ln>
        </p:spPr>
      </p:cxnSp>
      <p:cxnSp>
        <p:nvCxnSpPr>
          <p:cNvPr id="16409" name="AutoShape 30"/>
          <p:cNvCxnSpPr>
            <a:stCxn id="16390" idx="2"/>
            <a:endCxn id="16400" idx="1"/>
          </p:cNvCxnSpPr>
          <p:nvPr/>
        </p:nvCxnSpPr>
        <p:spPr>
          <a:xfrm rot="-5400000" flipH="1">
            <a:off x="6181725" y="2690813"/>
            <a:ext cx="547688" cy="1023937"/>
          </a:xfrm>
          <a:prstGeom prst="curvedConnector2">
            <a:avLst/>
          </a:prstGeom>
          <a:ln w="9525" cap="flat" cmpd="sng">
            <a:solidFill>
              <a:srgbClr val="3366FF"/>
            </a:solidFill>
            <a:prstDash val="dash"/>
            <a:round/>
            <a:headEnd type="none" w="med" len="med"/>
            <a:tailEnd type="none" w="med" len="med"/>
          </a:ln>
        </p:spPr>
      </p:cxnSp>
      <p:cxnSp>
        <p:nvCxnSpPr>
          <p:cNvPr id="16410" name="AutoShape 31"/>
          <p:cNvCxnSpPr>
            <a:stCxn id="16400" idx="2"/>
            <a:endCxn id="16388" idx="1"/>
          </p:cNvCxnSpPr>
          <p:nvPr/>
        </p:nvCxnSpPr>
        <p:spPr>
          <a:xfrm rot="5400000" flipH="1" flipV="1">
            <a:off x="7196138" y="2700338"/>
            <a:ext cx="1004887" cy="1004887"/>
          </a:xfrm>
          <a:prstGeom prst="curvedConnector4">
            <a:avLst>
              <a:gd name="adj1" fmla="val -22750"/>
              <a:gd name="adj2" fmla="val 61454"/>
            </a:avLst>
          </a:prstGeom>
          <a:ln w="9525" cap="flat" cmpd="sng">
            <a:solidFill>
              <a:srgbClr val="3366FF"/>
            </a:solidFill>
            <a:prstDash val="dash"/>
            <a:round/>
            <a:headEnd type="none" w="med" len="med"/>
            <a:tailEnd type="none" w="med" len="med"/>
          </a:ln>
        </p:spPr>
      </p:cxnSp>
      <p:sp>
        <p:nvSpPr>
          <p:cNvPr id="16411" name="AutoShape 32"/>
          <p:cNvSpPr/>
          <p:nvPr/>
        </p:nvSpPr>
        <p:spPr>
          <a:xfrm rot="-5416023">
            <a:off x="2859088" y="5675313"/>
            <a:ext cx="533400" cy="304800"/>
          </a:xfrm>
          <a:prstGeom prst="homePlate">
            <a:avLst>
              <a:gd name="adj" fmla="val 43750"/>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endParaRPr lang="zh-CN" altLang="zh-CN" dirty="0">
              <a:solidFill>
                <a:srgbClr val="FF0000"/>
              </a:solidFill>
              <a:latin typeface="Times New Roman" panose="02020603050405020304" pitchFamily="18" charset="0"/>
              <a:ea typeface="宋体" panose="02010600030101010101" pitchFamily="2" charset="-122"/>
            </a:endParaRPr>
          </a:p>
        </p:txBody>
      </p:sp>
      <p:sp>
        <p:nvSpPr>
          <p:cNvPr id="16412" name="AutoShape 37"/>
          <p:cNvSpPr/>
          <p:nvPr/>
        </p:nvSpPr>
        <p:spPr>
          <a:xfrm rot="-5416023">
            <a:off x="3316288" y="5675313"/>
            <a:ext cx="533400" cy="304800"/>
          </a:xfrm>
          <a:prstGeom prst="homePlate">
            <a:avLst>
              <a:gd name="adj" fmla="val 43750"/>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16413" name="AutoShape 38"/>
          <p:cNvSpPr/>
          <p:nvPr/>
        </p:nvSpPr>
        <p:spPr>
          <a:xfrm rot="-5416023">
            <a:off x="3390900" y="5295900"/>
            <a:ext cx="1295400" cy="304800"/>
          </a:xfrm>
          <a:prstGeom prst="homePlate">
            <a:avLst>
              <a:gd name="adj" fmla="val 106250"/>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endParaRPr lang="en-US" altLang="zh-CN" sz="3200" dirty="0">
              <a:solidFill>
                <a:srgbClr val="FF0000"/>
              </a:solidFill>
              <a:latin typeface="Times New Roman" panose="02020603050405020304" pitchFamily="18" charset="0"/>
              <a:ea typeface="宋体" panose="02010600030101010101" pitchFamily="2" charset="-122"/>
            </a:endParaRPr>
          </a:p>
          <a:p>
            <a:pPr algn="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16414" name="AutoShape 41"/>
          <p:cNvSpPr/>
          <p:nvPr/>
        </p:nvSpPr>
        <p:spPr>
          <a:xfrm rot="-5416023">
            <a:off x="3848100" y="5295900"/>
            <a:ext cx="1295400" cy="304800"/>
          </a:xfrm>
          <a:prstGeom prst="homePlate">
            <a:avLst>
              <a:gd name="adj" fmla="val 106250"/>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A</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16415" name="AutoShape 42"/>
          <p:cNvSpPr/>
          <p:nvPr/>
        </p:nvSpPr>
        <p:spPr>
          <a:xfrm rot="-5416023">
            <a:off x="4305300" y="5295900"/>
            <a:ext cx="1295400" cy="304800"/>
          </a:xfrm>
          <a:prstGeom prst="homePlate">
            <a:avLst>
              <a:gd name="adj" fmla="val 106250"/>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r>
              <a:rPr lang="en-US" altLang="zh-CN" dirty="0">
                <a:solidFill>
                  <a:srgbClr val="FF0000"/>
                </a:solidFill>
                <a:latin typeface="Times New Roman" panose="02020603050405020304" pitchFamily="18" charset="0"/>
                <a:ea typeface="宋体" panose="02010600030101010101" pitchFamily="2" charset="-122"/>
              </a:rPr>
              <a:t>b</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A</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16416" name="AutoShape 43"/>
          <p:cNvSpPr/>
          <p:nvPr/>
        </p:nvSpPr>
        <p:spPr>
          <a:xfrm rot="-5416023">
            <a:off x="4762500" y="5295900"/>
            <a:ext cx="1295400" cy="304800"/>
          </a:xfrm>
          <a:prstGeom prst="homePlate">
            <a:avLst>
              <a:gd name="adj" fmla="val 106250"/>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A</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16417" name="AutoShape 44"/>
          <p:cNvSpPr/>
          <p:nvPr/>
        </p:nvSpPr>
        <p:spPr>
          <a:xfrm rot="-5416023">
            <a:off x="5295900" y="5295900"/>
            <a:ext cx="1295400" cy="304800"/>
          </a:xfrm>
          <a:prstGeom prst="homePlate">
            <a:avLst>
              <a:gd name="adj" fmla="val 106250"/>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A</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16418" name="AutoShape 45"/>
          <p:cNvSpPr/>
          <p:nvPr/>
        </p:nvSpPr>
        <p:spPr>
          <a:xfrm rot="-5416023">
            <a:off x="5483225" y="4949825"/>
            <a:ext cx="1981200" cy="307975"/>
          </a:xfrm>
          <a:prstGeom prst="homePlate">
            <a:avLst>
              <a:gd name="adj" fmla="val 160586"/>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rgbClr val="FF0000"/>
                </a:solidFill>
                <a:latin typeface="Times New Roman" panose="02020603050405020304" pitchFamily="18" charset="0"/>
                <a:ea typeface="宋体" panose="02010600030101010101" pitchFamily="2" charset="-122"/>
              </a:rPr>
              <a:t>d</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A</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16419" name="AutoShape 46"/>
          <p:cNvSpPr/>
          <p:nvPr/>
        </p:nvSpPr>
        <p:spPr>
          <a:xfrm rot="-5416023">
            <a:off x="6094413" y="4951413"/>
            <a:ext cx="1981200" cy="304800"/>
          </a:xfrm>
          <a:prstGeom prst="homePlate">
            <a:avLst>
              <a:gd name="adj" fmla="val 162259"/>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B</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A</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16420" name="AutoShape 47"/>
          <p:cNvSpPr/>
          <p:nvPr/>
        </p:nvSpPr>
        <p:spPr>
          <a:xfrm rot="-5416023">
            <a:off x="6624638" y="4721225"/>
            <a:ext cx="2438400" cy="306388"/>
          </a:xfrm>
          <a:prstGeom prst="homePlate">
            <a:avLst>
              <a:gd name="adj" fmla="val 198668"/>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rgbClr val="FF0000"/>
                </a:solidFill>
                <a:latin typeface="Times New Roman" panose="02020603050405020304" pitchFamily="18" charset="0"/>
                <a:ea typeface="宋体" panose="02010600030101010101" pitchFamily="2" charset="-122"/>
              </a:rPr>
              <a:t>e</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B</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dirty="0">
                <a:solidFill>
                  <a:srgbClr val="FF0000"/>
                </a:solidFill>
                <a:latin typeface="Times New Roman" panose="02020603050405020304" pitchFamily="18" charset="0"/>
                <a:ea typeface="宋体" panose="02010600030101010101" pitchFamily="2" charset="-122"/>
              </a:rPr>
              <a:t>c</a:t>
            </a:r>
            <a:endParaRPr lang="en-US" altLang="zh-CN" dirty="0">
              <a:solidFill>
                <a:srgbClr val="FF0000"/>
              </a:solidFill>
              <a:latin typeface="Times New Roman" panose="02020603050405020304" pitchFamily="18" charset="0"/>
              <a:ea typeface="宋体" panose="02010600030101010101" pitchFamily="2" charset="-122"/>
            </a:endParaRPr>
          </a:p>
          <a:p>
            <a:pPr algn="r"/>
            <a:r>
              <a:rPr lang="en-US" altLang="zh-CN" dirty="0">
                <a:solidFill>
                  <a:schemeClr val="tx2"/>
                </a:solidFill>
                <a:latin typeface="Times New Roman" panose="02020603050405020304" pitchFamily="18" charset="0"/>
                <a:ea typeface="宋体" panose="02010600030101010101" pitchFamily="2" charset="-122"/>
              </a:rPr>
              <a:t>A</a:t>
            </a:r>
            <a:endParaRPr lang="en-US" altLang="zh-CN" dirty="0">
              <a:solidFill>
                <a:schemeClr val="tx2"/>
              </a:solidFill>
              <a:latin typeface="Times New Roman" panose="02020603050405020304" pitchFamily="18" charset="0"/>
              <a:ea typeface="宋体" panose="02010600030101010101" pitchFamily="2" charset="-122"/>
            </a:endParaRPr>
          </a:p>
          <a:p>
            <a:pPr algn="r"/>
            <a:r>
              <a:rPr lang="en-US" altLang="zh-CN" sz="2800" dirty="0">
                <a:solidFill>
                  <a:srgbClr val="FF0000"/>
                </a:solidFill>
                <a:latin typeface="Times New Roman" panose="02020603050405020304" pitchFamily="18" charset="0"/>
                <a:ea typeface="宋体" panose="02010600030101010101" pitchFamily="2" charset="-122"/>
              </a:rPr>
              <a:t>a</a:t>
            </a:r>
            <a:endParaRPr lang="en-US" altLang="zh-CN" sz="2800" dirty="0">
              <a:solidFill>
                <a:srgbClr val="FF0000"/>
              </a:solidFill>
              <a:latin typeface="Times New Roman" panose="02020603050405020304" pitchFamily="18" charset="0"/>
              <a:ea typeface="宋体" panose="02010600030101010101" pitchFamily="2" charset="-122"/>
            </a:endParaRPr>
          </a:p>
        </p:txBody>
      </p:sp>
      <p:sp>
        <p:nvSpPr>
          <p:cNvPr id="16421" name="AutoShape 49"/>
          <p:cNvSpPr/>
          <p:nvPr/>
        </p:nvSpPr>
        <p:spPr>
          <a:xfrm rot="-5416023">
            <a:off x="8189913" y="5672138"/>
            <a:ext cx="531812" cy="304800"/>
          </a:xfrm>
          <a:prstGeom prst="homePlate">
            <a:avLst>
              <a:gd name="adj" fmla="val 43555"/>
            </a:avLst>
          </a:prstGeom>
          <a:solidFill>
            <a:schemeClr val="hlink"/>
          </a:solidFill>
          <a:ln w="9525" cap="flat" cmpd="sng">
            <a:solidFill>
              <a:schemeClr val="tx1"/>
            </a:solidFill>
            <a:prstDash val="solid"/>
            <a:miter/>
            <a:headEnd type="none" w="med" len="med"/>
            <a:tailEnd type="none" w="med" len="med"/>
          </a:ln>
        </p:spPr>
        <p:txBody>
          <a:bodyPr vert="eaVert" wrap="none" anchor="ctr" anchorCtr="0"/>
          <a:p>
            <a:pPr algn="r"/>
            <a:r>
              <a:rPr lang="en-US" altLang="zh-CN" sz="2800" dirty="0">
                <a:solidFill>
                  <a:srgbClr val="FF0000"/>
                </a:solidFill>
                <a:latin typeface="Times New Roman" panose="02020603050405020304" pitchFamily="18" charset="0"/>
                <a:ea typeface="宋体" panose="02010600030101010101" pitchFamily="2" charset="-122"/>
              </a:rPr>
              <a:t> </a:t>
            </a:r>
            <a:r>
              <a:rPr lang="en-US" altLang="zh-CN" sz="2800" dirty="0">
                <a:solidFill>
                  <a:schemeClr val="tx2"/>
                </a:solidFill>
                <a:latin typeface="Times New Roman" panose="02020603050405020304" pitchFamily="18" charset="0"/>
                <a:ea typeface="宋体" panose="02010600030101010101" pitchFamily="2" charset="-122"/>
              </a:rPr>
              <a:t>S</a:t>
            </a:r>
            <a:endParaRPr lang="en-US" altLang="zh-CN" dirty="0">
              <a:solidFill>
                <a:schemeClr val="tx2"/>
              </a:solidFill>
              <a:latin typeface="Times New Roman" panose="02020603050405020304" pitchFamily="18" charset="0"/>
              <a:ea typeface="宋体" panose="02010600030101010101" pitchFamily="2" charset="-122"/>
            </a:endParaRPr>
          </a:p>
        </p:txBody>
      </p:sp>
      <p:sp>
        <p:nvSpPr>
          <p:cNvPr id="2" name="文本框 1"/>
          <p:cNvSpPr txBox="1"/>
          <p:nvPr/>
        </p:nvSpPr>
        <p:spPr>
          <a:xfrm>
            <a:off x="652143" y="6309360"/>
            <a:ext cx="4145282" cy="460375"/>
          </a:xfrm>
          <a:prstGeom prst="rect">
            <a:avLst/>
          </a:prstGeom>
          <a:noFill/>
        </p:spPr>
        <p:txBody>
          <a:bodyPr wrap="none">
            <a:spAutoFit/>
            <a:scene3d>
              <a:camera prst="orthographicFront"/>
              <a:lightRig rig="threePt" dir="t"/>
            </a:scene3d>
          </a:bodyPr>
          <a:lstStyle/>
          <a:p>
            <a:pPr marR="0" defTabSz="914400">
              <a:buClrTx/>
              <a:buSzTx/>
              <a:buFontTx/>
              <a:buNone/>
              <a:defRPr/>
            </a:pPr>
            <a:r>
              <a:rPr kumimoji="0" lang="zh-CN" altLang="en-US"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rPr>
              <a:t>每一次规约，可以画一棵子树</a:t>
            </a:r>
            <a:endParaRPr kumimoji="0" lang="zh-CN" altLang="en-US" kern="1200" cap="none" spc="0" normalizeH="0" baseline="0" noProof="1">
              <a:ln w="22225">
                <a:solidFill>
                  <a:schemeClr val="accent2"/>
                </a:solidFill>
                <a:prstDash val="solid"/>
              </a:ln>
              <a:solidFill>
                <a:schemeClr val="accent2">
                  <a:lumMod val="40000"/>
                  <a:lumOff val="60000"/>
                </a:schemeClr>
              </a:solidFill>
              <a:latin typeface="Times New Roman" panose="02020603050405020304" pitchFamily="18" charset="0"/>
              <a:ea typeface="宋体" panose="02010600030101010101" pitchFamily="2" charset="-122"/>
              <a:cs typeface="+mn-c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Rectangle 2"/>
          <p:cNvSpPr>
            <a:spLocks noGrp="1"/>
          </p:cNvSpPr>
          <p:nvPr>
            <p:ph type="title"/>
          </p:nvPr>
        </p:nvSpPr>
        <p:spPr>
          <a:xfrm>
            <a:off x="685800" y="304800"/>
            <a:ext cx="7772400" cy="685800"/>
          </a:xfrm>
        </p:spPr>
        <p:txBody>
          <a:bodyPr vert="horz" wrap="square" lIns="91440" tIns="45720" rIns="91440" bIns="45720" anchor="ctr" anchorCtr="0"/>
          <a:p>
            <a:pPr eaLnBrk="1" hangingPunct="1"/>
            <a:r>
              <a:rPr lang="en-US" altLang="zh-CN" sz="3600" u="sng" dirty="0">
                <a:solidFill>
                  <a:srgbClr val="FF0000"/>
                </a:solidFill>
              </a:rPr>
              <a:t>5.3.1  LR</a:t>
            </a:r>
            <a:r>
              <a:rPr lang="zh-CN" altLang="en-US" sz="3600" u="sng" dirty="0">
                <a:solidFill>
                  <a:srgbClr val="FF0000"/>
                </a:solidFill>
              </a:rPr>
              <a:t>分析法 </a:t>
            </a:r>
            <a:r>
              <a:rPr lang="en-US" altLang="zh-CN" sz="3600" u="sng" dirty="0">
                <a:solidFill>
                  <a:srgbClr val="FF0000"/>
                </a:solidFill>
              </a:rPr>
              <a:t>(2)</a:t>
            </a:r>
            <a:endParaRPr lang="en-US" altLang="zh-CN" sz="3600" u="sng" dirty="0">
              <a:solidFill>
                <a:srgbClr val="FF0000"/>
              </a:solidFill>
            </a:endParaRPr>
          </a:p>
        </p:txBody>
      </p:sp>
      <p:sp>
        <p:nvSpPr>
          <p:cNvPr id="130050" name="Rectangle 3"/>
          <p:cNvSpPr>
            <a:spLocks noGrp="1"/>
          </p:cNvSpPr>
          <p:nvPr>
            <p:ph idx="1"/>
          </p:nvPr>
        </p:nvSpPr>
        <p:spPr>
          <a:xfrm>
            <a:off x="228600" y="1371600"/>
            <a:ext cx="2819400" cy="5029200"/>
          </a:xfrm>
          <a:ln>
            <a:solidFill>
              <a:schemeClr val="accent2"/>
            </a:solidFill>
            <a:miter/>
          </a:ln>
        </p:spPr>
        <p:txBody>
          <a:bodyPr vert="horz" wrap="square" lIns="91440" tIns="45720" rIns="91440" bIns="45720" anchor="t" anchorCtr="0"/>
          <a:p>
            <a:pPr eaLnBrk="1" hangingPunct="1"/>
            <a:r>
              <a:rPr lang="zh-CN" altLang="en-US" dirty="0"/>
              <a:t>历史</a:t>
            </a:r>
            <a:endParaRPr lang="zh-CN" altLang="en-US" dirty="0"/>
          </a:p>
          <a:p>
            <a:pPr eaLnBrk="1" hangingPunct="1">
              <a:buNone/>
            </a:pPr>
            <a:r>
              <a:rPr lang="zh-CN" altLang="en-US" dirty="0"/>
              <a:t>   </a:t>
            </a:r>
            <a:r>
              <a:rPr lang="zh-CN" altLang="en-US" dirty="0">
                <a:solidFill>
                  <a:srgbClr val="000099"/>
                </a:solidFill>
              </a:rPr>
              <a:t>开始－现在</a:t>
            </a:r>
            <a:endParaRPr lang="zh-CN" altLang="en-US" dirty="0">
              <a:solidFill>
                <a:srgbClr val="000099"/>
              </a:solidFill>
            </a:endParaRPr>
          </a:p>
          <a:p>
            <a:pPr eaLnBrk="1" hangingPunct="1"/>
            <a:r>
              <a:rPr lang="zh-CN" altLang="en-US" dirty="0"/>
              <a:t>现在</a:t>
            </a:r>
            <a:endParaRPr lang="zh-CN" altLang="en-US" dirty="0"/>
          </a:p>
          <a:p>
            <a:pPr eaLnBrk="1" hangingPunct="1">
              <a:buNone/>
            </a:pPr>
            <a:r>
              <a:rPr lang="zh-CN" altLang="en-US" dirty="0"/>
              <a:t>    </a:t>
            </a:r>
            <a:r>
              <a:rPr lang="zh-CN" altLang="en-US" dirty="0">
                <a:solidFill>
                  <a:srgbClr val="000099"/>
                </a:solidFill>
              </a:rPr>
              <a:t>当前栈顶</a:t>
            </a:r>
            <a:endParaRPr lang="zh-CN" altLang="en-US" dirty="0">
              <a:solidFill>
                <a:srgbClr val="000099"/>
              </a:solidFill>
            </a:endParaRPr>
          </a:p>
          <a:p>
            <a:pPr eaLnBrk="1" hangingPunct="1"/>
            <a:r>
              <a:rPr lang="zh-CN" altLang="en-US" dirty="0"/>
              <a:t>未来</a:t>
            </a:r>
            <a:endParaRPr lang="zh-CN" altLang="en-US" dirty="0"/>
          </a:p>
          <a:p>
            <a:pPr eaLnBrk="1" hangingPunct="1">
              <a:buNone/>
            </a:pPr>
            <a:r>
              <a:rPr lang="zh-CN" altLang="en-US" dirty="0"/>
              <a:t>    </a:t>
            </a:r>
            <a:r>
              <a:rPr lang="zh-CN" altLang="en-US" dirty="0">
                <a:solidFill>
                  <a:srgbClr val="000099"/>
                </a:solidFill>
              </a:rPr>
              <a:t>未来栈符号</a:t>
            </a:r>
            <a:endParaRPr lang="zh-CN" altLang="en-US" dirty="0">
              <a:solidFill>
                <a:srgbClr val="000099"/>
              </a:solidFill>
            </a:endParaRPr>
          </a:p>
          <a:p>
            <a:pPr eaLnBrk="1" hangingPunct="1"/>
            <a:r>
              <a:rPr lang="zh-CN" altLang="en-US" dirty="0"/>
              <a:t>状态</a:t>
            </a:r>
            <a:endParaRPr lang="zh-CN" altLang="en-US" dirty="0"/>
          </a:p>
          <a:p>
            <a:pPr eaLnBrk="1" hangingPunct="1">
              <a:buNone/>
            </a:pPr>
            <a:r>
              <a:rPr lang="zh-CN" altLang="en-US" dirty="0"/>
              <a:t>    </a:t>
            </a:r>
            <a:r>
              <a:rPr lang="zh-CN" altLang="en-US" dirty="0">
                <a:solidFill>
                  <a:srgbClr val="000099"/>
                </a:solidFill>
              </a:rPr>
              <a:t>分析的状态</a:t>
            </a:r>
            <a:endParaRPr lang="zh-CN" altLang="en-US" dirty="0">
              <a:solidFill>
                <a:srgbClr val="000099"/>
              </a:solidFill>
            </a:endParaRPr>
          </a:p>
        </p:txBody>
      </p:sp>
      <p:graphicFrame>
        <p:nvGraphicFramePr>
          <p:cNvPr id="39012" name="Group 100"/>
          <p:cNvGraphicFramePr>
            <a:graphicFrameLocks noGrp="1"/>
          </p:cNvGraphicFramePr>
          <p:nvPr/>
        </p:nvGraphicFramePr>
        <p:xfrm>
          <a:off x="5043488" y="1125538"/>
          <a:ext cx="3109913" cy="4105275"/>
        </p:xfrm>
        <a:graphic>
          <a:graphicData uri="http://schemas.openxmlformats.org/drawingml/2006/table">
            <a:tbl>
              <a:tblPr/>
              <a:tblGrid>
                <a:gridCol w="1524000"/>
                <a:gridCol w="1585912"/>
              </a:tblGrid>
              <a:tr h="1334974">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en-US" altLang="zh-CN" sz="2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endParaRPr kumimoji="1" lang="en-US" altLang="zh-CN" sz="2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endParaRPr kumimoji="1" lang="en-US" altLang="zh-CN" sz="2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618797">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a:t>
                      </a:r>
                      <a:r>
                        <a:rPr kumimoji="1" lang="en-US" altLang="zh-CN" sz="2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m</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X</a:t>
                      </a:r>
                      <a:r>
                        <a:rPr kumimoji="1" lang="en-US" altLang="zh-CN" sz="2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m</a:t>
                      </a:r>
                      <a:endParaRPr kumimoji="1" lang="en-US" altLang="zh-CN" sz="2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54263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a:t>
                      </a:r>
                      <a:endParaRPr kumimoji="1" lang="en-US" altLang="zh-CN" sz="2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a:t>
                      </a:r>
                      <a:endParaRPr kumimoji="1" lang="en-US" altLang="zh-CN" sz="2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54263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a:t>
                      </a:r>
                      <a:r>
                        <a:rPr kumimoji="1" lang="en-US" altLang="zh-CN" sz="2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endParaRPr kumimoji="1" lang="en-US" altLang="zh-CN" sz="2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X</a:t>
                      </a:r>
                      <a:r>
                        <a:rPr kumimoji="1" lang="en-US" altLang="zh-CN" sz="2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a:t>
                      </a:r>
                      <a:endParaRPr kumimoji="1" lang="en-US" altLang="zh-CN" sz="2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53311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a:t>
                      </a:r>
                      <a:r>
                        <a:rPr kumimoji="1" lang="en-US" altLang="zh-CN" sz="2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a:t>
                      </a:r>
                      <a:endParaRPr kumimoji="1" lang="en-US" altLang="zh-CN" sz="2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X</a:t>
                      </a:r>
                      <a:r>
                        <a:rPr kumimoji="1" lang="en-US" altLang="zh-CN" sz="2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a:t>
                      </a:r>
                      <a:endParaRPr kumimoji="1" lang="en-US" altLang="zh-CN" sz="24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53311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状态</a:t>
                      </a:r>
                      <a:endParaRPr kumimoji="1" lang="zh-CN" altLang="en-US"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696" marB="4569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符号</a:t>
                      </a:r>
                      <a:endParaRPr kumimoji="1" lang="zh-CN" altLang="en-US"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696" marB="4569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folHlink"/>
                    </a:solidFill>
                  </a:tcPr>
                </a:tc>
              </a:tr>
            </a:tbl>
          </a:graphicData>
        </a:graphic>
      </p:graphicFrame>
      <p:sp>
        <p:nvSpPr>
          <p:cNvPr id="130074" name="AutoShape 101"/>
          <p:cNvSpPr/>
          <p:nvPr/>
        </p:nvSpPr>
        <p:spPr>
          <a:xfrm>
            <a:off x="4191000" y="3106738"/>
            <a:ext cx="609600" cy="1600200"/>
          </a:xfrm>
          <a:prstGeom prst="leftBrace">
            <a:avLst>
              <a:gd name="adj1" fmla="val 21875"/>
              <a:gd name="adj2" fmla="val 50000"/>
            </a:avLst>
          </a:prstGeom>
          <a:noFill/>
          <a:ln w="9525" cap="flat" cmpd="sng">
            <a:solidFill>
              <a:schemeClr val="tx1"/>
            </a:solidFill>
            <a:prstDash val="solid"/>
            <a:round/>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130075" name="AutoShape 102"/>
          <p:cNvSpPr/>
          <p:nvPr/>
        </p:nvSpPr>
        <p:spPr>
          <a:xfrm>
            <a:off x="4191000" y="1125538"/>
            <a:ext cx="609600" cy="1371600"/>
          </a:xfrm>
          <a:prstGeom prst="leftBrace">
            <a:avLst>
              <a:gd name="adj1" fmla="val 18750"/>
              <a:gd name="adj2" fmla="val 50000"/>
            </a:avLst>
          </a:prstGeom>
          <a:noFill/>
          <a:ln w="9525" cap="flat" cmpd="sng">
            <a:solidFill>
              <a:schemeClr val="tx1"/>
            </a:solidFill>
            <a:prstDash val="lgDash"/>
            <a:round/>
            <a:headEnd type="none" w="med" len="med"/>
            <a:tailEnd type="none" w="med" len="med"/>
          </a:ln>
        </p:spPr>
        <p:txBody>
          <a:bodyPr wrap="none" anchor="ctr" anchorCtr="0"/>
          <a:p>
            <a:endParaRPr lang="zh-CN" altLang="en-US" dirty="0">
              <a:latin typeface="Times New Roman" panose="02020603050405020304" pitchFamily="18" charset="0"/>
              <a:ea typeface="宋体" panose="02010600030101010101" pitchFamily="2" charset="-122"/>
            </a:endParaRPr>
          </a:p>
        </p:txBody>
      </p:sp>
      <p:sp>
        <p:nvSpPr>
          <p:cNvPr id="130076" name="Text Box 103"/>
          <p:cNvSpPr txBox="1"/>
          <p:nvPr/>
        </p:nvSpPr>
        <p:spPr>
          <a:xfrm>
            <a:off x="3352800" y="3640138"/>
            <a:ext cx="838200" cy="457200"/>
          </a:xfrm>
          <a:prstGeom prst="rect">
            <a:avLst/>
          </a:prstGeom>
          <a:noFill/>
          <a:ln w="9525">
            <a:noFill/>
          </a:ln>
        </p:spPr>
        <p:txBody>
          <a:bodyPr anchor="t" anchorCtr="0">
            <a:spAutoFit/>
          </a:bodyPr>
          <a:p>
            <a:pPr>
              <a:spcBef>
                <a:spcPct val="50000"/>
              </a:spcBef>
            </a:pPr>
            <a:r>
              <a:rPr lang="zh-CN" altLang="en-US" dirty="0">
                <a:solidFill>
                  <a:srgbClr val="006666"/>
                </a:solidFill>
                <a:latin typeface="Times New Roman" panose="02020603050405020304" pitchFamily="18" charset="0"/>
                <a:ea typeface="宋体" panose="02010600030101010101" pitchFamily="2" charset="-122"/>
              </a:rPr>
              <a:t>历史</a:t>
            </a:r>
            <a:endParaRPr lang="zh-CN" altLang="en-US" dirty="0">
              <a:solidFill>
                <a:srgbClr val="006666"/>
              </a:solidFill>
              <a:latin typeface="Times New Roman" panose="02020603050405020304" pitchFamily="18" charset="0"/>
              <a:ea typeface="宋体" panose="02010600030101010101" pitchFamily="2" charset="-122"/>
            </a:endParaRPr>
          </a:p>
        </p:txBody>
      </p:sp>
      <p:sp>
        <p:nvSpPr>
          <p:cNvPr id="130077" name="Text Box 105"/>
          <p:cNvSpPr txBox="1"/>
          <p:nvPr/>
        </p:nvSpPr>
        <p:spPr>
          <a:xfrm>
            <a:off x="3352800" y="2649538"/>
            <a:ext cx="838200" cy="457200"/>
          </a:xfrm>
          <a:prstGeom prst="rect">
            <a:avLst/>
          </a:prstGeom>
          <a:noFill/>
          <a:ln w="9525">
            <a:noFill/>
          </a:ln>
        </p:spPr>
        <p:txBody>
          <a:bodyPr anchor="t" anchorCtr="0">
            <a:spAutoFit/>
          </a:bodyPr>
          <a:p>
            <a:pPr>
              <a:spcBef>
                <a:spcPct val="50000"/>
              </a:spcBef>
            </a:pPr>
            <a:r>
              <a:rPr lang="zh-CN" altLang="en-US" dirty="0">
                <a:solidFill>
                  <a:srgbClr val="006666"/>
                </a:solidFill>
                <a:latin typeface="Times New Roman" panose="02020603050405020304" pitchFamily="18" charset="0"/>
                <a:ea typeface="宋体" panose="02010600030101010101" pitchFamily="2" charset="-122"/>
              </a:rPr>
              <a:t>现在</a:t>
            </a:r>
            <a:endParaRPr lang="zh-CN" altLang="en-US" dirty="0">
              <a:solidFill>
                <a:srgbClr val="006666"/>
              </a:solidFill>
              <a:latin typeface="Times New Roman" panose="02020603050405020304" pitchFamily="18" charset="0"/>
              <a:ea typeface="宋体" panose="02010600030101010101" pitchFamily="2" charset="-122"/>
            </a:endParaRPr>
          </a:p>
        </p:txBody>
      </p:sp>
      <p:sp>
        <p:nvSpPr>
          <p:cNvPr id="130078" name="Text Box 106"/>
          <p:cNvSpPr txBox="1"/>
          <p:nvPr/>
        </p:nvSpPr>
        <p:spPr>
          <a:xfrm>
            <a:off x="3352800" y="1582738"/>
            <a:ext cx="838200" cy="466725"/>
          </a:xfrm>
          <a:prstGeom prst="rect">
            <a:avLst/>
          </a:prstGeom>
          <a:noFill/>
          <a:ln w="9525" cap="flat" cmpd="sng">
            <a:solidFill>
              <a:schemeClr val="bg1"/>
            </a:solidFill>
            <a:prstDash val="solid"/>
            <a:miter/>
            <a:headEnd type="none" w="med" len="med"/>
            <a:tailEnd type="none" w="med" len="med"/>
          </a:ln>
        </p:spPr>
        <p:txBody>
          <a:bodyPr anchor="t" anchorCtr="0">
            <a:spAutoFit/>
          </a:bodyPr>
          <a:p>
            <a:pPr>
              <a:spcBef>
                <a:spcPct val="50000"/>
              </a:spcBef>
            </a:pPr>
            <a:r>
              <a:rPr lang="zh-CN" altLang="en-US" dirty="0">
                <a:solidFill>
                  <a:srgbClr val="006666"/>
                </a:solidFill>
                <a:latin typeface="Times New Roman" panose="02020603050405020304" pitchFamily="18" charset="0"/>
                <a:ea typeface="宋体" panose="02010600030101010101" pitchFamily="2" charset="-122"/>
              </a:rPr>
              <a:t>未来</a:t>
            </a:r>
            <a:endParaRPr lang="zh-CN" altLang="en-US" dirty="0">
              <a:solidFill>
                <a:srgbClr val="006666"/>
              </a:solidFill>
              <a:latin typeface="Times New Roman" panose="02020603050405020304" pitchFamily="18" charset="0"/>
              <a:ea typeface="宋体" panose="02010600030101010101" pitchFamily="2" charset="-122"/>
            </a:endParaRPr>
          </a:p>
        </p:txBody>
      </p:sp>
      <p:sp>
        <p:nvSpPr>
          <p:cNvPr id="2" name="矩形 1"/>
          <p:cNvSpPr>
            <a:spLocks noChangeArrowheads="1"/>
          </p:cNvSpPr>
          <p:nvPr/>
        </p:nvSpPr>
        <p:spPr bwMode="auto">
          <a:xfrm>
            <a:off x="3363913" y="5470525"/>
            <a:ext cx="5570538" cy="708025"/>
          </a:xfrm>
          <a:prstGeom prst="rect">
            <a:avLst/>
          </a:prstGeom>
          <a:noFill/>
          <a:ln>
            <a:noFill/>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什么是状态：从分析开始到某一规约阶段</a:t>
            </a:r>
            <a:endParaRPr kumimoji="1" lang="en-US" altLang="zh-CN" sz="2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的</a:t>
            </a:r>
            <a:r>
              <a:rPr kumimoji="1" lang="zh-CN" altLang="en-US" sz="2000" b="1" i="0" u="sng" strike="noStrike" kern="1200" cap="none" spc="0" normalizeH="0" baseline="0" noProof="0" dirty="0">
                <a:ln>
                  <a:noFill/>
                </a:ln>
                <a:solidFill>
                  <a:schemeClr val="tx1">
                    <a:lumMod val="95000"/>
                    <a:lumOff val="5000"/>
                  </a:schemeClr>
                </a:solidFill>
                <a:effectLst/>
                <a:uLnTx/>
                <a:uFillTx/>
                <a:latin typeface="Times New Roman" panose="02020603050405020304" pitchFamily="18" charset="0"/>
                <a:ea typeface="宋体" panose="02010600030101010101" pitchFamily="2" charset="-122"/>
                <a:cs typeface="+mn-cs"/>
              </a:rPr>
              <a:t>全部历史和展望数据</a:t>
            </a:r>
            <a:r>
              <a:rPr kumimoji="1"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，使得分析过程更直观！</a:t>
            </a:r>
            <a:endParaRPr kumimoji="1"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3" name="矩形 2"/>
          <p:cNvSpPr/>
          <p:nvPr/>
        </p:nvSpPr>
        <p:spPr>
          <a:xfrm>
            <a:off x="4275138" y="6211888"/>
            <a:ext cx="3570288" cy="461963"/>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400" b="0" i="0" u="none" strike="noStrike" kern="1200" cap="none" spc="0" normalizeH="0" baseline="0" noProof="0" dirty="0">
                <a:ln>
                  <a:noFill/>
                </a:ln>
                <a:solidFill>
                  <a:schemeClr val="dk1"/>
                </a:solidFill>
                <a:effectLst/>
                <a:uLnTx/>
                <a:uFillTx/>
                <a:latin typeface="+mn-lt"/>
                <a:ea typeface="+mn-ea"/>
                <a:cs typeface="+mn-cs"/>
              </a:rPr>
              <a:t>保留符号栈，增加状态栈</a:t>
            </a:r>
            <a:endParaRPr kumimoji="1" lang="zh-CN" altLang="en-US" sz="24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标题 1"/>
          <p:cNvSpPr>
            <a:spLocks noGrp="1"/>
          </p:cNvSpPr>
          <p:nvPr>
            <p:ph type="title"/>
          </p:nvPr>
        </p:nvSpPr>
        <p:spPr/>
        <p:txBody>
          <a:bodyPr vert="horz" wrap="square" lIns="91440" tIns="45720" rIns="91440" bIns="45720" anchor="ctr" anchorCtr="0"/>
          <a:p>
            <a:endParaRPr lang="zh-CN" altLang="en-US" dirty="0"/>
          </a:p>
        </p:txBody>
      </p:sp>
      <p:sp>
        <p:nvSpPr>
          <p:cNvPr id="132098" name="内容占位符 2"/>
          <p:cNvSpPr>
            <a:spLocks noGrp="1"/>
          </p:cNvSpPr>
          <p:nvPr>
            <p:ph idx="1"/>
          </p:nvPr>
        </p:nvSpPr>
        <p:spPr/>
        <p:txBody>
          <a:bodyPr vert="horz" wrap="square" lIns="91440" tIns="45720" rIns="91440" bIns="45720" anchor="t" anchorCtr="0"/>
          <a:p>
            <a:r>
              <a:rPr lang="zh-CN" altLang="en-US" dirty="0"/>
              <a:t>历史：已经移进和规约的符号串</a:t>
            </a:r>
            <a:endParaRPr lang="en-US" altLang="zh-CN" dirty="0"/>
          </a:p>
          <a:p>
            <a:r>
              <a:rPr lang="zh-CN" altLang="en-US" dirty="0"/>
              <a:t>展望：根据所用的产生式推测未来可能碰到的输入符号</a:t>
            </a:r>
            <a:endParaRPr lang="en-US" altLang="zh-CN" dirty="0"/>
          </a:p>
          <a:p>
            <a:r>
              <a:rPr lang="zh-CN" altLang="en-US" dirty="0"/>
              <a:t>现实：当前输入符号</a:t>
            </a:r>
            <a:endParaRPr lang="en-US" altLang="zh-CN" dirty="0"/>
          </a:p>
          <a:p>
            <a:r>
              <a:rPr lang="zh-CN" altLang="en-US" dirty="0"/>
              <a:t>状态：历史</a:t>
            </a:r>
            <a:r>
              <a:rPr lang="en-US" altLang="zh-CN" dirty="0"/>
              <a:t>+</a:t>
            </a:r>
            <a:r>
              <a:rPr lang="zh-CN" altLang="en-US" dirty="0"/>
              <a:t>展望，只是</a:t>
            </a:r>
            <a:r>
              <a:rPr lang="en-US" altLang="zh-CN" dirty="0"/>
              <a:t>LR</a:t>
            </a:r>
            <a:r>
              <a:rPr lang="zh-CN" altLang="en-US" dirty="0"/>
              <a:t>（</a:t>
            </a:r>
            <a:r>
              <a:rPr lang="en-US" altLang="zh-CN" dirty="0"/>
              <a:t>0</a:t>
            </a:r>
            <a:r>
              <a:rPr lang="zh-CN" altLang="en-US" dirty="0"/>
              <a:t>）没有展望数据而已，而</a:t>
            </a:r>
            <a:r>
              <a:rPr lang="en-US" altLang="zh-CN" dirty="0"/>
              <a:t>SLR</a:t>
            </a:r>
            <a:r>
              <a:rPr lang="zh-CN" altLang="en-US" dirty="0"/>
              <a:t>（</a:t>
            </a:r>
            <a:r>
              <a:rPr lang="en-US" altLang="zh-CN" dirty="0"/>
              <a:t>1</a:t>
            </a:r>
            <a:r>
              <a:rPr lang="zh-CN" altLang="en-US" dirty="0"/>
              <a:t>）需要展望</a:t>
            </a:r>
            <a:endParaRPr lang="zh-CN" altLang="en-US" dirty="0"/>
          </a:p>
          <a:p>
            <a:r>
              <a:rPr lang="en-US" altLang="zh-CN" dirty="0"/>
              <a:t>LR</a:t>
            </a:r>
            <a:r>
              <a:rPr lang="zh-CN" altLang="en-US" dirty="0"/>
              <a:t>分析是由栈顶状态和当前输入符号唯一确定！！</a:t>
            </a:r>
            <a:endParaRPr lang="en-US" altLang="zh-CN" dirty="0"/>
          </a:p>
          <a:p>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Rectangle 2"/>
          <p:cNvSpPr>
            <a:spLocks noGrp="1"/>
          </p:cNvSpPr>
          <p:nvPr>
            <p:ph type="title"/>
          </p:nvPr>
        </p:nvSpPr>
        <p:spPr>
          <a:xfrm>
            <a:off x="685800" y="457200"/>
            <a:ext cx="7772400" cy="685800"/>
          </a:xfrm>
        </p:spPr>
        <p:txBody>
          <a:bodyPr vert="horz" wrap="square" lIns="91440" tIns="45720" rIns="91440" bIns="45720" anchor="ctr" anchorCtr="0"/>
          <a:p>
            <a:pPr eaLnBrk="1" hangingPunct="1"/>
            <a:r>
              <a:rPr lang="en-US" altLang="zh-CN" sz="3600" u="sng" dirty="0">
                <a:solidFill>
                  <a:srgbClr val="FF0000"/>
                </a:solidFill>
              </a:rPr>
              <a:t>5.3.1  LR</a:t>
            </a:r>
            <a:r>
              <a:rPr lang="zh-CN" altLang="en-US" sz="3600" u="sng" dirty="0">
                <a:solidFill>
                  <a:srgbClr val="FF0000"/>
                </a:solidFill>
              </a:rPr>
              <a:t>分析法 </a:t>
            </a:r>
            <a:r>
              <a:rPr lang="en-US" altLang="zh-CN" sz="3600" u="sng" dirty="0">
                <a:solidFill>
                  <a:srgbClr val="FF0000"/>
                </a:solidFill>
              </a:rPr>
              <a:t>(3)</a:t>
            </a:r>
            <a:endParaRPr lang="en-US" altLang="zh-CN" sz="3600" u="sng" dirty="0">
              <a:solidFill>
                <a:srgbClr val="FF0000"/>
              </a:solidFill>
            </a:endParaRPr>
          </a:p>
        </p:txBody>
      </p:sp>
      <p:sp>
        <p:nvSpPr>
          <p:cNvPr id="133122" name="Rectangle 3"/>
          <p:cNvSpPr>
            <a:spLocks noGrp="1"/>
          </p:cNvSpPr>
          <p:nvPr>
            <p:ph idx="1"/>
          </p:nvPr>
        </p:nvSpPr>
        <p:spPr>
          <a:xfrm>
            <a:off x="385763" y="1524000"/>
            <a:ext cx="2590800" cy="4495800"/>
          </a:xfrm>
          <a:ln>
            <a:solidFill>
              <a:srgbClr val="006666"/>
            </a:solidFill>
            <a:miter/>
          </a:ln>
        </p:spPr>
        <p:txBody>
          <a:bodyPr vert="horz" wrap="square" lIns="91440" tIns="45720" rIns="91440" bIns="45720" anchor="t" anchorCtr="0"/>
          <a:p>
            <a:pPr eaLnBrk="1" hangingPunct="1">
              <a:buNone/>
            </a:pPr>
            <a:r>
              <a:rPr lang="en-US" altLang="zh-CN" sz="2400" dirty="0"/>
              <a:t>(1) </a:t>
            </a:r>
            <a:r>
              <a:rPr lang="zh-CN" altLang="en-US" sz="2400" dirty="0"/>
              <a:t>移进  </a:t>
            </a:r>
            <a:r>
              <a:rPr lang="en-US" altLang="zh-CN" sz="2400" dirty="0">
                <a:solidFill>
                  <a:srgbClr val="A50021"/>
                </a:solidFill>
              </a:rPr>
              <a:t>sS’</a:t>
            </a:r>
            <a:endParaRPr lang="en-US" altLang="zh-CN" sz="2400" dirty="0">
              <a:solidFill>
                <a:srgbClr val="A50021"/>
              </a:solidFill>
            </a:endParaRPr>
          </a:p>
          <a:p>
            <a:pPr eaLnBrk="1" hangingPunct="1">
              <a:buNone/>
            </a:pPr>
            <a:r>
              <a:rPr lang="en-US" altLang="zh-CN" sz="2400" dirty="0"/>
              <a:t>     </a:t>
            </a:r>
            <a:r>
              <a:rPr lang="en-US" altLang="zh-CN" sz="2400" dirty="0">
                <a:solidFill>
                  <a:srgbClr val="000099"/>
                </a:solidFill>
              </a:rPr>
              <a:t>S’=goto[S,a]</a:t>
            </a:r>
            <a:endParaRPr lang="en-US" altLang="zh-CN" sz="2400" dirty="0">
              <a:solidFill>
                <a:srgbClr val="000099"/>
              </a:solidFill>
            </a:endParaRPr>
          </a:p>
          <a:p>
            <a:pPr eaLnBrk="1" hangingPunct="1">
              <a:buNone/>
            </a:pPr>
            <a:r>
              <a:rPr lang="en-US" altLang="zh-CN" sz="2400" dirty="0"/>
              <a:t>(2) </a:t>
            </a:r>
            <a:r>
              <a:rPr lang="zh-CN" altLang="en-US" sz="2400" dirty="0"/>
              <a:t>规约  </a:t>
            </a:r>
            <a:r>
              <a:rPr lang="en-US" altLang="zh-CN" sz="2400" dirty="0">
                <a:solidFill>
                  <a:srgbClr val="A50021"/>
                </a:solidFill>
              </a:rPr>
              <a:t>rS’</a:t>
            </a:r>
            <a:endParaRPr lang="en-US" altLang="zh-CN" sz="2400" dirty="0">
              <a:solidFill>
                <a:srgbClr val="A50021"/>
              </a:solidFill>
            </a:endParaRPr>
          </a:p>
          <a:p>
            <a:pPr eaLnBrk="1" hangingPunct="1">
              <a:buNone/>
            </a:pPr>
            <a:r>
              <a:rPr lang="en-US" altLang="zh-CN" sz="2400" dirty="0">
                <a:solidFill>
                  <a:srgbClr val="000099"/>
                </a:solidFill>
              </a:rPr>
              <a:t>     </a:t>
            </a:r>
            <a:r>
              <a:rPr lang="zh-CN" altLang="en-US" sz="2400" dirty="0">
                <a:solidFill>
                  <a:srgbClr val="000099"/>
                </a:solidFill>
              </a:rPr>
              <a:t>句柄</a:t>
            </a:r>
            <a:r>
              <a:rPr lang="en-US" altLang="zh-CN" sz="2400" dirty="0">
                <a:solidFill>
                  <a:srgbClr val="000099"/>
                </a:solidFill>
              </a:rPr>
              <a:t>:  A→ </a:t>
            </a:r>
            <a:r>
              <a:rPr lang="en-US" altLang="zh-CN" sz="2400" dirty="0">
                <a:solidFill>
                  <a:srgbClr val="000099"/>
                </a:solidFill>
                <a:sym typeface="Symbol" panose="05050102010706020507" pitchFamily="18" charset="2"/>
              </a:rPr>
              <a:t></a:t>
            </a:r>
            <a:r>
              <a:rPr lang="en-US" altLang="zh-CN" sz="2400" dirty="0">
                <a:solidFill>
                  <a:srgbClr val="000099"/>
                </a:solidFill>
              </a:rPr>
              <a:t> </a:t>
            </a:r>
            <a:endParaRPr lang="en-US" altLang="zh-CN" sz="2400" dirty="0"/>
          </a:p>
          <a:p>
            <a:pPr eaLnBrk="1" hangingPunct="1">
              <a:buNone/>
            </a:pPr>
            <a:r>
              <a:rPr lang="en-US" altLang="zh-CN" sz="2400" dirty="0"/>
              <a:t>     </a:t>
            </a:r>
            <a:r>
              <a:rPr lang="en-US" altLang="zh-CN" sz="2400" dirty="0">
                <a:solidFill>
                  <a:srgbClr val="000099"/>
                </a:solidFill>
              </a:rPr>
              <a:t>pop  : </a:t>
            </a:r>
            <a:r>
              <a:rPr lang="zh-CN" altLang="en-US" sz="2400" dirty="0">
                <a:solidFill>
                  <a:srgbClr val="000099"/>
                </a:solidFill>
              </a:rPr>
              <a:t>规约</a:t>
            </a:r>
            <a:r>
              <a:rPr lang="zh-CN" altLang="en-US" sz="2400" dirty="0">
                <a:solidFill>
                  <a:srgbClr val="000099"/>
                </a:solidFill>
                <a:sym typeface="Symbol" panose="05050102010706020507" pitchFamily="18" charset="2"/>
              </a:rPr>
              <a:t></a:t>
            </a:r>
            <a:endParaRPr lang="zh-CN" altLang="en-US" sz="2400" dirty="0">
              <a:solidFill>
                <a:srgbClr val="000099"/>
              </a:solidFill>
            </a:endParaRPr>
          </a:p>
          <a:p>
            <a:pPr eaLnBrk="1" hangingPunct="1">
              <a:buNone/>
            </a:pPr>
            <a:r>
              <a:rPr lang="zh-CN" altLang="en-US" sz="2400" dirty="0">
                <a:solidFill>
                  <a:srgbClr val="000099"/>
                </a:solidFill>
              </a:rPr>
              <a:t>     </a:t>
            </a:r>
            <a:r>
              <a:rPr lang="en-US" altLang="zh-CN" sz="2400" dirty="0">
                <a:solidFill>
                  <a:srgbClr val="000099"/>
                </a:solidFill>
              </a:rPr>
              <a:t>push: </a:t>
            </a:r>
            <a:r>
              <a:rPr lang="zh-CN" altLang="en-US" sz="2400" dirty="0">
                <a:solidFill>
                  <a:srgbClr val="000099"/>
                </a:solidFill>
              </a:rPr>
              <a:t>移进</a:t>
            </a:r>
            <a:r>
              <a:rPr lang="en-US" altLang="zh-CN" sz="2400" dirty="0">
                <a:solidFill>
                  <a:srgbClr val="000099"/>
                </a:solidFill>
              </a:rPr>
              <a:t>A</a:t>
            </a:r>
            <a:endParaRPr lang="en-US" altLang="zh-CN" sz="2400" dirty="0">
              <a:solidFill>
                <a:srgbClr val="000099"/>
              </a:solidFill>
            </a:endParaRPr>
          </a:p>
          <a:p>
            <a:pPr eaLnBrk="1" hangingPunct="1">
              <a:buNone/>
            </a:pPr>
            <a:r>
              <a:rPr lang="en-US" altLang="zh-CN" sz="2400" dirty="0"/>
              <a:t>(3) </a:t>
            </a:r>
            <a:r>
              <a:rPr lang="zh-CN" altLang="en-US" sz="2400" dirty="0"/>
              <a:t>接受  </a:t>
            </a:r>
            <a:r>
              <a:rPr lang="en-US" altLang="zh-CN" sz="2400" dirty="0">
                <a:solidFill>
                  <a:srgbClr val="A50021"/>
                </a:solidFill>
              </a:rPr>
              <a:t>acc</a:t>
            </a:r>
            <a:endParaRPr lang="en-US" altLang="zh-CN" sz="2400" dirty="0">
              <a:solidFill>
                <a:srgbClr val="A50021"/>
              </a:solidFill>
            </a:endParaRPr>
          </a:p>
          <a:p>
            <a:pPr eaLnBrk="1" hangingPunct="1">
              <a:buNone/>
            </a:pPr>
            <a:r>
              <a:rPr lang="en-US" altLang="zh-CN" sz="2400" dirty="0"/>
              <a:t>     </a:t>
            </a:r>
            <a:r>
              <a:rPr lang="zh-CN" altLang="en-US" sz="2400" dirty="0">
                <a:solidFill>
                  <a:srgbClr val="000099"/>
                </a:solidFill>
              </a:rPr>
              <a:t>接受输入串</a:t>
            </a:r>
            <a:endParaRPr lang="zh-CN" altLang="en-US" sz="2400" dirty="0">
              <a:solidFill>
                <a:srgbClr val="000099"/>
              </a:solidFill>
            </a:endParaRPr>
          </a:p>
          <a:p>
            <a:pPr eaLnBrk="1" hangingPunct="1">
              <a:buNone/>
            </a:pPr>
            <a:r>
              <a:rPr lang="en-US" altLang="zh-CN" sz="2400" dirty="0"/>
              <a:t>(4) </a:t>
            </a:r>
            <a:r>
              <a:rPr lang="zh-CN" altLang="en-US" sz="2400" dirty="0"/>
              <a:t>报错  </a:t>
            </a:r>
            <a:r>
              <a:rPr lang="en-US" altLang="zh-CN" sz="2400" dirty="0">
                <a:solidFill>
                  <a:srgbClr val="A50021"/>
                </a:solidFill>
              </a:rPr>
              <a:t>err</a:t>
            </a:r>
            <a:endParaRPr lang="en-US" altLang="zh-CN" sz="2400" dirty="0">
              <a:solidFill>
                <a:srgbClr val="A50021"/>
              </a:solidFill>
            </a:endParaRPr>
          </a:p>
          <a:p>
            <a:pPr eaLnBrk="1" hangingPunct="1">
              <a:buNone/>
            </a:pPr>
            <a:r>
              <a:rPr lang="en-US" altLang="zh-CN" sz="2400" dirty="0"/>
              <a:t>     </a:t>
            </a:r>
            <a:r>
              <a:rPr lang="zh-CN" altLang="en-US" sz="2400" dirty="0">
                <a:solidFill>
                  <a:srgbClr val="000099"/>
                </a:solidFill>
              </a:rPr>
              <a:t>输入串语法错</a:t>
            </a:r>
            <a:endParaRPr lang="zh-CN" altLang="en-US" sz="2400" dirty="0">
              <a:solidFill>
                <a:srgbClr val="000099"/>
              </a:solidFill>
            </a:endParaRPr>
          </a:p>
        </p:txBody>
      </p:sp>
      <p:graphicFrame>
        <p:nvGraphicFramePr>
          <p:cNvPr id="40111" name="Group 175"/>
          <p:cNvGraphicFramePr>
            <a:graphicFrameLocks noGrp="1"/>
          </p:cNvGraphicFramePr>
          <p:nvPr/>
        </p:nvGraphicFramePr>
        <p:xfrm>
          <a:off x="4462463" y="1371600"/>
          <a:ext cx="3886200" cy="517525"/>
        </p:xfrm>
        <a:graphic>
          <a:graphicData uri="http://schemas.openxmlformats.org/drawingml/2006/table">
            <a:tbl>
              <a:tblPr/>
              <a:tblGrid>
                <a:gridCol w="431800"/>
                <a:gridCol w="406400"/>
                <a:gridCol w="889000"/>
                <a:gridCol w="431800"/>
                <a:gridCol w="863600"/>
                <a:gridCol w="431800"/>
                <a:gridCol w="431800"/>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405" marB="45405"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a</a:t>
                      </a:r>
                      <a:r>
                        <a:rPr kumimoji="1" lang="en-US" altLang="zh-CN" sz="1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1</a:t>
                      </a:r>
                      <a:endParaRPr kumimoji="1" lang="en-US" altLang="zh-CN" sz="1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a</a:t>
                      </a:r>
                      <a:r>
                        <a:rPr kumimoji="1" lang="en-US" altLang="zh-CN" sz="1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i</a:t>
                      </a:r>
                      <a:endParaRPr kumimoji="1" lang="en-US" altLang="zh-CN" sz="1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a</a:t>
                      </a:r>
                      <a:r>
                        <a:rPr kumimoji="1" lang="en-US" altLang="zh-CN" sz="1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n</a:t>
                      </a:r>
                      <a:endParaRPr kumimoji="1" lang="en-US" altLang="zh-CN" sz="1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405" marB="454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a:t>
                      </a:r>
                      <a:endParaRPr kumimoji="1" lang="en-US" altLang="zh-CN" sz="28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405" marB="454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99"/>
                    </a:solidFill>
                  </a:tcPr>
                </a:tc>
              </a:tr>
            </a:tbl>
          </a:graphicData>
        </a:graphic>
      </p:graphicFrame>
      <p:graphicFrame>
        <p:nvGraphicFramePr>
          <p:cNvPr id="40110" name="Group 174"/>
          <p:cNvGraphicFramePr>
            <a:graphicFrameLocks noGrp="1"/>
          </p:cNvGraphicFramePr>
          <p:nvPr/>
        </p:nvGraphicFramePr>
        <p:xfrm>
          <a:off x="3267075" y="2514600"/>
          <a:ext cx="1143000" cy="2560640"/>
        </p:xfrm>
        <a:graphic>
          <a:graphicData uri="http://schemas.openxmlformats.org/drawingml/2006/table">
            <a:tbl>
              <a:tblPr/>
              <a:tblGrid>
                <a:gridCol w="533400"/>
                <a:gridCol w="609600"/>
              </a:tblGrid>
              <a:tr h="518289">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487484">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51828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518289">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51828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1" marB="4573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1" marB="4573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sp>
        <p:nvSpPr>
          <p:cNvPr id="133163" name="Rectangle 122"/>
          <p:cNvSpPr/>
          <p:nvPr/>
        </p:nvSpPr>
        <p:spPr>
          <a:xfrm>
            <a:off x="4876800" y="2819400"/>
            <a:ext cx="2133600" cy="9144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LR</a:t>
            </a:r>
            <a:r>
              <a:rPr lang="zh-CN" altLang="en-US" dirty="0">
                <a:latin typeface="Times New Roman" panose="02020603050405020304" pitchFamily="18" charset="0"/>
                <a:ea typeface="宋体" panose="02010600030101010101" pitchFamily="2" charset="-122"/>
              </a:rPr>
              <a:t>分析器</a:t>
            </a:r>
            <a:endParaRPr lang="zh-CN" altLang="en-US" dirty="0">
              <a:latin typeface="Times New Roman" panose="02020603050405020304" pitchFamily="18" charset="0"/>
              <a:ea typeface="宋体" panose="02010600030101010101" pitchFamily="2" charset="-122"/>
            </a:endParaRPr>
          </a:p>
        </p:txBody>
      </p:sp>
      <p:graphicFrame>
        <p:nvGraphicFramePr>
          <p:cNvPr id="40116" name="Group 180"/>
          <p:cNvGraphicFramePr>
            <a:graphicFrameLocks noGrp="1"/>
          </p:cNvGraphicFramePr>
          <p:nvPr/>
        </p:nvGraphicFramePr>
        <p:xfrm>
          <a:off x="6229350" y="4114800"/>
          <a:ext cx="2133600" cy="1036638"/>
        </p:xfrm>
        <a:graphic>
          <a:graphicData uri="http://schemas.openxmlformats.org/drawingml/2006/table">
            <a:tbl>
              <a:tblPr/>
              <a:tblGrid>
                <a:gridCol w="1066800"/>
                <a:gridCol w="1066800"/>
              </a:tblGrid>
              <a:tr h="518319">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action</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goto</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518319">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rgbClr val="FF6699"/>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rgbClr val="FF6699"/>
                    </a:solidFill>
                  </a:tcPr>
                </a:tc>
              </a:tr>
            </a:tbl>
          </a:graphicData>
        </a:graphic>
      </p:graphicFrame>
      <p:sp>
        <p:nvSpPr>
          <p:cNvPr id="133176" name="Line 161"/>
          <p:cNvSpPr/>
          <p:nvPr/>
        </p:nvSpPr>
        <p:spPr>
          <a:xfrm flipH="1">
            <a:off x="4419600" y="3276600"/>
            <a:ext cx="457200" cy="0"/>
          </a:xfrm>
          <a:prstGeom prst="line">
            <a:avLst/>
          </a:prstGeom>
          <a:ln w="9525" cap="flat" cmpd="sng">
            <a:solidFill>
              <a:schemeClr val="tx1"/>
            </a:solidFill>
            <a:prstDash val="solid"/>
            <a:round/>
            <a:headEnd type="none" w="med" len="med"/>
            <a:tailEnd type="triangle" w="med" len="med"/>
          </a:ln>
        </p:spPr>
      </p:sp>
      <p:cxnSp>
        <p:nvCxnSpPr>
          <p:cNvPr id="133177" name="AutoShape 165"/>
          <p:cNvCxnSpPr>
            <a:stCxn id="133163" idx="2"/>
          </p:cNvCxnSpPr>
          <p:nvPr/>
        </p:nvCxnSpPr>
        <p:spPr>
          <a:xfrm rot="-5400000" flipH="1">
            <a:off x="5505450" y="4167188"/>
            <a:ext cx="1157288" cy="285750"/>
          </a:xfrm>
          <a:prstGeom prst="bentConnector2">
            <a:avLst/>
          </a:prstGeom>
          <a:ln w="9525" cap="flat" cmpd="sng">
            <a:solidFill>
              <a:schemeClr val="tx1"/>
            </a:solidFill>
            <a:prstDash val="solid"/>
            <a:miter/>
            <a:headEnd type="none" w="med" len="med"/>
            <a:tailEnd type="triangle" w="med" len="med"/>
          </a:ln>
        </p:spPr>
      </p:cxnSp>
      <p:sp>
        <p:nvSpPr>
          <p:cNvPr id="133178" name="Text Box 168"/>
          <p:cNvSpPr txBox="1"/>
          <p:nvPr/>
        </p:nvSpPr>
        <p:spPr>
          <a:xfrm>
            <a:off x="7915275" y="2862263"/>
            <a:ext cx="533400" cy="822325"/>
          </a:xfrm>
          <a:prstGeom prst="rect">
            <a:avLst/>
          </a:prstGeom>
          <a:noFill/>
          <a:ln w="9525">
            <a:noFill/>
          </a:ln>
        </p:spPr>
        <p:txBody>
          <a:bodyPr anchor="t" anchorCtr="0">
            <a:spAutoFit/>
          </a:bodyPr>
          <a:p>
            <a:pPr>
              <a:spcBef>
                <a:spcPct val="50000"/>
              </a:spcBef>
            </a:pPr>
            <a:r>
              <a:rPr lang="zh-CN" altLang="en-US" dirty="0">
                <a:solidFill>
                  <a:srgbClr val="A50021"/>
                </a:solidFill>
                <a:latin typeface="Times New Roman" panose="02020603050405020304" pitchFamily="18" charset="0"/>
                <a:ea typeface="宋体" panose="02010600030101010101" pitchFamily="2" charset="-122"/>
              </a:rPr>
              <a:t>输出</a:t>
            </a:r>
            <a:endParaRPr lang="zh-CN" altLang="en-US" dirty="0">
              <a:solidFill>
                <a:srgbClr val="A50021"/>
              </a:solidFill>
              <a:latin typeface="Times New Roman" panose="02020603050405020304" pitchFamily="18" charset="0"/>
              <a:ea typeface="宋体" panose="02010600030101010101" pitchFamily="2" charset="-122"/>
            </a:endParaRPr>
          </a:p>
        </p:txBody>
      </p:sp>
      <p:cxnSp>
        <p:nvCxnSpPr>
          <p:cNvPr id="133179" name="AutoShape 169"/>
          <p:cNvCxnSpPr>
            <a:stCxn id="133163" idx="3"/>
            <a:endCxn id="133178" idx="1"/>
          </p:cNvCxnSpPr>
          <p:nvPr/>
        </p:nvCxnSpPr>
        <p:spPr>
          <a:xfrm flipV="1">
            <a:off x="7010400" y="3273425"/>
            <a:ext cx="904875" cy="3175"/>
          </a:xfrm>
          <a:prstGeom prst="straightConnector1">
            <a:avLst/>
          </a:prstGeom>
          <a:ln w="9525" cap="flat" cmpd="sng">
            <a:solidFill>
              <a:schemeClr val="tx1"/>
            </a:solidFill>
            <a:prstDash val="solid"/>
            <a:round/>
            <a:headEnd type="none" w="med" len="med"/>
            <a:tailEnd type="triangle" w="med" len="med"/>
          </a:ln>
        </p:spPr>
      </p:cxnSp>
      <p:sp>
        <p:nvSpPr>
          <p:cNvPr id="65594" name="Text Box 170"/>
          <p:cNvSpPr txBox="1">
            <a:spLocks noChangeArrowheads="1"/>
          </p:cNvSpPr>
          <p:nvPr/>
        </p:nvSpPr>
        <p:spPr bwMode="auto">
          <a:xfrm>
            <a:off x="6173788" y="5214938"/>
            <a:ext cx="1655763" cy="461963"/>
          </a:xfrm>
          <a:prstGeom prst="rect">
            <a:avLst/>
          </a:prstGeom>
          <a:noFill/>
          <a:ln>
            <a:noFill/>
          </a:ln>
          <a:effec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4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LR</a:t>
            </a:r>
            <a:r>
              <a:rPr kumimoji="1" lang="zh-CN" altLang="en-US" sz="24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rPr>
              <a:t>分析表</a:t>
            </a:r>
            <a:endParaRPr kumimoji="1" lang="zh-CN" altLang="en-US" sz="1800" b="1" i="0" u="sng"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宋体" panose="02010600030101010101" pitchFamily="2" charset="-122"/>
              <a:cs typeface="+mn-cs"/>
            </a:endParaRPr>
          </a:p>
        </p:txBody>
      </p:sp>
      <p:sp>
        <p:nvSpPr>
          <p:cNvPr id="133181" name="Text Box 171"/>
          <p:cNvSpPr txBox="1"/>
          <p:nvPr/>
        </p:nvSpPr>
        <p:spPr>
          <a:xfrm>
            <a:off x="2900363" y="5105400"/>
            <a:ext cx="2392362" cy="461963"/>
          </a:xfrm>
          <a:prstGeom prst="rect">
            <a:avLst/>
          </a:prstGeom>
          <a:noFill/>
          <a:ln w="9525">
            <a:noFill/>
          </a:ln>
        </p:spPr>
        <p:txBody>
          <a:bodyPr anchor="t" anchorCtr="0">
            <a:spAutoFit/>
          </a:bodyPr>
          <a:p>
            <a:pPr>
              <a:spcBef>
                <a:spcPct val="50000"/>
              </a:spcBef>
            </a:pPr>
            <a:r>
              <a:rPr lang="zh-CN" altLang="en-US" dirty="0">
                <a:solidFill>
                  <a:srgbClr val="A50021"/>
                </a:solidFill>
                <a:latin typeface="Times New Roman" panose="02020603050405020304" pitchFamily="18" charset="0"/>
                <a:ea typeface="宋体" panose="02010600030101010101" pitchFamily="2" charset="-122"/>
              </a:rPr>
              <a:t>状态栈，符号栈</a:t>
            </a:r>
            <a:endParaRPr lang="zh-CN" altLang="en-US" sz="1800" dirty="0">
              <a:solidFill>
                <a:srgbClr val="A50021"/>
              </a:solidFill>
              <a:latin typeface="Times New Roman" panose="02020603050405020304" pitchFamily="18" charset="0"/>
              <a:ea typeface="宋体" panose="02010600030101010101" pitchFamily="2" charset="-122"/>
            </a:endParaRPr>
          </a:p>
        </p:txBody>
      </p:sp>
      <p:sp>
        <p:nvSpPr>
          <p:cNvPr id="133182" name="Text Box 172"/>
          <p:cNvSpPr txBox="1"/>
          <p:nvPr/>
        </p:nvSpPr>
        <p:spPr>
          <a:xfrm>
            <a:off x="3200400" y="1447800"/>
            <a:ext cx="1143000" cy="457200"/>
          </a:xfrm>
          <a:prstGeom prst="rect">
            <a:avLst/>
          </a:prstGeom>
          <a:noFill/>
          <a:ln w="9525">
            <a:noFill/>
          </a:ln>
        </p:spPr>
        <p:txBody>
          <a:bodyPr anchor="t" anchorCtr="0">
            <a:spAutoFit/>
          </a:bodyPr>
          <a:p>
            <a:pPr>
              <a:spcBef>
                <a:spcPct val="50000"/>
              </a:spcBef>
            </a:pPr>
            <a:r>
              <a:rPr lang="zh-CN" altLang="en-US" dirty="0">
                <a:solidFill>
                  <a:srgbClr val="A50021"/>
                </a:solidFill>
                <a:latin typeface="Times New Roman" panose="02020603050405020304" pitchFamily="18" charset="0"/>
                <a:ea typeface="宋体" panose="02010600030101010101" pitchFamily="2" charset="-122"/>
              </a:rPr>
              <a:t>输入串</a:t>
            </a:r>
            <a:endParaRPr lang="zh-CN" altLang="en-US" sz="1800" dirty="0">
              <a:solidFill>
                <a:srgbClr val="A50021"/>
              </a:solidFill>
              <a:latin typeface="Times New Roman" panose="02020603050405020304" pitchFamily="18" charset="0"/>
              <a:ea typeface="宋体" panose="02010600030101010101" pitchFamily="2" charset="-122"/>
            </a:endParaRPr>
          </a:p>
        </p:txBody>
      </p:sp>
      <p:cxnSp>
        <p:nvCxnSpPr>
          <p:cNvPr id="133183" name="AutoShape 178"/>
          <p:cNvCxnSpPr>
            <a:stCxn id="133163" idx="0"/>
            <a:endCxn id="133178" idx="1"/>
          </p:cNvCxnSpPr>
          <p:nvPr/>
        </p:nvCxnSpPr>
        <p:spPr>
          <a:xfrm rot="-5400000">
            <a:off x="5695950" y="2109788"/>
            <a:ext cx="930275" cy="461962"/>
          </a:xfrm>
          <a:prstGeom prst="bentConnector3">
            <a:avLst>
              <a:gd name="adj1" fmla="val 50000"/>
            </a:avLst>
          </a:prstGeom>
          <a:ln w="9525" cap="flat" cmpd="sng">
            <a:solidFill>
              <a:schemeClr val="tx1"/>
            </a:solidFill>
            <a:prstDash val="solid"/>
            <a:miter/>
            <a:headEnd type="none" w="med" len="med"/>
            <a:tailEnd type="triangle" w="med" len="med"/>
          </a:ln>
        </p:spPr>
      </p:cxnSp>
      <p:cxnSp>
        <p:nvCxnSpPr>
          <p:cNvPr id="3" name="直接连接符 2"/>
          <p:cNvCxnSpPr>
            <a:stCxn id="133163" idx="0"/>
            <a:endCxn id="133178" idx="1"/>
          </p:cNvCxnSpPr>
          <p:nvPr/>
        </p:nvCxnSpPr>
        <p:spPr>
          <a:xfrm flipH="1">
            <a:off x="5943600" y="5105400"/>
            <a:ext cx="573088" cy="457200"/>
          </a:xfrm>
          <a:prstGeom prst="line">
            <a:avLst/>
          </a:prstGeom>
          <a:ln w="9525" cap="flat" cmpd="sng">
            <a:solidFill>
              <a:schemeClr val="tx1"/>
            </a:solidFill>
            <a:prstDash val="solid"/>
            <a:round/>
            <a:headEnd type="none" w="med" len="med"/>
            <a:tailEnd type="none" w="med" len="med"/>
          </a:ln>
        </p:spPr>
      </p:cxnSp>
      <p:sp>
        <p:nvSpPr>
          <p:cNvPr id="4" name="矩形 3"/>
          <p:cNvSpPr/>
          <p:nvPr/>
        </p:nvSpPr>
        <p:spPr>
          <a:xfrm>
            <a:off x="3200400" y="5672138"/>
            <a:ext cx="4572000" cy="646112"/>
          </a:xfrm>
          <a:prstGeom prst="rect">
            <a:avLst/>
          </a:prstGeom>
          <a:noFill/>
          <a:ln w="9525">
            <a:noFill/>
          </a:ln>
        </p:spPr>
        <p:txBody>
          <a:bodyPr anchor="t" anchorCtr="0">
            <a:spAutoFit/>
          </a:bodyPr>
          <a:p>
            <a:r>
              <a:rPr lang="zh-CN" altLang="en-US" sz="1800" dirty="0">
                <a:solidFill>
                  <a:srgbClr val="FF0000"/>
                </a:solidFill>
                <a:latin typeface="Times New Roman" panose="02020603050405020304" pitchFamily="18" charset="0"/>
                <a:ea typeface="宋体" panose="02010600030101010101" pitchFamily="2" charset="-122"/>
              </a:rPr>
              <a:t>当前状态</a:t>
            </a:r>
            <a:r>
              <a:rPr lang="en-US" altLang="zh-CN" sz="1800" dirty="0">
                <a:solidFill>
                  <a:srgbClr val="FF0000"/>
                </a:solidFill>
                <a:latin typeface="Times New Roman" panose="02020603050405020304" pitchFamily="18" charset="0"/>
                <a:ea typeface="宋体" panose="02010600030101010101" pitchFamily="2" charset="-122"/>
              </a:rPr>
              <a:t>s</a:t>
            </a:r>
            <a:r>
              <a:rPr lang="zh-CN" altLang="en-US" sz="1800" dirty="0">
                <a:solidFill>
                  <a:srgbClr val="FF0000"/>
                </a:solidFill>
                <a:latin typeface="Times New Roman" panose="02020603050405020304" pitchFamily="18" charset="0"/>
                <a:ea typeface="宋体" panose="02010600030101010101" pitchFamily="2" charset="-122"/>
              </a:rPr>
              <a:t>面临输入符号</a:t>
            </a:r>
            <a:r>
              <a:rPr lang="en-US" altLang="zh-CN" sz="1800" dirty="0">
                <a:solidFill>
                  <a:srgbClr val="FF0000"/>
                </a:solidFill>
                <a:latin typeface="Times New Roman" panose="02020603050405020304" pitchFamily="18" charset="0"/>
                <a:ea typeface="宋体" panose="02010600030101010101" pitchFamily="2" charset="-122"/>
              </a:rPr>
              <a:t>a</a:t>
            </a:r>
            <a:r>
              <a:rPr lang="zh-CN" altLang="en-US" sz="1800" dirty="0">
                <a:solidFill>
                  <a:srgbClr val="FF0000"/>
                </a:solidFill>
                <a:latin typeface="Times New Roman" panose="02020603050405020304" pitchFamily="18" charset="0"/>
                <a:ea typeface="宋体" panose="02010600030101010101" pitchFamily="2" charset="-122"/>
              </a:rPr>
              <a:t>采用什么动作（移进、规约、接受、报错）</a:t>
            </a:r>
            <a:endParaRPr lang="zh-CN" altLang="en-US" sz="1800" dirty="0">
              <a:solidFill>
                <a:srgbClr val="FF0000"/>
              </a:solidFill>
              <a:latin typeface="Times New Roman" panose="02020603050405020304" pitchFamily="18" charset="0"/>
              <a:ea typeface="宋体" panose="02010600030101010101" pitchFamily="2" charset="-122"/>
            </a:endParaRPr>
          </a:p>
        </p:txBody>
      </p:sp>
      <p:sp>
        <p:nvSpPr>
          <p:cNvPr id="5" name="矩形 4"/>
          <p:cNvSpPr/>
          <p:nvPr/>
        </p:nvSpPr>
        <p:spPr>
          <a:xfrm>
            <a:off x="2900363" y="6372225"/>
            <a:ext cx="6567487" cy="369888"/>
          </a:xfrm>
          <a:prstGeom prst="rect">
            <a:avLst/>
          </a:prstGeom>
          <a:noFill/>
          <a:ln w="9525">
            <a:noFill/>
          </a:ln>
        </p:spPr>
        <p:txBody>
          <a:bodyPr anchor="t" anchorCtr="0">
            <a:spAutoFit/>
          </a:bodyPr>
          <a:p>
            <a:r>
              <a:rPr lang="zh-CN" altLang="en-US" sz="1800" dirty="0">
                <a:solidFill>
                  <a:srgbClr val="FF0000"/>
                </a:solidFill>
                <a:latin typeface="Times New Roman" panose="02020603050405020304" pitchFamily="18" charset="0"/>
                <a:ea typeface="宋体" panose="02010600030101010101" pitchFamily="2" charset="-122"/>
              </a:rPr>
              <a:t>状态</a:t>
            </a:r>
            <a:r>
              <a:rPr lang="en-US" altLang="zh-CN" sz="1800" dirty="0">
                <a:solidFill>
                  <a:srgbClr val="FF0000"/>
                </a:solidFill>
                <a:latin typeface="Times New Roman" panose="02020603050405020304" pitchFamily="18" charset="0"/>
                <a:ea typeface="宋体" panose="02010600030101010101" pitchFamily="2" charset="-122"/>
              </a:rPr>
              <a:t>s</a:t>
            </a:r>
            <a:r>
              <a:rPr lang="zh-CN" altLang="en-US" sz="1800" dirty="0">
                <a:solidFill>
                  <a:srgbClr val="FF0000"/>
                </a:solidFill>
                <a:latin typeface="Times New Roman" panose="02020603050405020304" pitchFamily="18" charset="0"/>
                <a:ea typeface="宋体" panose="02010600030101010101" pitchFamily="2" charset="-122"/>
              </a:rPr>
              <a:t>面临文法符号</a:t>
            </a:r>
            <a:r>
              <a:rPr lang="en-US" altLang="zh-CN" sz="1800" dirty="0">
                <a:solidFill>
                  <a:srgbClr val="FF0000"/>
                </a:solidFill>
                <a:latin typeface="Times New Roman" panose="02020603050405020304" pitchFamily="18" charset="0"/>
                <a:ea typeface="宋体" panose="02010600030101010101" pitchFamily="2" charset="-122"/>
              </a:rPr>
              <a:t>X</a:t>
            </a:r>
            <a:r>
              <a:rPr lang="zh-CN" altLang="en-US" sz="1800" dirty="0">
                <a:solidFill>
                  <a:srgbClr val="FF0000"/>
                </a:solidFill>
                <a:latin typeface="Times New Roman" panose="02020603050405020304" pitchFamily="18" charset="0"/>
                <a:ea typeface="宋体" panose="02010600030101010101" pitchFamily="2" charset="-122"/>
              </a:rPr>
              <a:t>（终结符或非终结符）的下一个状态</a:t>
            </a:r>
            <a:endParaRPr lang="zh-CN" altLang="en-US" sz="1800" dirty="0">
              <a:solidFill>
                <a:srgbClr val="FF0000"/>
              </a:solidFill>
              <a:latin typeface="Times New Roman" panose="02020603050405020304" pitchFamily="18" charset="0"/>
              <a:ea typeface="宋体" panose="02010600030101010101" pitchFamily="2" charset="-122"/>
            </a:endParaRPr>
          </a:p>
        </p:txBody>
      </p:sp>
      <p:cxnSp>
        <p:nvCxnSpPr>
          <p:cNvPr id="7" name="直接连接符 6"/>
          <p:cNvCxnSpPr>
            <a:stCxn id="133163" idx="0"/>
            <a:endCxn id="133178" idx="1"/>
          </p:cNvCxnSpPr>
          <p:nvPr/>
        </p:nvCxnSpPr>
        <p:spPr>
          <a:xfrm>
            <a:off x="7915275" y="5105400"/>
            <a:ext cx="266700" cy="1050925"/>
          </a:xfrm>
          <a:prstGeom prst="line">
            <a:avLst/>
          </a:prstGeom>
          <a:ln w="9525" cap="flat" cmpd="sng">
            <a:solidFill>
              <a:schemeClr val="tx1"/>
            </a:solidFill>
            <a:prstDash val="solid"/>
            <a:round/>
            <a:headEnd type="none" w="med" len="med"/>
            <a:tailEnd type="none" w="med" len="med"/>
          </a:ln>
        </p:spPr>
      </p:cxnSp>
      <p:sp>
        <p:nvSpPr>
          <p:cNvPr id="8" name="矩形 7"/>
          <p:cNvSpPr/>
          <p:nvPr/>
        </p:nvSpPr>
        <p:spPr>
          <a:xfrm>
            <a:off x="323850" y="6189663"/>
            <a:ext cx="1722438" cy="461962"/>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下推自动机</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69" name="标题 1"/>
          <p:cNvSpPr>
            <a:spLocks noGrp="1"/>
          </p:cNvSpPr>
          <p:nvPr>
            <p:ph type="title"/>
          </p:nvPr>
        </p:nvSpPr>
        <p:spPr/>
        <p:txBody>
          <a:bodyPr vert="horz" wrap="square" lIns="91440" tIns="45720" rIns="91440" bIns="45720" anchor="ctr" anchorCtr="0"/>
          <a:p>
            <a:endParaRPr lang="zh-CN" altLang="en-US" dirty="0"/>
          </a:p>
        </p:txBody>
      </p:sp>
      <p:sp>
        <p:nvSpPr>
          <p:cNvPr id="3" name="内容占位符 2"/>
          <p:cNvSpPr>
            <a:spLocks noGrp="1"/>
          </p:cNvSpPr>
          <p:nvPr>
            <p:ph idx="1"/>
          </p:nvPr>
        </p:nvSpPr>
        <p:spPr>
          <a:xfrm>
            <a:off x="685800" y="1981200"/>
            <a:ext cx="8278813" cy="4114800"/>
          </a:xfrm>
        </p:spPr>
        <p:txBody>
          <a:bodyPr vert="horz" wrap="square" lIns="91440" tIns="45720" rIns="91440" bIns="45720" anchor="t" anchorCtr="0"/>
          <a:p>
            <a:r>
              <a:rPr lang="zh-CN" altLang="en-US" sz="2400" dirty="0"/>
              <a:t>一个</a:t>
            </a:r>
            <a:r>
              <a:rPr lang="en-US" altLang="zh-CN" sz="2400" dirty="0"/>
              <a:t>LR</a:t>
            </a:r>
            <a:r>
              <a:rPr lang="zh-CN" altLang="en-US" sz="2400" dirty="0"/>
              <a:t>分析器的工作过程可以看成是分析栈中的状态序列、已规约串和输入流所构成的格局的变化过程。</a:t>
            </a:r>
            <a:endParaRPr lang="en-US" altLang="zh-CN" sz="2400" dirty="0"/>
          </a:p>
          <a:p>
            <a:r>
              <a:rPr lang="zh-CN" altLang="en-US" sz="2400" dirty="0"/>
              <a:t>初始格局：</a:t>
            </a:r>
            <a:r>
              <a:rPr lang="en-US" altLang="zh-CN" sz="2400" dirty="0"/>
              <a:t>(s</a:t>
            </a:r>
            <a:r>
              <a:rPr lang="en-US" altLang="zh-CN" sz="2400" baseline="-25000" dirty="0"/>
              <a:t>0</a:t>
            </a:r>
            <a:r>
              <a:rPr lang="en-US" altLang="zh-CN" sz="2400" dirty="0"/>
              <a:t>, #, a</a:t>
            </a:r>
            <a:r>
              <a:rPr lang="en-US" altLang="zh-CN" sz="2400" baseline="-25000" dirty="0"/>
              <a:t>1</a:t>
            </a:r>
            <a:r>
              <a:rPr lang="en-US" altLang="zh-CN" sz="2400" dirty="0"/>
              <a:t>a</a:t>
            </a:r>
            <a:r>
              <a:rPr lang="en-US" altLang="zh-CN" sz="2400" baseline="-25000" dirty="0"/>
              <a:t>2</a:t>
            </a:r>
            <a:r>
              <a:rPr lang="en-US" altLang="zh-CN" sz="2400" dirty="0"/>
              <a:t>…a</a:t>
            </a:r>
            <a:r>
              <a:rPr lang="en-US" altLang="zh-CN" sz="2400" baseline="-25000" dirty="0"/>
              <a:t>n</a:t>
            </a:r>
            <a:r>
              <a:rPr lang="en-US" altLang="zh-CN" sz="2400" dirty="0"/>
              <a:t>#)</a:t>
            </a:r>
            <a:endParaRPr lang="en-US" altLang="zh-CN" sz="2400" dirty="0"/>
          </a:p>
          <a:p>
            <a:r>
              <a:rPr lang="zh-CN" altLang="en-US" sz="2400" dirty="0"/>
              <a:t>当前格局：</a:t>
            </a:r>
            <a:r>
              <a:rPr lang="en-US" altLang="zh-CN" sz="2400" dirty="0"/>
              <a:t>(s</a:t>
            </a:r>
            <a:r>
              <a:rPr lang="en-US" altLang="zh-CN" sz="2400" baseline="-25000" dirty="0"/>
              <a:t>0</a:t>
            </a:r>
            <a:r>
              <a:rPr lang="en-US" altLang="zh-CN" sz="2400" dirty="0"/>
              <a:t>s</a:t>
            </a:r>
            <a:r>
              <a:rPr lang="en-US" altLang="zh-CN" sz="2400" baseline="-25000" dirty="0"/>
              <a:t>1</a:t>
            </a:r>
            <a:r>
              <a:rPr lang="en-US" altLang="zh-CN" sz="2400" dirty="0"/>
              <a:t>…s</a:t>
            </a:r>
            <a:r>
              <a:rPr lang="en-US" altLang="zh-CN" sz="2400" baseline="-25000" dirty="0"/>
              <a:t>m</a:t>
            </a:r>
            <a:r>
              <a:rPr lang="en-US" altLang="zh-CN" sz="2400" dirty="0"/>
              <a:t>,#X</a:t>
            </a:r>
            <a:r>
              <a:rPr lang="en-US" altLang="zh-CN" sz="2400" baseline="-25000" dirty="0"/>
              <a:t>1</a:t>
            </a:r>
            <a:r>
              <a:rPr lang="en-US" altLang="zh-CN" sz="2400" dirty="0"/>
              <a:t>X</a:t>
            </a:r>
            <a:r>
              <a:rPr lang="en-US" altLang="zh-CN" sz="2400" baseline="-25000" dirty="0"/>
              <a:t>2</a:t>
            </a:r>
            <a:r>
              <a:rPr lang="en-US" altLang="zh-CN" sz="2400" dirty="0"/>
              <a:t>…X</a:t>
            </a:r>
            <a:r>
              <a:rPr lang="en-US" altLang="zh-CN" sz="2400" baseline="-25000" dirty="0"/>
              <a:t>m</a:t>
            </a:r>
            <a:r>
              <a:rPr lang="en-US" altLang="zh-CN" sz="2400" dirty="0"/>
              <a:t>,a</a:t>
            </a:r>
            <a:r>
              <a:rPr lang="en-US" altLang="zh-CN" sz="2400" baseline="-25000" dirty="0"/>
              <a:t>i</a:t>
            </a:r>
            <a:r>
              <a:rPr lang="en-US" altLang="zh-CN" sz="2400" dirty="0"/>
              <a:t>a</a:t>
            </a:r>
            <a:r>
              <a:rPr lang="en-US" altLang="zh-CN" sz="2400" baseline="-25000" dirty="0"/>
              <a:t>i+1</a:t>
            </a:r>
            <a:r>
              <a:rPr lang="en-US" altLang="zh-CN" sz="2400" dirty="0"/>
              <a:t>…a</a:t>
            </a:r>
            <a:r>
              <a:rPr lang="en-US" altLang="zh-CN" sz="2400" baseline="-25000" dirty="0"/>
              <a:t>n</a:t>
            </a:r>
            <a:r>
              <a:rPr lang="en-US" altLang="zh-CN" sz="2400" dirty="0"/>
              <a:t>#)</a:t>
            </a:r>
            <a:endParaRPr lang="en-US" altLang="zh-CN" sz="2400" dirty="0"/>
          </a:p>
          <a:p>
            <a:r>
              <a:rPr lang="zh-CN" altLang="en-US" sz="2400" dirty="0"/>
              <a:t>下一步动作由</a:t>
            </a:r>
            <a:r>
              <a:rPr lang="en-US" altLang="zh-CN" sz="2400" dirty="0"/>
              <a:t>s</a:t>
            </a:r>
            <a:r>
              <a:rPr lang="en-US" altLang="zh-CN" sz="2400" baseline="-25000" dirty="0"/>
              <a:t>m</a:t>
            </a:r>
            <a:r>
              <a:rPr lang="zh-CN" altLang="en-US" sz="2400" dirty="0"/>
              <a:t>和</a:t>
            </a:r>
            <a:r>
              <a:rPr lang="en-US" altLang="zh-CN" sz="2400" dirty="0"/>
              <a:t>a</a:t>
            </a:r>
            <a:r>
              <a:rPr lang="en-US" altLang="zh-CN" sz="2400" baseline="-25000" dirty="0"/>
              <a:t>i</a:t>
            </a:r>
            <a:r>
              <a:rPr lang="zh-CN" altLang="en-US" sz="2400" dirty="0"/>
              <a:t>决定</a:t>
            </a:r>
            <a:endParaRPr lang="en-US" altLang="zh-CN" sz="2400" dirty="0"/>
          </a:p>
          <a:p>
            <a:pPr lvl="1"/>
            <a:r>
              <a:rPr lang="en-US" altLang="zh-CN" sz="2000" dirty="0"/>
              <a:t>Action(s</a:t>
            </a:r>
            <a:r>
              <a:rPr lang="en-US" altLang="zh-CN" sz="2000" baseline="-25000" dirty="0"/>
              <a:t>m</a:t>
            </a:r>
            <a:r>
              <a:rPr lang="en-US" altLang="zh-CN" sz="2000" dirty="0"/>
              <a:t>,ai)</a:t>
            </a:r>
            <a:r>
              <a:rPr lang="zh-CN" altLang="en-US" sz="2000" dirty="0"/>
              <a:t>为移进，且</a:t>
            </a:r>
            <a:r>
              <a:rPr lang="en-US" altLang="zh-CN" sz="2000" u="sng" dirty="0">
                <a:solidFill>
                  <a:schemeClr val="accent2"/>
                </a:solidFill>
              </a:rPr>
              <a:t>s=goto(sm,a</a:t>
            </a:r>
            <a:r>
              <a:rPr lang="en-US" altLang="zh-CN" sz="2000" u="sng" baseline="-25000" dirty="0">
                <a:solidFill>
                  <a:schemeClr val="accent2"/>
                </a:solidFill>
              </a:rPr>
              <a:t>i</a:t>
            </a:r>
            <a:r>
              <a:rPr lang="en-US" altLang="zh-CN" sz="2000" u="sng" dirty="0">
                <a:solidFill>
                  <a:schemeClr val="accent2"/>
                </a:solidFill>
              </a:rPr>
              <a:t>)</a:t>
            </a:r>
            <a:r>
              <a:rPr lang="zh-CN" altLang="en-US" sz="2000" dirty="0"/>
              <a:t>，则当前格局为</a:t>
            </a:r>
            <a:r>
              <a:rPr lang="en-US" altLang="zh-CN" sz="2000" dirty="0"/>
              <a:t>(s</a:t>
            </a:r>
            <a:r>
              <a:rPr lang="en-US" altLang="zh-CN" sz="2000" baseline="-25000" dirty="0"/>
              <a:t>0</a:t>
            </a:r>
            <a:r>
              <a:rPr lang="en-US" altLang="zh-CN" sz="2000" dirty="0"/>
              <a:t>s</a:t>
            </a:r>
            <a:r>
              <a:rPr lang="en-US" altLang="zh-CN" sz="2000" baseline="-25000" dirty="0"/>
              <a:t>1</a:t>
            </a:r>
            <a:r>
              <a:rPr lang="en-US" altLang="zh-CN" sz="2000" dirty="0"/>
              <a:t>…s</a:t>
            </a:r>
            <a:r>
              <a:rPr lang="en-US" altLang="zh-CN" sz="2000" baseline="-25000" dirty="0"/>
              <a:t>m</a:t>
            </a:r>
            <a:r>
              <a:rPr lang="en-US" altLang="zh-CN" sz="2000" dirty="0"/>
              <a:t>s, #X</a:t>
            </a:r>
            <a:r>
              <a:rPr lang="en-US" altLang="zh-CN" sz="2000" baseline="-25000" dirty="0"/>
              <a:t>1</a:t>
            </a:r>
            <a:r>
              <a:rPr lang="en-US" altLang="zh-CN" sz="2000" dirty="0"/>
              <a:t>X</a:t>
            </a:r>
            <a:r>
              <a:rPr lang="en-US" altLang="zh-CN" sz="2000" baseline="-25000" dirty="0"/>
              <a:t>2</a:t>
            </a:r>
            <a:r>
              <a:rPr lang="en-US" altLang="zh-CN" sz="2000" dirty="0"/>
              <a:t>…X</a:t>
            </a:r>
            <a:r>
              <a:rPr lang="en-US" altLang="zh-CN" sz="2000" baseline="-25000" dirty="0"/>
              <a:t>m</a:t>
            </a:r>
            <a:r>
              <a:rPr lang="en-US" altLang="zh-CN" sz="2000" dirty="0"/>
              <a:t>a</a:t>
            </a:r>
            <a:r>
              <a:rPr lang="en-US" altLang="zh-CN" sz="2000" baseline="-25000" dirty="0"/>
              <a:t>i</a:t>
            </a:r>
            <a:r>
              <a:rPr lang="en-US" altLang="zh-CN" sz="2000" dirty="0"/>
              <a:t>,  a</a:t>
            </a:r>
            <a:r>
              <a:rPr lang="en-US" altLang="zh-CN" sz="2000" baseline="-25000" dirty="0"/>
              <a:t>i+1</a:t>
            </a:r>
            <a:r>
              <a:rPr lang="en-US" altLang="zh-CN" sz="2000" dirty="0"/>
              <a:t>…a</a:t>
            </a:r>
            <a:r>
              <a:rPr lang="en-US" altLang="zh-CN" sz="2000" baseline="-25000" dirty="0"/>
              <a:t>n</a:t>
            </a:r>
            <a:r>
              <a:rPr lang="en-US" altLang="zh-CN" sz="2000" dirty="0"/>
              <a:t>#)</a:t>
            </a:r>
            <a:endParaRPr lang="en-US" altLang="zh-CN" sz="2000" dirty="0"/>
          </a:p>
          <a:p>
            <a:pPr lvl="1"/>
            <a:r>
              <a:rPr lang="en-US" altLang="zh-CN" sz="2000" dirty="0"/>
              <a:t>Action(sm,ai)={A-&gt;</a:t>
            </a:r>
            <a:r>
              <a:rPr lang="en-US" altLang="zh-CN" sz="2000" dirty="0">
                <a:solidFill>
                  <a:srgbClr val="000099"/>
                </a:solidFill>
                <a:sym typeface="Symbol" panose="05050102010706020507" pitchFamily="18" charset="2"/>
              </a:rPr>
              <a:t> }</a:t>
            </a:r>
            <a:r>
              <a:rPr lang="zh-CN" altLang="en-US" sz="2000" dirty="0"/>
              <a:t>为规约，则当前格局为</a:t>
            </a:r>
            <a:r>
              <a:rPr lang="en-US" altLang="zh-CN" sz="2000" dirty="0"/>
              <a:t>(s</a:t>
            </a:r>
            <a:r>
              <a:rPr lang="en-US" altLang="zh-CN" sz="2000" baseline="-25000" dirty="0"/>
              <a:t>0</a:t>
            </a:r>
            <a:r>
              <a:rPr lang="en-US" altLang="zh-CN" sz="2000" dirty="0"/>
              <a:t>s</a:t>
            </a:r>
            <a:r>
              <a:rPr lang="en-US" altLang="zh-CN" sz="2000" baseline="-25000" dirty="0"/>
              <a:t>1</a:t>
            </a:r>
            <a:r>
              <a:rPr lang="en-US" altLang="zh-CN" sz="2000" dirty="0"/>
              <a:t>…</a:t>
            </a:r>
            <a:r>
              <a:rPr lang="en-US" altLang="zh-CN" sz="2000" dirty="0">
                <a:solidFill>
                  <a:srgbClr val="FF0000"/>
                </a:solidFill>
              </a:rPr>
              <a:t>s</a:t>
            </a:r>
            <a:r>
              <a:rPr lang="en-US" altLang="zh-CN" sz="2000" baseline="-25000" dirty="0">
                <a:solidFill>
                  <a:srgbClr val="FF0000"/>
                </a:solidFill>
              </a:rPr>
              <a:t>m-r </a:t>
            </a:r>
            <a:r>
              <a:rPr lang="en-US" altLang="zh-CN" sz="2000" dirty="0"/>
              <a:t>s, #X</a:t>
            </a:r>
            <a:r>
              <a:rPr lang="en-US" altLang="zh-CN" sz="2000" baseline="-25000" dirty="0"/>
              <a:t>1</a:t>
            </a:r>
            <a:r>
              <a:rPr lang="en-US" altLang="zh-CN" sz="2000" dirty="0"/>
              <a:t>X</a:t>
            </a:r>
            <a:r>
              <a:rPr lang="en-US" altLang="zh-CN" sz="2000" baseline="-25000" dirty="0"/>
              <a:t>2</a:t>
            </a:r>
            <a:r>
              <a:rPr lang="en-US" altLang="zh-CN" sz="2000" dirty="0"/>
              <a:t>…</a:t>
            </a:r>
            <a:r>
              <a:rPr lang="en-US" altLang="zh-CN" sz="2000" dirty="0">
                <a:solidFill>
                  <a:srgbClr val="FF0000"/>
                </a:solidFill>
              </a:rPr>
              <a:t>X</a:t>
            </a:r>
            <a:r>
              <a:rPr lang="en-US" altLang="zh-CN" sz="2000" baseline="-25000" dirty="0">
                <a:solidFill>
                  <a:srgbClr val="FF0000"/>
                </a:solidFill>
              </a:rPr>
              <a:t>m-r</a:t>
            </a:r>
            <a:r>
              <a:rPr lang="en-US" altLang="zh-CN" sz="2000" dirty="0">
                <a:solidFill>
                  <a:srgbClr val="FF0000"/>
                </a:solidFill>
              </a:rPr>
              <a:t>A</a:t>
            </a:r>
            <a:r>
              <a:rPr lang="en-US" altLang="zh-CN" sz="2000" dirty="0"/>
              <a:t>,   a</a:t>
            </a:r>
            <a:r>
              <a:rPr lang="en-US" altLang="zh-CN" sz="2000" baseline="-25000" dirty="0"/>
              <a:t>i+1</a:t>
            </a:r>
            <a:r>
              <a:rPr lang="en-US" altLang="zh-CN" sz="2000" dirty="0"/>
              <a:t>…a</a:t>
            </a:r>
            <a:r>
              <a:rPr lang="en-US" altLang="zh-CN" sz="2000" baseline="-25000" dirty="0"/>
              <a:t>n</a:t>
            </a:r>
            <a:r>
              <a:rPr lang="en-US" altLang="zh-CN" sz="2000" dirty="0"/>
              <a:t>#)</a:t>
            </a:r>
            <a:r>
              <a:rPr lang="zh-CN" altLang="en-US" sz="2000" dirty="0"/>
              <a:t>，</a:t>
            </a:r>
            <a:r>
              <a:rPr lang="en-US" altLang="zh-CN" sz="2000" u="sng" dirty="0">
                <a:solidFill>
                  <a:schemeClr val="accent2"/>
                </a:solidFill>
              </a:rPr>
              <a:t>s=goto(s</a:t>
            </a:r>
            <a:r>
              <a:rPr lang="en-US" altLang="zh-CN" sz="2000" u="sng" baseline="-25000" dirty="0">
                <a:solidFill>
                  <a:schemeClr val="accent2"/>
                </a:solidFill>
              </a:rPr>
              <a:t>m-r</a:t>
            </a:r>
            <a:r>
              <a:rPr lang="en-US" altLang="zh-CN" sz="2000" u="sng" dirty="0">
                <a:solidFill>
                  <a:schemeClr val="accent2"/>
                </a:solidFill>
              </a:rPr>
              <a:t>,A)</a:t>
            </a:r>
            <a:r>
              <a:rPr lang="en-US" altLang="zh-CN" sz="2000" dirty="0"/>
              <a:t>, r</a:t>
            </a:r>
            <a:r>
              <a:rPr lang="zh-CN" altLang="en-US" sz="2000" dirty="0"/>
              <a:t>为</a:t>
            </a:r>
            <a:r>
              <a:rPr lang="en-US" altLang="zh-CN" sz="2000" dirty="0">
                <a:solidFill>
                  <a:srgbClr val="000099"/>
                </a:solidFill>
                <a:sym typeface="Symbol" panose="05050102010706020507" pitchFamily="18" charset="2"/>
              </a:rPr>
              <a:t></a:t>
            </a:r>
            <a:r>
              <a:rPr lang="zh-CN" altLang="en-US" sz="2000" dirty="0">
                <a:solidFill>
                  <a:srgbClr val="000099"/>
                </a:solidFill>
                <a:sym typeface="Symbol" panose="05050102010706020507" pitchFamily="18" charset="2"/>
              </a:rPr>
              <a:t>的长度</a:t>
            </a:r>
            <a:endParaRPr lang="en-US" altLang="zh-CN" sz="2000" dirty="0">
              <a:solidFill>
                <a:srgbClr val="000099"/>
              </a:solidFill>
              <a:sym typeface="Symbol" panose="05050102010706020507" pitchFamily="18" charset="2"/>
            </a:endParaRPr>
          </a:p>
          <a:p>
            <a:pPr lvl="1"/>
            <a:r>
              <a:rPr lang="en-US" altLang="zh-CN" sz="2000" dirty="0"/>
              <a:t>Action(s</a:t>
            </a:r>
            <a:r>
              <a:rPr lang="en-US" altLang="zh-CN" sz="2000" baseline="-25000" dirty="0"/>
              <a:t>m</a:t>
            </a:r>
            <a:r>
              <a:rPr lang="en-US" altLang="zh-CN" sz="2000" dirty="0"/>
              <a:t>,a</a:t>
            </a:r>
            <a:r>
              <a:rPr lang="en-US" altLang="zh-CN" sz="2000" baseline="-25000" dirty="0"/>
              <a:t>i</a:t>
            </a:r>
            <a:r>
              <a:rPr lang="en-US" altLang="zh-CN" sz="2000" dirty="0"/>
              <a:t>)</a:t>
            </a:r>
            <a:r>
              <a:rPr lang="zh-CN" altLang="en-US" sz="2000" dirty="0"/>
              <a:t>为成功，则成功</a:t>
            </a:r>
            <a:endParaRPr lang="en-US" altLang="zh-CN" sz="2000" dirty="0"/>
          </a:p>
          <a:p>
            <a:pPr lvl="1"/>
            <a:r>
              <a:rPr lang="en-US" altLang="zh-CN" sz="2000" dirty="0"/>
              <a:t>Action(s</a:t>
            </a:r>
            <a:r>
              <a:rPr lang="en-US" altLang="zh-CN" sz="2000" baseline="-25000" dirty="0"/>
              <a:t>m</a:t>
            </a:r>
            <a:r>
              <a:rPr lang="en-US" altLang="zh-CN" sz="2000" dirty="0"/>
              <a:t>,a</a:t>
            </a:r>
            <a:r>
              <a:rPr lang="en-US" altLang="zh-CN" sz="2000" baseline="-25000" dirty="0"/>
              <a:t>i</a:t>
            </a:r>
            <a:r>
              <a:rPr lang="en-US" altLang="zh-CN" sz="2000" dirty="0"/>
              <a:t>)</a:t>
            </a:r>
            <a:r>
              <a:rPr lang="zh-CN" altLang="en-US" sz="2000" dirty="0"/>
              <a:t>为报错，则报错</a:t>
            </a:r>
            <a:endParaRPr lang="en-US" altLang="zh-CN" sz="2000" dirty="0"/>
          </a:p>
          <a:p>
            <a:pPr lvl="1"/>
            <a:endParaRPr lang="en-US" altLang="zh-CN" sz="2400" dirty="0"/>
          </a:p>
          <a:p>
            <a:pPr lvl="1"/>
            <a:endParaRPr lang="en-US" altLang="zh-CN" dirty="0"/>
          </a:p>
          <a:p>
            <a:endParaRPr lang="zh-CN" altLang="en-US" dirty="0"/>
          </a:p>
        </p:txBody>
      </p:sp>
      <p:sp>
        <p:nvSpPr>
          <p:cNvPr id="2" name="矩形 1"/>
          <p:cNvSpPr/>
          <p:nvPr/>
        </p:nvSpPr>
        <p:spPr>
          <a:xfrm>
            <a:off x="1258888" y="6237288"/>
            <a:ext cx="4494212" cy="461962"/>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知道什么叫状态，什么叫格局！</a:t>
            </a:r>
            <a:endParaRPr lang="zh-CN" altLang="en-US" dirty="0">
              <a:solidFill>
                <a:srgbClr val="FF0000"/>
              </a:solidFill>
              <a:latin typeface="Times New Roman" panose="02020603050405020304" pitchFamily="18" charset="0"/>
              <a:ea typeface="宋体" panose="02010600030101010101" pitchFamily="2" charset="-122"/>
            </a:endParaRPr>
          </a:p>
        </p:txBody>
      </p:sp>
      <p:sp>
        <p:nvSpPr>
          <p:cNvPr id="4" name="矩形 3"/>
          <p:cNvSpPr/>
          <p:nvPr/>
        </p:nvSpPr>
        <p:spPr>
          <a:xfrm>
            <a:off x="5940425" y="6027738"/>
            <a:ext cx="3132138" cy="70643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2000" b="0" i="0" u="none" strike="noStrike" kern="1200" cap="none" spc="0" normalizeH="0" baseline="0" noProof="0" dirty="0">
                <a:ln>
                  <a:noFill/>
                </a:ln>
                <a:solidFill>
                  <a:schemeClr val="dk1"/>
                </a:solidFill>
                <a:effectLst/>
                <a:uLnTx/>
                <a:uFillTx/>
                <a:latin typeface="+mn-lt"/>
                <a:ea typeface="+mn-ea"/>
                <a:cs typeface="+mn-cs"/>
              </a:rPr>
              <a:t>每做一次动作，都需要做一次状态变换</a:t>
            </a:r>
            <a:endParaRPr kumimoji="1" lang="zh-CN" altLang="en-US" sz="2000" b="0" i="0" u="none" strike="noStrike" kern="1200" cap="none" spc="0" normalizeH="0" baseline="0" noProof="0" dirty="0">
              <a:ln>
                <a:noFill/>
              </a:ln>
              <a:solidFill>
                <a:schemeClr val="dk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charRg st="0" end="4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charRg st="48" end="7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charRg st="71" end="10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charRg st="106" end="12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charRg st="120" end="19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charRg st="192" end="28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charRg st="285" end="30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charRg st="306" end="32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down)">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1788" name="Group 828"/>
          <p:cNvGraphicFramePr>
            <a:graphicFrameLocks noGrp="1"/>
          </p:cNvGraphicFramePr>
          <p:nvPr/>
        </p:nvGraphicFramePr>
        <p:xfrm>
          <a:off x="4572000" y="914400"/>
          <a:ext cx="4419600" cy="5516570"/>
        </p:xfrm>
        <a:graphic>
          <a:graphicData uri="http://schemas.openxmlformats.org/drawingml/2006/table">
            <a:tbl>
              <a:tblPr/>
              <a:tblGrid>
                <a:gridCol w="457200"/>
                <a:gridCol w="425450"/>
                <a:gridCol w="444500"/>
                <a:gridCol w="425450"/>
                <a:gridCol w="457200"/>
                <a:gridCol w="441325"/>
                <a:gridCol w="473075"/>
                <a:gridCol w="412750"/>
                <a:gridCol w="441325"/>
                <a:gridCol w="441325"/>
              </a:tblGrid>
              <a:tr h="380936">
                <a:tc gridSpan="10">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LR</a:t>
                      </a: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分析表</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hMerge="1">
                  <a:tcPr/>
                </a:tc>
                <a:tc hMerge="1">
                  <a:tcPr/>
                </a:tc>
                <a:tc hMerge="1">
                  <a:tcPr/>
                </a:tc>
                <a:tc hMerge="1">
                  <a:tcPr/>
                </a:tc>
                <a:tc hMerge="1">
                  <a:tcPr/>
                </a:tc>
                <a:tc hMerge="1">
                  <a:tcPr/>
                </a:tc>
                <a:tc hMerge="1">
                  <a:tcPr/>
                </a:tc>
                <a:tc hMerge="1">
                  <a:tcPr/>
                </a:tc>
                <a:tc hMerge="1">
                  <a:tcPr/>
                </a:tc>
              </a:tr>
              <a:tr h="380936">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1800" b="0" i="0" u="none" strike="noStrike" cap="none" normalizeH="0" baseline="0">
                          <a:ln>
                            <a:noFill/>
                          </a:ln>
                          <a:solidFill>
                            <a:srgbClr val="006666"/>
                          </a:solidFill>
                          <a:effectLst/>
                          <a:latin typeface="Times New Roman" panose="02020603050405020304" pitchFamily="18" charset="0"/>
                          <a:ea typeface="宋体" panose="02010600030101010101" pitchFamily="2" charset="-122"/>
                        </a:rPr>
                        <a:t>状态</a:t>
                      </a:r>
                      <a:endParaRPr kumimoji="1" lang="zh-CN" altLang="en-US" sz="1800" b="0" i="0" u="none" strike="noStrike" cap="none" normalizeH="0" baseline="0">
                        <a:ln>
                          <a:noFill/>
                        </a:ln>
                        <a:solidFill>
                          <a:srgbClr val="006666"/>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gridSpan="6">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ACTION</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hMerge="1">
                  <a:tcPr/>
                </a:tc>
                <a:tc hMerge="1">
                  <a:tcPr/>
                </a:tc>
                <a:tc hMerge="1">
                  <a:tcPr/>
                </a:tc>
                <a:tc hMerge="1">
                  <a:tcPr/>
                </a:tc>
                <a:tc hMerge="1">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GOTO</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hMerge="1">
                  <a:tcPr/>
                </a:tc>
                <a:tc hMerge="1">
                  <a:tcPr/>
                </a:tc>
              </a:tr>
              <a:tr h="365746">
                <a:tc vMerge="1">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i</a:t>
                      </a:r>
                      <a:endPar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a:t>
                      </a:r>
                      <a:endParaRPr kumimoji="1" lang="zh-CN" altLang="en-US"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E</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F</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0</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s5</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s4</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1</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s6</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4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acc</a:t>
                      </a:r>
                      <a:endParaRPr kumimoji="1" lang="en-US" altLang="zh-CN" sz="14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2</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s7</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3</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4</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s5</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s4</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5</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6</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s5</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s4</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7</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s5</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s4</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8</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s6</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4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s11</a:t>
                      </a:r>
                      <a:endParaRPr kumimoji="1" lang="en-US" altLang="zh-CN" sz="14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9</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s7</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10</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11</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sp>
        <p:nvSpPr>
          <p:cNvPr id="137380" name="Rectangle 504"/>
          <p:cNvSpPr/>
          <p:nvPr/>
        </p:nvSpPr>
        <p:spPr>
          <a:xfrm>
            <a:off x="762000" y="120650"/>
            <a:ext cx="7696200" cy="641350"/>
          </a:xfrm>
          <a:prstGeom prst="rect">
            <a:avLst/>
          </a:prstGeom>
          <a:noFill/>
          <a:ln w="9525">
            <a:noFill/>
          </a:ln>
        </p:spPr>
        <p:txBody>
          <a:bodyPr anchor="t" anchorCtr="0">
            <a:spAutoFit/>
          </a:bodyPr>
          <a:p>
            <a:pPr algn="ctr"/>
            <a:r>
              <a:rPr lang="en-US" altLang="zh-CN" sz="3600" u="sng" dirty="0">
                <a:solidFill>
                  <a:srgbClr val="FF0000"/>
                </a:solidFill>
                <a:latin typeface="Times New Roman" panose="02020603050405020304" pitchFamily="18" charset="0"/>
                <a:ea typeface="宋体" panose="02010600030101010101" pitchFamily="2" charset="-122"/>
              </a:rPr>
              <a:t>5.3.1  LR</a:t>
            </a:r>
            <a:r>
              <a:rPr lang="zh-CN" altLang="en-US" sz="3600" u="sng" dirty="0">
                <a:solidFill>
                  <a:srgbClr val="FF0000"/>
                </a:solidFill>
                <a:latin typeface="Times New Roman" panose="02020603050405020304" pitchFamily="18" charset="0"/>
                <a:ea typeface="宋体" panose="02010600030101010101" pitchFamily="2" charset="-122"/>
              </a:rPr>
              <a:t>分析法 </a:t>
            </a:r>
            <a:r>
              <a:rPr lang="en-US" altLang="zh-CN" sz="3600" u="sng" dirty="0">
                <a:solidFill>
                  <a:srgbClr val="FF0000"/>
                </a:solidFill>
                <a:latin typeface="Times New Roman" panose="02020603050405020304" pitchFamily="18" charset="0"/>
                <a:ea typeface="宋体" panose="02010600030101010101" pitchFamily="2" charset="-122"/>
              </a:rPr>
              <a:t>(4)</a:t>
            </a:r>
            <a:r>
              <a:rPr lang="zh-CN" altLang="en-US" sz="3600" u="sng" dirty="0">
                <a:solidFill>
                  <a:srgbClr val="FF0000"/>
                </a:solidFill>
                <a:latin typeface="Times New Roman" panose="02020603050405020304" pitchFamily="18" charset="0"/>
                <a:ea typeface="宋体" panose="02010600030101010101" pitchFamily="2" charset="-122"/>
              </a:rPr>
              <a:t>分析表</a:t>
            </a:r>
            <a:endParaRPr lang="zh-CN" altLang="en-US" sz="3600" u="sng" dirty="0">
              <a:solidFill>
                <a:srgbClr val="FF0000"/>
              </a:solidFill>
              <a:latin typeface="Times New Roman" panose="02020603050405020304" pitchFamily="18" charset="0"/>
              <a:ea typeface="宋体" panose="02010600030101010101" pitchFamily="2" charset="-122"/>
            </a:endParaRPr>
          </a:p>
        </p:txBody>
      </p:sp>
      <p:sp>
        <p:nvSpPr>
          <p:cNvPr id="137381" name="Rectangle 826"/>
          <p:cNvSpPr>
            <a:spLocks noGrp="1"/>
          </p:cNvSpPr>
          <p:nvPr>
            <p:ph idx="1"/>
          </p:nvPr>
        </p:nvSpPr>
        <p:spPr>
          <a:xfrm>
            <a:off x="385763" y="1143000"/>
            <a:ext cx="3805237" cy="5105400"/>
          </a:xfrm>
          <a:ln>
            <a:solidFill>
              <a:srgbClr val="006666"/>
            </a:solidFill>
            <a:miter/>
          </a:ln>
        </p:spPr>
        <p:txBody>
          <a:bodyPr vert="horz" wrap="square" lIns="91440" tIns="45720" rIns="91440" bIns="45720" anchor="t" anchorCtr="0"/>
          <a:p>
            <a:pPr eaLnBrk="1" hangingPunct="1">
              <a:lnSpc>
                <a:spcPct val="90000"/>
              </a:lnSpc>
              <a:buNone/>
            </a:pPr>
            <a:r>
              <a:rPr lang="zh-CN" altLang="en-US" sz="2400" dirty="0"/>
              <a:t>分析表</a:t>
            </a:r>
            <a:r>
              <a:rPr lang="en-US" altLang="zh-CN" sz="2400" dirty="0"/>
              <a:t>:</a:t>
            </a:r>
            <a:endParaRPr lang="en-US" altLang="zh-CN" sz="2400" dirty="0"/>
          </a:p>
          <a:p>
            <a:pPr eaLnBrk="1" hangingPunct="1">
              <a:lnSpc>
                <a:spcPct val="90000"/>
              </a:lnSpc>
              <a:buNone/>
            </a:pPr>
            <a:r>
              <a:rPr lang="en-US" altLang="zh-CN" sz="2400" dirty="0">
                <a:solidFill>
                  <a:srgbClr val="FF0000"/>
                </a:solidFill>
              </a:rPr>
              <a:t>(1) </a:t>
            </a:r>
            <a:r>
              <a:rPr lang="zh-CN" altLang="en-US" sz="2400" dirty="0">
                <a:solidFill>
                  <a:srgbClr val="FF0000"/>
                </a:solidFill>
              </a:rPr>
              <a:t>移进  </a:t>
            </a:r>
            <a:r>
              <a:rPr lang="en-US" altLang="zh-CN" sz="2400" dirty="0">
                <a:solidFill>
                  <a:srgbClr val="FF0000"/>
                </a:solidFill>
              </a:rPr>
              <a:t>sj</a:t>
            </a:r>
            <a:endParaRPr lang="en-US" altLang="zh-CN" sz="2400" dirty="0">
              <a:solidFill>
                <a:srgbClr val="FF0000"/>
              </a:solidFill>
            </a:endParaRPr>
          </a:p>
          <a:p>
            <a:pPr eaLnBrk="1" hangingPunct="1">
              <a:lnSpc>
                <a:spcPct val="90000"/>
              </a:lnSpc>
              <a:buNone/>
            </a:pPr>
            <a:r>
              <a:rPr lang="en-US" altLang="zh-CN" sz="2400" dirty="0"/>
              <a:t>     </a:t>
            </a:r>
            <a:r>
              <a:rPr lang="zh-CN" altLang="en-US" sz="2400" dirty="0">
                <a:solidFill>
                  <a:schemeClr val="tx2"/>
                </a:solidFill>
              </a:rPr>
              <a:t>移进符号</a:t>
            </a:r>
            <a:r>
              <a:rPr lang="en-US" altLang="zh-CN" sz="2400" dirty="0">
                <a:solidFill>
                  <a:schemeClr val="tx2"/>
                </a:solidFill>
              </a:rPr>
              <a:t>a</a:t>
            </a:r>
            <a:r>
              <a:rPr lang="zh-CN" altLang="en-US" sz="2400" dirty="0">
                <a:solidFill>
                  <a:schemeClr val="tx2"/>
                </a:solidFill>
              </a:rPr>
              <a:t>和状态</a:t>
            </a:r>
            <a:r>
              <a:rPr lang="en-US" altLang="zh-CN" sz="2400" dirty="0">
                <a:solidFill>
                  <a:schemeClr val="tx2"/>
                </a:solidFill>
              </a:rPr>
              <a:t>j</a:t>
            </a:r>
            <a:endParaRPr lang="en-US" altLang="zh-CN" sz="2400" dirty="0">
              <a:solidFill>
                <a:schemeClr val="tx2"/>
              </a:solidFill>
            </a:endParaRPr>
          </a:p>
          <a:p>
            <a:pPr eaLnBrk="1" hangingPunct="1">
              <a:lnSpc>
                <a:spcPct val="90000"/>
              </a:lnSpc>
              <a:buNone/>
            </a:pPr>
            <a:r>
              <a:rPr lang="en-US" altLang="zh-CN" sz="2400" dirty="0">
                <a:solidFill>
                  <a:srgbClr val="000099"/>
                </a:solidFill>
              </a:rPr>
              <a:t>(2) </a:t>
            </a:r>
            <a:r>
              <a:rPr lang="zh-CN" altLang="en-US" sz="2400" dirty="0">
                <a:solidFill>
                  <a:srgbClr val="000099"/>
                </a:solidFill>
              </a:rPr>
              <a:t>规约  </a:t>
            </a:r>
            <a:r>
              <a:rPr lang="en-US" altLang="zh-CN" sz="2400" dirty="0">
                <a:solidFill>
                  <a:srgbClr val="000099"/>
                </a:solidFill>
              </a:rPr>
              <a:t>rj</a:t>
            </a:r>
            <a:endParaRPr lang="en-US" altLang="zh-CN" sz="2400" dirty="0">
              <a:solidFill>
                <a:srgbClr val="000099"/>
              </a:solidFill>
            </a:endParaRPr>
          </a:p>
          <a:p>
            <a:pPr eaLnBrk="1" hangingPunct="1">
              <a:lnSpc>
                <a:spcPct val="90000"/>
              </a:lnSpc>
              <a:buNone/>
            </a:pPr>
            <a:r>
              <a:rPr lang="en-US" altLang="zh-CN" sz="2400" dirty="0">
                <a:solidFill>
                  <a:srgbClr val="000099"/>
                </a:solidFill>
              </a:rPr>
              <a:t>     </a:t>
            </a:r>
            <a:r>
              <a:rPr lang="zh-CN" altLang="en-US" sz="2400" dirty="0">
                <a:solidFill>
                  <a:schemeClr val="tx2"/>
                </a:solidFill>
              </a:rPr>
              <a:t>按第</a:t>
            </a:r>
            <a:r>
              <a:rPr lang="en-US" altLang="zh-CN" sz="2400" dirty="0">
                <a:solidFill>
                  <a:schemeClr val="tx2"/>
                </a:solidFill>
              </a:rPr>
              <a:t>j</a:t>
            </a:r>
            <a:r>
              <a:rPr lang="zh-CN" altLang="en-US" sz="2400" dirty="0">
                <a:solidFill>
                  <a:schemeClr val="tx2"/>
                </a:solidFill>
              </a:rPr>
              <a:t>个产生式进行规约 </a:t>
            </a:r>
            <a:endParaRPr lang="zh-CN" altLang="en-US" sz="2400" dirty="0">
              <a:solidFill>
                <a:schemeClr val="tx2"/>
              </a:solidFill>
            </a:endParaRPr>
          </a:p>
          <a:p>
            <a:pPr eaLnBrk="1" hangingPunct="1">
              <a:lnSpc>
                <a:spcPct val="90000"/>
              </a:lnSpc>
              <a:buNone/>
            </a:pPr>
            <a:r>
              <a:rPr lang="zh-CN" altLang="en-US" sz="2400" dirty="0">
                <a:solidFill>
                  <a:schemeClr val="tx2"/>
                </a:solidFill>
              </a:rPr>
              <a:t>     移进产生式左部符号</a:t>
            </a:r>
            <a:endParaRPr lang="zh-CN" altLang="en-US" sz="2400" dirty="0">
              <a:solidFill>
                <a:schemeClr val="tx2"/>
              </a:solidFill>
            </a:endParaRPr>
          </a:p>
          <a:p>
            <a:pPr eaLnBrk="1" hangingPunct="1">
              <a:lnSpc>
                <a:spcPct val="90000"/>
              </a:lnSpc>
              <a:buNone/>
            </a:pPr>
            <a:r>
              <a:rPr lang="zh-CN" altLang="en-US" sz="2400" dirty="0">
                <a:solidFill>
                  <a:schemeClr val="tx2"/>
                </a:solidFill>
              </a:rPr>
              <a:t>     移进根据栈顶状态和规约符号获得的新状态</a:t>
            </a:r>
            <a:endParaRPr lang="zh-CN" altLang="en-US" sz="2400" dirty="0">
              <a:solidFill>
                <a:schemeClr val="tx2"/>
              </a:solidFill>
            </a:endParaRPr>
          </a:p>
          <a:p>
            <a:pPr eaLnBrk="1" hangingPunct="1">
              <a:lnSpc>
                <a:spcPct val="90000"/>
              </a:lnSpc>
              <a:buNone/>
            </a:pPr>
            <a:r>
              <a:rPr lang="en-US" altLang="zh-CN" sz="2400" dirty="0">
                <a:solidFill>
                  <a:srgbClr val="A50021"/>
                </a:solidFill>
              </a:rPr>
              <a:t>(3) </a:t>
            </a:r>
            <a:r>
              <a:rPr lang="zh-CN" altLang="en-US" sz="2400" dirty="0">
                <a:solidFill>
                  <a:srgbClr val="A50021"/>
                </a:solidFill>
              </a:rPr>
              <a:t>接受  </a:t>
            </a:r>
            <a:r>
              <a:rPr lang="en-US" altLang="zh-CN" sz="2400" dirty="0">
                <a:solidFill>
                  <a:srgbClr val="A50021"/>
                </a:solidFill>
              </a:rPr>
              <a:t>acc</a:t>
            </a:r>
            <a:endParaRPr lang="en-US" altLang="zh-CN" sz="2400" dirty="0">
              <a:solidFill>
                <a:srgbClr val="A50021"/>
              </a:solidFill>
            </a:endParaRPr>
          </a:p>
          <a:p>
            <a:pPr eaLnBrk="1" hangingPunct="1">
              <a:lnSpc>
                <a:spcPct val="90000"/>
              </a:lnSpc>
              <a:buNone/>
            </a:pPr>
            <a:r>
              <a:rPr lang="en-US" altLang="zh-CN" sz="2400" dirty="0">
                <a:solidFill>
                  <a:schemeClr val="tx2"/>
                </a:solidFill>
              </a:rPr>
              <a:t>     </a:t>
            </a:r>
            <a:r>
              <a:rPr lang="zh-CN" altLang="en-US" sz="2400" dirty="0">
                <a:solidFill>
                  <a:schemeClr val="tx2"/>
                </a:solidFill>
              </a:rPr>
              <a:t>接受输入串</a:t>
            </a:r>
            <a:endParaRPr lang="zh-CN" altLang="en-US" sz="2400" dirty="0">
              <a:solidFill>
                <a:schemeClr val="tx2"/>
              </a:solidFill>
            </a:endParaRPr>
          </a:p>
          <a:p>
            <a:pPr eaLnBrk="1" hangingPunct="1">
              <a:lnSpc>
                <a:spcPct val="90000"/>
              </a:lnSpc>
              <a:buNone/>
            </a:pPr>
            <a:r>
              <a:rPr lang="en-US" altLang="zh-CN" sz="2400" dirty="0"/>
              <a:t>(4) </a:t>
            </a:r>
            <a:r>
              <a:rPr lang="zh-CN" altLang="en-US" sz="2400" dirty="0"/>
              <a:t>报</a:t>
            </a:r>
            <a:r>
              <a:rPr lang="zh-CN" altLang="en-US" sz="2400" dirty="0">
                <a:solidFill>
                  <a:schemeClr val="tx2"/>
                </a:solidFill>
              </a:rPr>
              <a:t>错  </a:t>
            </a:r>
            <a:r>
              <a:rPr lang="en-US" altLang="zh-CN" sz="2400" dirty="0">
                <a:solidFill>
                  <a:schemeClr val="tx2"/>
                </a:solidFill>
              </a:rPr>
              <a:t>err | </a:t>
            </a:r>
            <a:r>
              <a:rPr lang="zh-CN" altLang="en-US" sz="2400" dirty="0">
                <a:solidFill>
                  <a:schemeClr val="tx2"/>
                </a:solidFill>
              </a:rPr>
              <a:t>空白</a:t>
            </a:r>
            <a:endParaRPr lang="zh-CN" altLang="en-US" sz="2400" dirty="0">
              <a:solidFill>
                <a:schemeClr val="tx2"/>
              </a:solidFill>
            </a:endParaRPr>
          </a:p>
          <a:p>
            <a:pPr eaLnBrk="1" hangingPunct="1">
              <a:lnSpc>
                <a:spcPct val="90000"/>
              </a:lnSpc>
              <a:buNone/>
            </a:pPr>
            <a:r>
              <a:rPr lang="zh-CN" altLang="en-US" sz="2400" dirty="0"/>
              <a:t>     </a:t>
            </a:r>
            <a:r>
              <a:rPr lang="zh-CN" altLang="en-US" sz="2400" dirty="0">
                <a:solidFill>
                  <a:schemeClr val="tx2"/>
                </a:solidFill>
              </a:rPr>
              <a:t>输入串语法错</a:t>
            </a:r>
            <a:endParaRPr lang="zh-CN" altLang="en-US" sz="2400" dirty="0">
              <a:solidFill>
                <a:schemeClr val="tx2"/>
              </a:solidFill>
            </a:endParaRPr>
          </a:p>
        </p:txBody>
      </p:sp>
      <p:sp>
        <p:nvSpPr>
          <p:cNvPr id="2" name="矩形 1"/>
          <p:cNvSpPr/>
          <p:nvPr/>
        </p:nvSpPr>
        <p:spPr>
          <a:xfrm>
            <a:off x="250825" y="6413500"/>
            <a:ext cx="6408738" cy="400050"/>
          </a:xfrm>
          <a:prstGeom prst="rect">
            <a:avLst/>
          </a:prstGeom>
          <a:noFill/>
          <a:ln w="9525">
            <a:noFill/>
          </a:ln>
        </p:spPr>
        <p:txBody>
          <a:bodyPr anchor="t" anchorCtr="0">
            <a:spAutoFit/>
          </a:bodyPr>
          <a:p>
            <a:r>
              <a:rPr lang="zh-CN" altLang="en-US" sz="2000" dirty="0">
                <a:solidFill>
                  <a:srgbClr val="FF0000"/>
                </a:solidFill>
                <a:latin typeface="Times New Roman" panose="02020603050405020304" pitchFamily="18" charset="0"/>
                <a:ea typeface="宋体" panose="02010600030101010101" pitchFamily="2" charset="-122"/>
              </a:rPr>
              <a:t>记号的意义：移进用</a:t>
            </a:r>
            <a:r>
              <a:rPr lang="en-US" altLang="zh-CN" sz="2000" dirty="0">
                <a:solidFill>
                  <a:srgbClr val="FF0000"/>
                </a:solidFill>
                <a:latin typeface="Times New Roman" panose="02020603050405020304" pitchFamily="18" charset="0"/>
                <a:ea typeface="宋体" panose="02010600030101010101" pitchFamily="2" charset="-122"/>
              </a:rPr>
              <a:t>s</a:t>
            </a:r>
            <a:r>
              <a:rPr lang="zh-CN" altLang="en-US" sz="2000" dirty="0">
                <a:solidFill>
                  <a:srgbClr val="FF0000"/>
                </a:solidFill>
                <a:latin typeface="Times New Roman" panose="02020603050405020304" pitchFamily="18" charset="0"/>
                <a:ea typeface="宋体" panose="02010600030101010101" pitchFamily="2" charset="-122"/>
              </a:rPr>
              <a:t>，规约用</a:t>
            </a:r>
            <a:r>
              <a:rPr lang="en-US" altLang="zh-CN" sz="2000" dirty="0">
                <a:solidFill>
                  <a:srgbClr val="FF0000"/>
                </a:solidFill>
                <a:latin typeface="Times New Roman" panose="02020603050405020304" pitchFamily="18" charset="0"/>
                <a:ea typeface="宋体" panose="02010600030101010101" pitchFamily="2" charset="-122"/>
              </a:rPr>
              <a:t>r</a:t>
            </a:r>
            <a:r>
              <a:rPr lang="zh-CN" altLang="en-US" sz="2000" dirty="0">
                <a:solidFill>
                  <a:srgbClr val="FF0000"/>
                </a:solidFill>
                <a:latin typeface="Times New Roman" panose="02020603050405020304" pitchFamily="18" charset="0"/>
                <a:ea typeface="宋体" panose="02010600030101010101" pitchFamily="2" charset="-122"/>
              </a:rPr>
              <a:t>，状态用自然数</a:t>
            </a:r>
            <a:endParaRPr lang="zh-CN" altLang="en-US" sz="2000" dirty="0">
              <a:solidFill>
                <a:srgbClr val="FF0000"/>
              </a:solidFill>
              <a:latin typeface="Times New Roman" panose="02020603050405020304" pitchFamily="18" charset="0"/>
              <a:ea typeface="宋体" panose="02010600030101010101" pitchFamily="2" charset="-122"/>
            </a:endParaRPr>
          </a:p>
        </p:txBody>
      </p:sp>
      <p:sp>
        <p:nvSpPr>
          <p:cNvPr id="4" name="矩形 3"/>
          <p:cNvSpPr/>
          <p:nvPr/>
        </p:nvSpPr>
        <p:spPr>
          <a:xfrm>
            <a:off x="1476375" y="1196975"/>
            <a:ext cx="2947988" cy="369888"/>
          </a:xfrm>
          <a:prstGeom prst="rect">
            <a:avLst/>
          </a:prstGeom>
          <a:noFill/>
          <a:ln w="9525">
            <a:noFill/>
          </a:ln>
        </p:spPr>
        <p:txBody>
          <a:bodyPr wrap="none" anchor="t" anchorCtr="0">
            <a:spAutoFit/>
          </a:bodyPr>
          <a:p>
            <a:r>
              <a:rPr lang="en-US" altLang="zh-CN" sz="1800" dirty="0">
                <a:solidFill>
                  <a:srgbClr val="FF0000"/>
                </a:solidFill>
                <a:latin typeface="Times New Roman" panose="02020603050405020304" pitchFamily="18" charset="0"/>
                <a:ea typeface="宋体" panose="02010600030101010101" pitchFamily="2" charset="-122"/>
              </a:rPr>
              <a:t>Action </a:t>
            </a:r>
            <a:r>
              <a:rPr lang="zh-CN" altLang="en-US" sz="1800" dirty="0">
                <a:solidFill>
                  <a:srgbClr val="FF0000"/>
                </a:solidFill>
                <a:latin typeface="Times New Roman" panose="02020603050405020304" pitchFamily="18" charset="0"/>
                <a:ea typeface="宋体" panose="02010600030101010101" pitchFamily="2" charset="-122"/>
              </a:rPr>
              <a:t>隐含对终结符的</a:t>
            </a:r>
            <a:r>
              <a:rPr lang="en-US" altLang="zh-CN" sz="1800" dirty="0">
                <a:solidFill>
                  <a:srgbClr val="FF0000"/>
                </a:solidFill>
                <a:latin typeface="Times New Roman" panose="02020603050405020304" pitchFamily="18" charset="0"/>
                <a:ea typeface="宋体" panose="02010600030101010101" pitchFamily="2" charset="-122"/>
              </a:rPr>
              <a:t>Goto</a:t>
            </a:r>
            <a:endParaRPr lang="en-US" altLang="zh-CN" sz="1800"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5" name="Rectangle 2"/>
          <p:cNvSpPr>
            <a:spLocks noGrp="1"/>
          </p:cNvSpPr>
          <p:nvPr>
            <p:ph type="title"/>
          </p:nvPr>
        </p:nvSpPr>
        <p:spPr>
          <a:xfrm>
            <a:off x="52388" y="752475"/>
            <a:ext cx="8991600" cy="457200"/>
          </a:xfrm>
          <a:solidFill>
            <a:srgbClr val="CCFFFF"/>
          </a:solidFill>
          <a:ln>
            <a:solidFill>
              <a:srgbClr val="FFFFFF"/>
            </a:solidFill>
            <a:miter/>
          </a:ln>
        </p:spPr>
        <p:txBody>
          <a:bodyPr vert="horz" wrap="square" lIns="91440" tIns="45720" rIns="91440" bIns="45720" anchor="ctr" anchorCtr="0"/>
          <a:p>
            <a:pPr algn="l" eaLnBrk="1" hangingPunct="1"/>
            <a:r>
              <a:rPr lang="en-US" altLang="zh-CN" sz="2800" dirty="0">
                <a:solidFill>
                  <a:srgbClr val="A50021"/>
                </a:solidFill>
              </a:rPr>
              <a:t>1</a:t>
            </a:r>
            <a:r>
              <a:rPr lang="en-US" altLang="zh-CN" sz="2800" dirty="0">
                <a:solidFill>
                  <a:schemeClr val="accent2"/>
                </a:solidFill>
              </a:rPr>
              <a:t> </a:t>
            </a:r>
            <a:r>
              <a:rPr lang="en-US" altLang="zh-CN" sz="2800" dirty="0"/>
              <a:t>E→E+T   </a:t>
            </a:r>
            <a:r>
              <a:rPr lang="en-US" altLang="zh-CN" sz="2800" dirty="0">
                <a:solidFill>
                  <a:srgbClr val="A50021"/>
                </a:solidFill>
              </a:rPr>
              <a:t>2</a:t>
            </a:r>
            <a:r>
              <a:rPr lang="en-US" altLang="zh-CN" sz="2800" dirty="0">
                <a:solidFill>
                  <a:schemeClr val="accent2"/>
                </a:solidFill>
              </a:rPr>
              <a:t> </a:t>
            </a:r>
            <a:r>
              <a:rPr lang="en-US" altLang="zh-CN" sz="2800" dirty="0"/>
              <a:t>E→T    </a:t>
            </a:r>
            <a:r>
              <a:rPr lang="en-US" altLang="zh-CN" sz="2800" dirty="0">
                <a:solidFill>
                  <a:srgbClr val="A50021"/>
                </a:solidFill>
              </a:rPr>
              <a:t>3</a:t>
            </a:r>
            <a:r>
              <a:rPr lang="en-US" altLang="zh-CN" sz="2800" dirty="0">
                <a:solidFill>
                  <a:schemeClr val="accent2"/>
                </a:solidFill>
              </a:rPr>
              <a:t> </a:t>
            </a:r>
            <a:r>
              <a:rPr lang="en-US" altLang="zh-CN" sz="2800" dirty="0"/>
              <a:t>T→T*F   </a:t>
            </a:r>
            <a:r>
              <a:rPr lang="en-US" altLang="zh-CN" sz="2800" dirty="0">
                <a:solidFill>
                  <a:srgbClr val="A50021"/>
                </a:solidFill>
              </a:rPr>
              <a:t>4</a:t>
            </a:r>
            <a:r>
              <a:rPr lang="en-US" altLang="zh-CN" sz="2800" dirty="0">
                <a:solidFill>
                  <a:schemeClr val="accent2"/>
                </a:solidFill>
              </a:rPr>
              <a:t> </a:t>
            </a:r>
            <a:r>
              <a:rPr lang="en-US" altLang="zh-CN" sz="2800" dirty="0"/>
              <a:t>T→F   </a:t>
            </a:r>
            <a:r>
              <a:rPr lang="en-US" altLang="zh-CN" sz="2800" dirty="0">
                <a:solidFill>
                  <a:srgbClr val="A50021"/>
                </a:solidFill>
              </a:rPr>
              <a:t>5</a:t>
            </a:r>
            <a:r>
              <a:rPr lang="en-US" altLang="zh-CN" sz="2800" dirty="0">
                <a:solidFill>
                  <a:schemeClr val="accent2"/>
                </a:solidFill>
              </a:rPr>
              <a:t> </a:t>
            </a:r>
            <a:r>
              <a:rPr lang="en-US" altLang="zh-CN" sz="2800" dirty="0"/>
              <a:t>F→(E)    </a:t>
            </a:r>
            <a:r>
              <a:rPr lang="en-US" altLang="zh-CN" sz="2800" dirty="0">
                <a:solidFill>
                  <a:srgbClr val="A50021"/>
                </a:solidFill>
              </a:rPr>
              <a:t>6</a:t>
            </a:r>
            <a:r>
              <a:rPr lang="en-US" altLang="zh-CN" sz="2800" dirty="0">
                <a:solidFill>
                  <a:schemeClr val="accent2"/>
                </a:solidFill>
              </a:rPr>
              <a:t> </a:t>
            </a:r>
            <a:r>
              <a:rPr lang="en-US" altLang="zh-CN" sz="2800" dirty="0"/>
              <a:t>F→i</a:t>
            </a:r>
            <a:endParaRPr lang="en-US" altLang="zh-CN" sz="2800" dirty="0"/>
          </a:p>
        </p:txBody>
      </p:sp>
      <p:sp>
        <p:nvSpPr>
          <p:cNvPr id="139266" name="Rectangle 166"/>
          <p:cNvSpPr/>
          <p:nvPr/>
        </p:nvSpPr>
        <p:spPr>
          <a:xfrm>
            <a:off x="2155825" y="120650"/>
            <a:ext cx="4845050" cy="641350"/>
          </a:xfrm>
          <a:prstGeom prst="rect">
            <a:avLst/>
          </a:prstGeom>
          <a:noFill/>
          <a:ln w="9525">
            <a:noFill/>
          </a:ln>
        </p:spPr>
        <p:txBody>
          <a:bodyPr wrap="none" anchor="t" anchorCtr="0">
            <a:spAutoFit/>
          </a:bodyPr>
          <a:p>
            <a:pPr algn="ctr"/>
            <a:r>
              <a:rPr lang="en-US" altLang="zh-CN" sz="3600" u="sng" dirty="0">
                <a:solidFill>
                  <a:srgbClr val="FF0000"/>
                </a:solidFill>
                <a:latin typeface="Times New Roman" panose="02020603050405020304" pitchFamily="18" charset="0"/>
                <a:ea typeface="宋体" panose="02010600030101010101" pitchFamily="2" charset="-122"/>
              </a:rPr>
              <a:t>5.3.1  LR</a:t>
            </a:r>
            <a:r>
              <a:rPr lang="zh-CN" altLang="en-US" sz="3600" u="sng" dirty="0">
                <a:solidFill>
                  <a:srgbClr val="FF0000"/>
                </a:solidFill>
                <a:latin typeface="Times New Roman" panose="02020603050405020304" pitchFamily="18" charset="0"/>
                <a:ea typeface="宋体" panose="02010600030101010101" pitchFamily="2" charset="-122"/>
              </a:rPr>
              <a:t>分析法 </a:t>
            </a:r>
            <a:r>
              <a:rPr lang="en-US" altLang="zh-CN" sz="3600" u="sng" dirty="0">
                <a:solidFill>
                  <a:srgbClr val="FF0000"/>
                </a:solidFill>
                <a:latin typeface="Times New Roman" panose="02020603050405020304" pitchFamily="18" charset="0"/>
                <a:ea typeface="宋体" panose="02010600030101010101" pitchFamily="2" charset="-122"/>
              </a:rPr>
              <a:t>(5)</a:t>
            </a:r>
            <a:r>
              <a:rPr lang="zh-CN" altLang="en-US" sz="3600" u="sng" dirty="0">
                <a:solidFill>
                  <a:srgbClr val="FF0000"/>
                </a:solidFill>
                <a:latin typeface="Times New Roman" panose="02020603050405020304" pitchFamily="18" charset="0"/>
                <a:ea typeface="宋体" panose="02010600030101010101" pitchFamily="2" charset="-122"/>
              </a:rPr>
              <a:t>举例</a:t>
            </a:r>
            <a:endParaRPr lang="zh-CN" altLang="en-US" sz="3600" u="sng" dirty="0">
              <a:solidFill>
                <a:srgbClr val="FF0000"/>
              </a:solidFill>
              <a:latin typeface="Times New Roman" panose="02020603050405020304" pitchFamily="18" charset="0"/>
              <a:ea typeface="宋体" panose="02010600030101010101" pitchFamily="2" charset="-122"/>
            </a:endParaRPr>
          </a:p>
        </p:txBody>
      </p:sp>
      <p:graphicFrame>
        <p:nvGraphicFramePr>
          <p:cNvPr id="42151" name="Group 167"/>
          <p:cNvGraphicFramePr>
            <a:graphicFrameLocks noGrp="1"/>
          </p:cNvGraphicFramePr>
          <p:nvPr/>
        </p:nvGraphicFramePr>
        <p:xfrm>
          <a:off x="76200" y="1273175"/>
          <a:ext cx="4419600" cy="5516570"/>
        </p:xfrm>
        <a:graphic>
          <a:graphicData uri="http://schemas.openxmlformats.org/drawingml/2006/table">
            <a:tbl>
              <a:tblPr/>
              <a:tblGrid>
                <a:gridCol w="457200"/>
                <a:gridCol w="425450"/>
                <a:gridCol w="444500"/>
                <a:gridCol w="425450"/>
                <a:gridCol w="457200"/>
                <a:gridCol w="441325"/>
                <a:gridCol w="473075"/>
                <a:gridCol w="412750"/>
                <a:gridCol w="441325"/>
                <a:gridCol w="441325"/>
              </a:tblGrid>
              <a:tr h="380936">
                <a:tc gridSpan="10">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LR</a:t>
                      </a: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分析表</a:t>
                      </a:r>
                      <a:endPar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hMerge="1">
                  <a:tcPr/>
                </a:tc>
                <a:tc hMerge="1">
                  <a:tcPr/>
                </a:tc>
                <a:tc hMerge="1">
                  <a:tcPr/>
                </a:tc>
                <a:tc hMerge="1">
                  <a:tcPr/>
                </a:tc>
                <a:tc hMerge="1">
                  <a:tcPr/>
                </a:tc>
                <a:tc hMerge="1">
                  <a:tcPr/>
                </a:tc>
                <a:tc hMerge="1">
                  <a:tcPr/>
                </a:tc>
                <a:tc hMerge="1">
                  <a:tcPr/>
                </a:tc>
                <a:tc hMerge="1">
                  <a:tcPr/>
                </a:tc>
              </a:tr>
              <a:tr h="380936">
                <a:tc row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1800" b="1" i="0" u="none" strike="noStrike" cap="none" normalizeH="0" baseline="0">
                          <a:ln>
                            <a:noFill/>
                          </a:ln>
                          <a:solidFill>
                            <a:srgbClr val="006666"/>
                          </a:solidFill>
                          <a:effectLst/>
                          <a:latin typeface="Times New Roman" panose="02020603050405020304" pitchFamily="18" charset="0"/>
                          <a:ea typeface="宋体" panose="02010600030101010101" pitchFamily="2" charset="-122"/>
                        </a:rPr>
                        <a:t>状态</a:t>
                      </a:r>
                      <a:endParaRPr kumimoji="1" lang="zh-CN" altLang="en-US" sz="1800" b="1" i="0" u="none" strike="noStrike" cap="none" normalizeH="0" baseline="0">
                        <a:ln>
                          <a:noFill/>
                        </a:ln>
                        <a:solidFill>
                          <a:srgbClr val="006666"/>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gridSpan="6">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ACTION</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hMerge="1">
                  <a:tcPr/>
                </a:tc>
                <a:tc hMerge="1">
                  <a:tcPr/>
                </a:tc>
                <a:tc hMerge="1">
                  <a:tcPr/>
                </a:tc>
                <a:tc hMerge="1">
                  <a:tcPr/>
                </a:tc>
                <a:tc hMerge="1">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GOTO</a:t>
                      </a:r>
                      <a:endPar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hMerge="1">
                  <a:tcPr/>
                </a:tc>
                <a:tc hMerge="1">
                  <a:tcPr/>
                </a:tc>
              </a:tr>
              <a:tr h="365746">
                <a:tc vMerge="1">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i</a:t>
                      </a:r>
                      <a:endPar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a:t>
                      </a:r>
                      <a:endParaRPr kumimoji="1" lang="zh-CN" altLang="en-US"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a:t>
                      </a:r>
                      <a:endParaRPr kumimoji="1" lang="en-US" altLang="zh-CN" sz="18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E</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T</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F</a:t>
                      </a:r>
                      <a:endParaRPr kumimoji="1" lang="en-US" altLang="zh-CN" sz="18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CCCC"/>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0</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s5</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s4</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1</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s6</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4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acc</a:t>
                      </a:r>
                      <a:endParaRPr kumimoji="1" lang="en-US" altLang="zh-CN" sz="14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2</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s7</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r2</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3</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r4</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4</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s5</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s4</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5</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r6</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6</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s5</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s4</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7</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s5</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s4</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a:t>
                      </a:r>
                      <a:endParaRPr kumimoji="1"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8</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s6</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4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s11</a:t>
                      </a:r>
                      <a:endParaRPr kumimoji="1" lang="en-US" altLang="zh-CN" sz="14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9</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s7</a:t>
                      </a:r>
                      <a:endParaRPr kumimoji="1" lang="en-US"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r1</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10</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r3</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r>
              <a:tr h="36574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11</a:t>
                      </a:r>
                      <a:endParaRPr kumimoji="1" lang="en-US" altLang="zh-CN" sz="1600" b="1" i="0" u="none" strike="noStrike" cap="none" normalizeH="0" baseline="0">
                        <a:ln>
                          <a:noFill/>
                        </a:ln>
                        <a:solidFill>
                          <a:schemeClr val="tx2"/>
                        </a:solidFill>
                        <a:effectLst/>
                        <a:latin typeface="Times New Roman" panose="02020603050405020304" pitchFamily="18" charset="0"/>
                        <a:ea typeface="宋体" panose="02010600030101010101" pitchFamily="2" charset="-122"/>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r5</a:t>
                      </a:r>
                      <a:endParaRPr kumimoji="1" lang="en-US" altLang="zh-CN" sz="1800" b="1" i="0" u="none" strike="noStrike" cap="none" normalizeH="0" baseline="0">
                        <a:ln>
                          <a:noFill/>
                        </a:ln>
                        <a:solidFill>
                          <a:srgbClr val="000099"/>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bl>
          </a:graphicData>
        </a:graphic>
      </p:graphicFrame>
      <p:graphicFrame>
        <p:nvGraphicFramePr>
          <p:cNvPr id="42409" name="Group 425"/>
          <p:cNvGraphicFramePr>
            <a:graphicFrameLocks noGrp="1"/>
          </p:cNvGraphicFramePr>
          <p:nvPr/>
        </p:nvGraphicFramePr>
        <p:xfrm>
          <a:off x="4724400" y="1295400"/>
          <a:ext cx="4114800" cy="5546725"/>
        </p:xfrm>
        <a:graphic>
          <a:graphicData uri="http://schemas.openxmlformats.org/drawingml/2006/table">
            <a:tbl>
              <a:tblPr/>
              <a:tblGrid>
                <a:gridCol w="4114800"/>
              </a:tblGrid>
              <a:tr h="36558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LR</a:t>
                      </a:r>
                      <a:r>
                        <a:rPr kumimoji="1" lang="zh-CN" altLang="en-US" sz="1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分析过程</a:t>
                      </a:r>
                      <a:endPar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36" marB="4563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396064">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步 </a:t>
                      </a:r>
                      <a:r>
                        <a:rPr kumimoji="1"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zh-CN" altLang="en-US" sz="20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状态         符号            输入串</a:t>
                      </a:r>
                      <a:endParaRPr kumimoji="1" lang="zh-CN" altLang="en-US" sz="2000" b="1"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636" marB="45636"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4785076">
                <a:tc>
                  <a:txBody>
                    <a:bodyPr/>
                    <a:lstStyle/>
                    <a:p>
                      <a:pPr marL="533400" marR="0" lvl="0" indent="-533400" algn="l"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           0               #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i*i+i#</a:t>
                      </a:r>
                      <a:endPar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           </a:t>
                      </a:r>
                      <a:r>
                        <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05             #i</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*i+i#</a:t>
                      </a:r>
                      <a:endPar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AutoNum type="arabicPlain" startAt="3"/>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03             #F</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*i+i#</a:t>
                      </a:r>
                      <a:endPar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          </a:t>
                      </a: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02             #T</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*i+i#</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5-6       </a:t>
                      </a:r>
                      <a:r>
                        <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0275         #T*i</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+i#</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          </a:t>
                      </a: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027</a:t>
                      </a:r>
                      <a:r>
                        <a:rPr kumimoji="1" lang="en-US" altLang="zh-CN" sz="2000" b="0" i="0" u="sng" strike="noStrike" cap="none" normalizeH="0" baseline="0">
                          <a:ln>
                            <a:noFill/>
                          </a:ln>
                          <a:solidFill>
                            <a:srgbClr val="000099"/>
                          </a:solidFill>
                          <a:effectLst/>
                          <a:latin typeface="Times New Roman" panose="02020603050405020304" pitchFamily="18" charset="0"/>
                          <a:ea typeface="宋体" panose="02010600030101010101" pitchFamily="2" charset="-122"/>
                        </a:rPr>
                        <a:t>10</a:t>
                      </a: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       #T*F</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+i#</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AutoNum type="arabicPlain" startAt="8"/>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02             #T</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+i#</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AutoNum type="arabicPlain" startAt="9"/>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01             #E</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+i#</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AutoNum type="arabicPlain" startAt="10"/>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016            #E+</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i#</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AutoNum type="arabicPlain" startAt="11"/>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0165          #E+i</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  # </a:t>
                      </a:r>
                      <a:endPar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AutoNum type="arabicPlain" startAt="12"/>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0163          #E+F</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    # </a:t>
                      </a:r>
                      <a:endPar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13        </a:t>
                      </a: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0169          #E+T</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     # </a:t>
                      </a:r>
                      <a:endPar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p>
                      <a:pPr marL="533400" marR="0" lvl="0" indent="-533400" algn="l"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14        </a:t>
                      </a:r>
                      <a:r>
                        <a:rPr kumimoji="1" lang="en-US" altLang="zh-CN" sz="2000" b="0" i="0" u="none" strike="noStrike" cap="none" normalizeH="0" baseline="0">
                          <a:ln>
                            <a:noFill/>
                          </a:ln>
                          <a:solidFill>
                            <a:srgbClr val="000099"/>
                          </a:solidFill>
                          <a:effectLst/>
                          <a:latin typeface="Times New Roman" panose="02020603050405020304" pitchFamily="18" charset="0"/>
                          <a:ea typeface="宋体" panose="02010600030101010101" pitchFamily="2" charset="-122"/>
                        </a:rPr>
                        <a:t>01              #E</a:t>
                      </a:r>
                      <a:r>
                        <a:rPr kumimoji="1" lang="en-US"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r>
                        <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rPr>
                        <a:t>       #</a:t>
                      </a:r>
                      <a:endParaRPr kumimoji="1" lang="en-US" altLang="zh-CN" sz="2000" b="0" i="0" u="none" strike="noStrike" cap="none" normalizeH="0" baseline="0">
                        <a:ln>
                          <a:noFill/>
                        </a:ln>
                        <a:solidFill>
                          <a:srgbClr val="A50021"/>
                        </a:solidFill>
                        <a:effectLst/>
                        <a:latin typeface="Times New Roman" panose="02020603050405020304" pitchFamily="18" charset="0"/>
                        <a:ea typeface="宋体" panose="02010600030101010101" pitchFamily="2" charset="-122"/>
                      </a:endParaRPr>
                    </a:p>
                  </a:txBody>
                  <a:tcPr marT="45636" marB="456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r>
            </a:tbl>
          </a:graphicData>
        </a:graphic>
      </p:graphicFrame>
      <p:sp>
        <p:nvSpPr>
          <p:cNvPr id="2" name="矩形 1"/>
          <p:cNvSpPr/>
          <p:nvPr/>
        </p:nvSpPr>
        <p:spPr>
          <a:xfrm>
            <a:off x="7596188" y="4076700"/>
            <a:ext cx="492125" cy="2308225"/>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格</a:t>
            </a:r>
            <a:endParaRPr lang="en-US" altLang="zh-CN" dirty="0">
              <a:solidFill>
                <a:srgbClr val="FF0000"/>
              </a:solidFill>
              <a:latin typeface="Times New Roman" panose="02020603050405020304" pitchFamily="18" charset="0"/>
              <a:ea typeface="宋体" panose="02010600030101010101" pitchFamily="2" charset="-122"/>
            </a:endParaRPr>
          </a:p>
          <a:p>
            <a:r>
              <a:rPr lang="zh-CN" altLang="en-US" dirty="0">
                <a:solidFill>
                  <a:srgbClr val="FF0000"/>
                </a:solidFill>
                <a:latin typeface="Times New Roman" panose="02020603050405020304" pitchFamily="18" charset="0"/>
                <a:ea typeface="宋体" panose="02010600030101010101" pitchFamily="2" charset="-122"/>
              </a:rPr>
              <a:t>局</a:t>
            </a:r>
            <a:endParaRPr lang="en-US" altLang="zh-CN" dirty="0">
              <a:solidFill>
                <a:srgbClr val="FF0000"/>
              </a:solidFill>
              <a:latin typeface="Times New Roman" panose="02020603050405020304" pitchFamily="18" charset="0"/>
              <a:ea typeface="宋体" panose="02010600030101010101" pitchFamily="2" charset="-122"/>
            </a:endParaRPr>
          </a:p>
          <a:p>
            <a:r>
              <a:rPr lang="zh-CN" altLang="en-US" dirty="0">
                <a:solidFill>
                  <a:srgbClr val="FF0000"/>
                </a:solidFill>
                <a:latin typeface="Times New Roman" panose="02020603050405020304" pitchFamily="18" charset="0"/>
                <a:ea typeface="宋体" panose="02010600030101010101" pitchFamily="2" charset="-122"/>
              </a:rPr>
              <a:t>变</a:t>
            </a:r>
            <a:endParaRPr lang="en-US" altLang="zh-CN" dirty="0">
              <a:solidFill>
                <a:srgbClr val="FF0000"/>
              </a:solidFill>
              <a:latin typeface="Times New Roman" panose="02020603050405020304" pitchFamily="18" charset="0"/>
              <a:ea typeface="宋体" panose="02010600030101010101" pitchFamily="2" charset="-122"/>
            </a:endParaRPr>
          </a:p>
          <a:p>
            <a:r>
              <a:rPr lang="zh-CN" altLang="en-US" dirty="0">
                <a:solidFill>
                  <a:srgbClr val="FF0000"/>
                </a:solidFill>
                <a:latin typeface="Times New Roman" panose="02020603050405020304" pitchFamily="18" charset="0"/>
                <a:ea typeface="宋体" panose="02010600030101010101" pitchFamily="2" charset="-122"/>
              </a:rPr>
              <a:t>化</a:t>
            </a:r>
            <a:endParaRPr lang="en-US" altLang="zh-CN" dirty="0">
              <a:solidFill>
                <a:srgbClr val="FF0000"/>
              </a:solidFill>
              <a:latin typeface="Times New Roman" panose="02020603050405020304" pitchFamily="18" charset="0"/>
              <a:ea typeface="宋体" panose="02010600030101010101" pitchFamily="2" charset="-122"/>
            </a:endParaRPr>
          </a:p>
          <a:p>
            <a:r>
              <a:rPr lang="zh-CN" altLang="en-US" dirty="0">
                <a:solidFill>
                  <a:srgbClr val="FF0000"/>
                </a:solidFill>
                <a:latin typeface="Times New Roman" panose="02020603050405020304" pitchFamily="18" charset="0"/>
                <a:ea typeface="宋体" panose="02010600030101010101" pitchFamily="2" charset="-122"/>
              </a:rPr>
              <a:t>过</a:t>
            </a:r>
            <a:endParaRPr lang="en-US" altLang="zh-CN" dirty="0">
              <a:solidFill>
                <a:srgbClr val="FF0000"/>
              </a:solidFill>
              <a:latin typeface="Times New Roman" panose="02020603050405020304" pitchFamily="18" charset="0"/>
              <a:ea typeface="宋体" panose="02010600030101010101" pitchFamily="2" charset="-122"/>
            </a:endParaRPr>
          </a:p>
          <a:p>
            <a:r>
              <a:rPr lang="zh-CN" altLang="en-US" dirty="0">
                <a:solidFill>
                  <a:srgbClr val="FF0000"/>
                </a:solidFill>
                <a:latin typeface="Times New Roman" panose="02020603050405020304" pitchFamily="18" charset="0"/>
                <a:ea typeface="宋体" panose="02010600030101010101" pitchFamily="2" charset="-122"/>
              </a:rPr>
              <a:t>程</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Rectangle 2"/>
          <p:cNvSpPr>
            <a:spLocks noGrp="1"/>
          </p:cNvSpPr>
          <p:nvPr>
            <p:ph type="title"/>
          </p:nvPr>
        </p:nvSpPr>
        <p:spPr>
          <a:xfrm>
            <a:off x="685800" y="381000"/>
            <a:ext cx="7772400" cy="914400"/>
          </a:xfrm>
        </p:spPr>
        <p:txBody>
          <a:bodyPr vert="horz" wrap="square" lIns="91440" tIns="45720" rIns="91440" bIns="45720" anchor="ctr" anchorCtr="0"/>
          <a:p>
            <a:pPr eaLnBrk="1" hangingPunct="1"/>
            <a:r>
              <a:rPr lang="en-US" altLang="zh-CN" sz="3600" u="sng" dirty="0">
                <a:solidFill>
                  <a:srgbClr val="FF0000"/>
                </a:solidFill>
              </a:rPr>
              <a:t>5.3.1  LR</a:t>
            </a:r>
            <a:r>
              <a:rPr lang="zh-CN" altLang="en-US" sz="3600" u="sng" dirty="0">
                <a:solidFill>
                  <a:srgbClr val="FF0000"/>
                </a:solidFill>
              </a:rPr>
              <a:t>分析法（</a:t>
            </a:r>
            <a:r>
              <a:rPr lang="en-US" altLang="zh-CN" sz="3600" u="sng" dirty="0">
                <a:solidFill>
                  <a:srgbClr val="FF0000"/>
                </a:solidFill>
              </a:rPr>
              <a:t>6</a:t>
            </a:r>
            <a:r>
              <a:rPr lang="zh-CN" altLang="en-US" sz="3600" u="sng" dirty="0">
                <a:solidFill>
                  <a:srgbClr val="FF0000"/>
                </a:solidFill>
              </a:rPr>
              <a:t>） </a:t>
            </a:r>
            <a:br>
              <a:rPr lang="zh-CN" altLang="en-US" sz="3600" u="sng" dirty="0">
                <a:solidFill>
                  <a:srgbClr val="FF0000"/>
                </a:solidFill>
              </a:rPr>
            </a:br>
            <a:r>
              <a:rPr lang="en-US" altLang="zh-CN" sz="3600" u="sng" dirty="0">
                <a:solidFill>
                  <a:srgbClr val="FF0000"/>
                </a:solidFill>
              </a:rPr>
              <a:t>LR</a:t>
            </a:r>
            <a:r>
              <a:rPr lang="zh-CN" altLang="en-US" sz="3600" u="sng" dirty="0">
                <a:solidFill>
                  <a:srgbClr val="FF0000"/>
                </a:solidFill>
              </a:rPr>
              <a:t>文法</a:t>
            </a:r>
            <a:endParaRPr lang="zh-CN" altLang="en-US" sz="3600" u="sng" dirty="0">
              <a:solidFill>
                <a:srgbClr val="FF0000"/>
              </a:solidFill>
            </a:endParaRPr>
          </a:p>
        </p:txBody>
      </p:sp>
      <p:sp>
        <p:nvSpPr>
          <p:cNvPr id="141314" name="Rectangle 3"/>
          <p:cNvSpPr>
            <a:spLocks noGrp="1"/>
          </p:cNvSpPr>
          <p:nvPr>
            <p:ph idx="1"/>
          </p:nvPr>
        </p:nvSpPr>
        <p:spPr>
          <a:xfrm>
            <a:off x="381000" y="1447800"/>
            <a:ext cx="8077200" cy="4648200"/>
          </a:xfrm>
          <a:ln>
            <a:solidFill>
              <a:srgbClr val="006666"/>
            </a:solidFill>
            <a:miter/>
          </a:ln>
        </p:spPr>
        <p:txBody>
          <a:bodyPr vert="horz" wrap="square" lIns="91440" tIns="45720" rIns="91440" bIns="45720" anchor="t" anchorCtr="0"/>
          <a:p>
            <a:pPr eaLnBrk="1" hangingPunct="1"/>
            <a:r>
              <a:rPr lang="en-US" altLang="zh-CN" sz="2800" dirty="0"/>
              <a:t>LR(K)</a:t>
            </a:r>
            <a:r>
              <a:rPr lang="zh-CN" altLang="en-US" sz="2800" dirty="0"/>
              <a:t>分析</a:t>
            </a:r>
            <a:endParaRPr lang="zh-CN" altLang="en-US" sz="2800" dirty="0"/>
          </a:p>
          <a:p>
            <a:pPr eaLnBrk="1" hangingPunct="1">
              <a:buNone/>
            </a:pPr>
            <a:r>
              <a:rPr lang="zh-CN" altLang="en-US" sz="2800" dirty="0"/>
              <a:t>    </a:t>
            </a:r>
            <a:r>
              <a:rPr lang="zh-CN" altLang="en-US" sz="2400" dirty="0">
                <a:solidFill>
                  <a:srgbClr val="000099"/>
                </a:solidFill>
              </a:rPr>
              <a:t>指自左向右扫描和自底向上的语法分析，且在分析的每一步，只须根据分析栈当前已移进或规约出的全部文法符号，并至多在向前查看</a:t>
            </a:r>
            <a:r>
              <a:rPr lang="en-US" altLang="zh-CN" sz="2400" dirty="0">
                <a:solidFill>
                  <a:srgbClr val="000099"/>
                </a:solidFill>
              </a:rPr>
              <a:t>K</a:t>
            </a:r>
            <a:r>
              <a:rPr lang="zh-CN" altLang="en-US" sz="2400" dirty="0">
                <a:solidFill>
                  <a:srgbClr val="000099"/>
                </a:solidFill>
              </a:rPr>
              <a:t>个输入符号，就能确定句柄是否已在栈顶产生，并唯一决定进一步分析动作。</a:t>
            </a:r>
            <a:endParaRPr lang="zh-CN" altLang="en-US" sz="2400" dirty="0">
              <a:solidFill>
                <a:srgbClr val="000099"/>
              </a:solidFill>
            </a:endParaRPr>
          </a:p>
          <a:p>
            <a:pPr eaLnBrk="1" hangingPunct="1">
              <a:buNone/>
            </a:pPr>
            <a:r>
              <a:rPr lang="zh-CN" altLang="en-US" sz="2400" dirty="0">
                <a:solidFill>
                  <a:srgbClr val="000099"/>
                </a:solidFill>
              </a:rPr>
              <a:t>    </a:t>
            </a:r>
            <a:r>
              <a:rPr lang="zh-CN" altLang="en-US" sz="2400" dirty="0">
                <a:solidFill>
                  <a:srgbClr val="800000"/>
                </a:solidFill>
              </a:rPr>
              <a:t>对多数程序设计语言 </a:t>
            </a:r>
            <a:r>
              <a:rPr lang="en-US" altLang="zh-CN" sz="2400" dirty="0">
                <a:solidFill>
                  <a:srgbClr val="800000"/>
                </a:solidFill>
              </a:rPr>
              <a:t>K≤1</a:t>
            </a:r>
            <a:r>
              <a:rPr lang="zh-CN" altLang="en-US" sz="2400" dirty="0">
                <a:solidFill>
                  <a:srgbClr val="800000"/>
                </a:solidFill>
              </a:rPr>
              <a:t>就足够了。</a:t>
            </a:r>
            <a:endParaRPr lang="zh-CN" altLang="en-US" sz="2400" dirty="0">
              <a:solidFill>
                <a:srgbClr val="800000"/>
              </a:solidFill>
            </a:endParaRPr>
          </a:p>
          <a:p>
            <a:pPr eaLnBrk="1" hangingPunct="1"/>
            <a:r>
              <a:rPr lang="en-US" altLang="zh-CN" sz="2800" dirty="0"/>
              <a:t>LR</a:t>
            </a:r>
            <a:r>
              <a:rPr lang="zh-CN" altLang="en-US" sz="2800" dirty="0"/>
              <a:t>与预测分析法</a:t>
            </a:r>
            <a:endParaRPr lang="zh-CN" altLang="en-US" sz="2800" dirty="0"/>
          </a:p>
          <a:p>
            <a:pPr eaLnBrk="1" hangingPunct="1">
              <a:buNone/>
            </a:pPr>
            <a:r>
              <a:rPr lang="zh-CN" altLang="en-US" sz="2400" dirty="0">
                <a:solidFill>
                  <a:srgbClr val="000099"/>
                </a:solidFill>
              </a:rPr>
              <a:t>    预测     </a:t>
            </a:r>
            <a:r>
              <a:rPr lang="en-US" altLang="zh-CN" sz="2400" dirty="0">
                <a:solidFill>
                  <a:srgbClr val="000099"/>
                </a:solidFill>
              </a:rPr>
              <a:t>:  </a:t>
            </a:r>
            <a:r>
              <a:rPr lang="zh-CN" altLang="en-US" sz="2400" dirty="0">
                <a:solidFill>
                  <a:srgbClr val="000099"/>
                </a:solidFill>
              </a:rPr>
              <a:t>所有非终结符首符两两不同（</a:t>
            </a:r>
            <a:r>
              <a:rPr lang="zh-CN" altLang="en-US" sz="2400" dirty="0">
                <a:solidFill>
                  <a:srgbClr val="FF0000"/>
                </a:solidFill>
              </a:rPr>
              <a:t>更严格</a:t>
            </a:r>
            <a:r>
              <a:rPr lang="zh-CN" altLang="en-US" sz="2400" dirty="0">
                <a:solidFill>
                  <a:srgbClr val="000099"/>
                </a:solidFill>
              </a:rPr>
              <a:t>）；</a:t>
            </a:r>
            <a:endParaRPr lang="zh-CN" altLang="en-US" sz="2400" dirty="0">
              <a:solidFill>
                <a:srgbClr val="000099"/>
              </a:solidFill>
            </a:endParaRPr>
          </a:p>
          <a:p>
            <a:pPr eaLnBrk="1" hangingPunct="1">
              <a:buNone/>
            </a:pPr>
            <a:r>
              <a:rPr lang="zh-CN" altLang="en-US" sz="2400" dirty="0">
                <a:solidFill>
                  <a:srgbClr val="000099"/>
                </a:solidFill>
              </a:rPr>
              <a:t>    </a:t>
            </a:r>
            <a:r>
              <a:rPr lang="en-US" altLang="zh-CN" sz="2400" dirty="0">
                <a:solidFill>
                  <a:srgbClr val="000099"/>
                </a:solidFill>
              </a:rPr>
              <a:t>LR(K)  :  </a:t>
            </a:r>
            <a:r>
              <a:rPr lang="zh-CN" altLang="en-US" sz="2400" dirty="0">
                <a:solidFill>
                  <a:srgbClr val="000099"/>
                </a:solidFill>
              </a:rPr>
              <a:t>栈顶为句柄 </a:t>
            </a:r>
            <a:r>
              <a:rPr lang="en-US" altLang="zh-CN" sz="2400" dirty="0">
                <a:solidFill>
                  <a:srgbClr val="000099"/>
                </a:solidFill>
              </a:rPr>
              <a:t>(</a:t>
            </a:r>
            <a:r>
              <a:rPr lang="zh-CN" altLang="en-US" sz="2400" dirty="0">
                <a:solidFill>
                  <a:srgbClr val="000099"/>
                </a:solidFill>
              </a:rPr>
              <a:t>产生式右部全体</a:t>
            </a:r>
            <a:r>
              <a:rPr lang="en-US" altLang="zh-CN" sz="2400" dirty="0">
                <a:solidFill>
                  <a:srgbClr val="000099"/>
                </a:solidFill>
              </a:rPr>
              <a:t>)</a:t>
            </a:r>
            <a:r>
              <a:rPr lang="zh-CN" altLang="en-US" sz="2400" dirty="0">
                <a:solidFill>
                  <a:srgbClr val="000099"/>
                </a:solidFill>
              </a:rPr>
              <a:t>时才可规约。</a:t>
            </a:r>
            <a:endParaRPr lang="zh-CN" altLang="en-US" sz="2400" dirty="0">
              <a:solidFill>
                <a:srgbClr val="000099"/>
              </a:solidFill>
            </a:endParaRPr>
          </a:p>
          <a:p>
            <a:pPr eaLnBrk="1" hangingPunct="1">
              <a:buNone/>
            </a:pPr>
            <a:r>
              <a:rPr lang="zh-CN" altLang="en-US" sz="2400" dirty="0">
                <a:solidFill>
                  <a:srgbClr val="FF0000"/>
                </a:solidFill>
              </a:rPr>
              <a:t>    结论    </a:t>
            </a:r>
            <a:r>
              <a:rPr lang="en-US" altLang="zh-CN" sz="2400" dirty="0">
                <a:solidFill>
                  <a:srgbClr val="FF0000"/>
                </a:solidFill>
              </a:rPr>
              <a:t>:   LR</a:t>
            </a:r>
            <a:r>
              <a:rPr lang="zh-CN" altLang="en-US" sz="2400" dirty="0">
                <a:solidFill>
                  <a:srgbClr val="FF0000"/>
                </a:solidFill>
              </a:rPr>
              <a:t>分析法比预测分析法应该更加一般化。</a:t>
            </a:r>
            <a:endParaRPr lang="zh-CN" altLang="en-US" sz="2400" dirty="0">
              <a:solidFill>
                <a:srgbClr val="FF0000"/>
              </a:solidFill>
            </a:endParaRPr>
          </a:p>
        </p:txBody>
      </p:sp>
      <p:sp>
        <p:nvSpPr>
          <p:cNvPr id="2" name="矩形 1"/>
          <p:cNvSpPr/>
          <p:nvPr/>
        </p:nvSpPr>
        <p:spPr>
          <a:xfrm>
            <a:off x="900113" y="6165850"/>
            <a:ext cx="7708900" cy="460375"/>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如何从文法构造</a:t>
            </a:r>
            <a:r>
              <a:rPr lang="en-US" altLang="zh-CN" dirty="0">
                <a:solidFill>
                  <a:srgbClr val="FF0000"/>
                </a:solidFill>
                <a:latin typeface="Times New Roman" panose="02020603050405020304" pitchFamily="18" charset="0"/>
                <a:ea typeface="宋体" panose="02010600030101010101" pitchFamily="2" charset="-122"/>
              </a:rPr>
              <a:t>LR</a:t>
            </a:r>
            <a:r>
              <a:rPr lang="zh-CN" altLang="en-US" dirty="0">
                <a:solidFill>
                  <a:srgbClr val="FF0000"/>
                </a:solidFill>
                <a:latin typeface="Times New Roman" panose="02020603050405020304" pitchFamily="18" charset="0"/>
                <a:ea typeface="宋体" panose="02010600030101010101" pitchFamily="2" charset="-122"/>
              </a:rPr>
              <a:t>分析表</a:t>
            </a:r>
            <a:r>
              <a:rPr lang="en-US" altLang="zh-CN" dirty="0">
                <a:solidFill>
                  <a:srgbClr val="FF0000"/>
                </a:solidFill>
                <a:latin typeface="Times New Roman" panose="02020603050405020304" pitchFamily="18" charset="0"/>
                <a:ea typeface="宋体" panose="02010600030101010101" pitchFamily="2" charset="-122"/>
              </a:rPr>
              <a:t>=&gt;</a:t>
            </a:r>
            <a:r>
              <a:rPr lang="zh-CN" altLang="en-US" dirty="0">
                <a:solidFill>
                  <a:srgbClr val="FF0000"/>
                </a:solidFill>
                <a:latin typeface="Times New Roman" panose="02020603050405020304" pitchFamily="18" charset="0"/>
                <a:ea typeface="宋体" panose="02010600030101010101" pitchFamily="2" charset="-122"/>
              </a:rPr>
              <a:t>需要</a:t>
            </a:r>
            <a:r>
              <a:rPr lang="en-US" altLang="zh-CN" dirty="0">
                <a:solidFill>
                  <a:srgbClr val="FF0000"/>
                </a:solidFill>
                <a:latin typeface="Times New Roman" panose="02020603050405020304" pitchFamily="18" charset="0"/>
                <a:ea typeface="宋体" panose="02010600030101010101" pitchFamily="2" charset="-122"/>
              </a:rPr>
              <a:t>LR</a:t>
            </a:r>
            <a:r>
              <a:rPr lang="zh-CN" altLang="en-US" dirty="0">
                <a:solidFill>
                  <a:srgbClr val="FF0000"/>
                </a:solidFill>
                <a:latin typeface="Times New Roman" panose="02020603050405020304" pitchFamily="18" charset="0"/>
                <a:ea typeface="宋体" panose="02010600030101010101" pitchFamily="2" charset="-122"/>
              </a:rPr>
              <a:t>文法，一般考虑</a:t>
            </a:r>
            <a:r>
              <a:rPr lang="en-US" altLang="zh-CN" dirty="0">
                <a:solidFill>
                  <a:srgbClr val="FF0000"/>
                </a:solidFill>
                <a:latin typeface="Times New Roman" panose="02020603050405020304" pitchFamily="18" charset="0"/>
                <a:ea typeface="宋体" panose="02010600030101010101" pitchFamily="2" charset="-122"/>
              </a:rPr>
              <a:t>K≤1</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1" name="标题 1"/>
          <p:cNvSpPr>
            <a:spLocks noGrp="1"/>
          </p:cNvSpPr>
          <p:nvPr>
            <p:ph type="title"/>
          </p:nvPr>
        </p:nvSpPr>
        <p:spPr/>
        <p:txBody>
          <a:bodyPr vert="horz" wrap="square" lIns="91440" tIns="45720" rIns="91440" bIns="45720" anchor="ctr" anchorCtr="0"/>
          <a:p>
            <a:endParaRPr lang="zh-CN" altLang="en-US" dirty="0"/>
          </a:p>
        </p:txBody>
      </p:sp>
      <p:sp>
        <p:nvSpPr>
          <p:cNvPr id="143362" name="内容占位符 2"/>
          <p:cNvSpPr>
            <a:spLocks noGrp="1"/>
          </p:cNvSpPr>
          <p:nvPr>
            <p:ph idx="1"/>
          </p:nvPr>
        </p:nvSpPr>
        <p:spPr/>
        <p:txBody>
          <a:bodyPr vert="horz" wrap="square" lIns="91440" tIns="45720" rIns="91440" bIns="45720" anchor="t" anchorCtr="0"/>
          <a:p>
            <a:r>
              <a:rPr lang="zh-CN" altLang="en-US" dirty="0"/>
              <a:t>对于一个文法，如果能够构造一张</a:t>
            </a:r>
            <a:r>
              <a:rPr lang="en-US" altLang="zh-CN" dirty="0"/>
              <a:t>LR</a:t>
            </a:r>
            <a:r>
              <a:rPr lang="zh-CN" altLang="en-US" dirty="0"/>
              <a:t>分析表，使得它的每个入口均是唯一确定的，则称该文法为</a:t>
            </a:r>
            <a:r>
              <a:rPr lang="en-US" altLang="zh-CN" dirty="0"/>
              <a:t>LR</a:t>
            </a:r>
            <a:r>
              <a:rPr lang="zh-CN" altLang="en-US" dirty="0"/>
              <a:t>文法。</a:t>
            </a:r>
            <a:endParaRPr lang="en-US" altLang="zh-CN" dirty="0"/>
          </a:p>
          <a:p>
            <a:r>
              <a:rPr lang="zh-CN" altLang="en-US" dirty="0"/>
              <a:t>并非所有上下文无关文法都是</a:t>
            </a:r>
            <a:r>
              <a:rPr lang="en-US" altLang="zh-CN" dirty="0"/>
              <a:t>LR</a:t>
            </a:r>
            <a:r>
              <a:rPr lang="zh-CN" altLang="en-US" dirty="0"/>
              <a:t>文法</a:t>
            </a:r>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5" name="Rectangle 2"/>
          <p:cNvSpPr>
            <a:spLocks noGrp="1"/>
          </p:cNvSpPr>
          <p:nvPr>
            <p:ph type="title"/>
          </p:nvPr>
        </p:nvSpPr>
        <p:spPr>
          <a:xfrm>
            <a:off x="685800" y="323850"/>
            <a:ext cx="7772400" cy="1143000"/>
          </a:xfrm>
        </p:spPr>
        <p:txBody>
          <a:bodyPr vert="horz" wrap="square" lIns="91440" tIns="45720" rIns="91440" bIns="45720" anchor="ctr" anchorCtr="0"/>
          <a:p>
            <a:pPr eaLnBrk="1" hangingPunct="1"/>
            <a:r>
              <a:rPr lang="en-US" altLang="zh-CN" sz="3600" u="sng" dirty="0">
                <a:solidFill>
                  <a:srgbClr val="FF0000"/>
                </a:solidFill>
              </a:rPr>
              <a:t>5.3.1  LR</a:t>
            </a:r>
            <a:r>
              <a:rPr lang="zh-CN" altLang="en-US" sz="3600" u="sng" dirty="0">
                <a:solidFill>
                  <a:srgbClr val="FF0000"/>
                </a:solidFill>
              </a:rPr>
              <a:t>分析法（</a:t>
            </a:r>
            <a:r>
              <a:rPr lang="en-US" altLang="zh-CN" sz="3600" u="sng" dirty="0">
                <a:solidFill>
                  <a:srgbClr val="FF0000"/>
                </a:solidFill>
              </a:rPr>
              <a:t>7</a:t>
            </a:r>
            <a:r>
              <a:rPr lang="zh-CN" altLang="en-US" sz="3600" u="sng" dirty="0">
                <a:solidFill>
                  <a:srgbClr val="FF0000"/>
                </a:solidFill>
              </a:rPr>
              <a:t>） </a:t>
            </a:r>
            <a:br>
              <a:rPr lang="zh-CN" altLang="en-US" sz="3600" u="sng" dirty="0">
                <a:solidFill>
                  <a:srgbClr val="FF0000"/>
                </a:solidFill>
              </a:rPr>
            </a:br>
            <a:r>
              <a:rPr lang="zh-CN" altLang="en-US" sz="3600" u="sng" dirty="0">
                <a:solidFill>
                  <a:srgbClr val="FF0000"/>
                </a:solidFill>
              </a:rPr>
              <a:t>非</a:t>
            </a:r>
            <a:r>
              <a:rPr lang="en-US" altLang="zh-CN" sz="3600" u="sng" dirty="0">
                <a:solidFill>
                  <a:srgbClr val="FF0000"/>
                </a:solidFill>
              </a:rPr>
              <a:t>LR</a:t>
            </a:r>
            <a:r>
              <a:rPr lang="zh-CN" altLang="en-US" sz="3600" u="sng" dirty="0">
                <a:solidFill>
                  <a:srgbClr val="FF0000"/>
                </a:solidFill>
              </a:rPr>
              <a:t>文法</a:t>
            </a:r>
            <a:endParaRPr lang="zh-CN" altLang="en-US" sz="3600" u="sng" dirty="0">
              <a:solidFill>
                <a:srgbClr val="FF0000"/>
              </a:solidFill>
            </a:endParaRPr>
          </a:p>
        </p:txBody>
      </p:sp>
      <p:sp>
        <p:nvSpPr>
          <p:cNvPr id="69635" name="Rectangle 3"/>
          <p:cNvSpPr>
            <a:spLocks noGrp="1"/>
          </p:cNvSpPr>
          <p:nvPr>
            <p:ph idx="1"/>
          </p:nvPr>
        </p:nvSpPr>
        <p:spPr>
          <a:xfrm>
            <a:off x="685800" y="1600200"/>
            <a:ext cx="7772400" cy="4495800"/>
          </a:xfrm>
          <a:ln>
            <a:solidFill>
              <a:srgbClr val="006666"/>
            </a:solidFill>
            <a:miter/>
          </a:ln>
        </p:spPr>
        <p:txBody>
          <a:bodyPr vert="horz" wrap="square" lIns="91440" tIns="45720" rIns="91440" bIns="45720" anchor="t" anchorCtr="0"/>
          <a:p>
            <a:pPr eaLnBrk="1" hangingPunct="1"/>
            <a:r>
              <a:rPr lang="zh-CN" altLang="en-US" sz="2400" dirty="0"/>
              <a:t>非</a:t>
            </a:r>
            <a:r>
              <a:rPr lang="en-US" altLang="zh-CN" sz="2400" dirty="0"/>
              <a:t>LR</a:t>
            </a:r>
            <a:r>
              <a:rPr lang="zh-CN" altLang="en-US" sz="2400" dirty="0"/>
              <a:t>文法：栈的内容和下一个输入符号都已知，</a:t>
            </a:r>
            <a:r>
              <a:rPr lang="zh-CN" altLang="en-US" sz="2400" dirty="0">
                <a:solidFill>
                  <a:srgbClr val="FF0000"/>
                </a:solidFill>
              </a:rPr>
              <a:t>但仍无法确定是“移进”还是“规约”，或者无法给出确定的规约</a:t>
            </a:r>
            <a:endParaRPr lang="en-US" altLang="zh-CN" sz="2400" dirty="0">
              <a:solidFill>
                <a:srgbClr val="FF0000"/>
              </a:solidFill>
            </a:endParaRPr>
          </a:p>
          <a:p>
            <a:pPr eaLnBrk="1" hangingPunct="1"/>
            <a:r>
              <a:rPr lang="zh-CN" altLang="en-US" sz="2400" dirty="0"/>
              <a:t>二义文法不属于</a:t>
            </a:r>
            <a:r>
              <a:rPr lang="en-US" altLang="zh-CN" sz="2400" dirty="0"/>
              <a:t>LR</a:t>
            </a:r>
            <a:r>
              <a:rPr lang="zh-CN" altLang="en-US" sz="2400" dirty="0"/>
              <a:t>文法</a:t>
            </a:r>
            <a:endParaRPr lang="zh-CN" altLang="en-US" sz="2400" dirty="0"/>
          </a:p>
          <a:p>
            <a:pPr eaLnBrk="1" hangingPunct="1">
              <a:buNone/>
            </a:pPr>
            <a:r>
              <a:rPr lang="en-US" altLang="zh-CN" sz="2400" dirty="0">
                <a:solidFill>
                  <a:srgbClr val="000099"/>
                </a:solidFill>
              </a:rPr>
              <a:t>     S→ iCtS | iCtSeS</a:t>
            </a:r>
            <a:endParaRPr lang="en-US" altLang="zh-CN" sz="2400" dirty="0">
              <a:solidFill>
                <a:srgbClr val="000099"/>
              </a:solidFill>
            </a:endParaRPr>
          </a:p>
          <a:p>
            <a:pPr eaLnBrk="1" hangingPunct="1">
              <a:buNone/>
            </a:pPr>
            <a:r>
              <a:rPr lang="en-US" altLang="zh-CN" sz="2400" dirty="0">
                <a:solidFill>
                  <a:srgbClr val="000099"/>
                </a:solidFill>
              </a:rPr>
              <a:t>   </a:t>
            </a:r>
            <a:endParaRPr lang="en-US" altLang="zh-CN" sz="2400" dirty="0">
              <a:solidFill>
                <a:srgbClr val="000099"/>
              </a:solidFill>
            </a:endParaRPr>
          </a:p>
          <a:p>
            <a:pPr eaLnBrk="1" hangingPunct="1">
              <a:buNone/>
            </a:pPr>
            <a:r>
              <a:rPr lang="en-US" altLang="zh-CN" sz="2400" dirty="0">
                <a:solidFill>
                  <a:srgbClr val="000099"/>
                </a:solidFill>
              </a:rPr>
              <a:t>   </a:t>
            </a:r>
            <a:r>
              <a:rPr lang="zh-CN" altLang="en-US" sz="2400" dirty="0">
                <a:solidFill>
                  <a:schemeClr val="tx2"/>
                </a:solidFill>
              </a:rPr>
              <a:t>措施：</a:t>
            </a:r>
            <a:endParaRPr lang="zh-CN" altLang="en-US" sz="2400" dirty="0">
              <a:solidFill>
                <a:schemeClr val="tx2"/>
              </a:solidFill>
            </a:endParaRPr>
          </a:p>
          <a:p>
            <a:pPr eaLnBrk="1" hangingPunct="1">
              <a:buNone/>
            </a:pPr>
            <a:r>
              <a:rPr lang="zh-CN" altLang="en-US" sz="2400" dirty="0">
                <a:solidFill>
                  <a:schemeClr val="tx2"/>
                </a:solidFill>
              </a:rPr>
              <a:t>   </a:t>
            </a:r>
            <a:r>
              <a:rPr lang="zh-CN" altLang="en-US" sz="2400" dirty="0">
                <a:solidFill>
                  <a:srgbClr val="000099"/>
                </a:solidFill>
              </a:rPr>
              <a:t>当出现移进和规约矛盾的时候，</a:t>
            </a:r>
            <a:endParaRPr lang="zh-CN" altLang="en-US" sz="2400" dirty="0">
              <a:solidFill>
                <a:srgbClr val="000099"/>
              </a:solidFill>
            </a:endParaRPr>
          </a:p>
          <a:p>
            <a:pPr eaLnBrk="1" hangingPunct="1">
              <a:buNone/>
            </a:pPr>
            <a:r>
              <a:rPr lang="zh-CN" altLang="en-US" sz="2400" dirty="0">
                <a:solidFill>
                  <a:srgbClr val="000099"/>
                </a:solidFill>
              </a:rPr>
              <a:t>    采用移进优先的规则。</a:t>
            </a:r>
            <a:endParaRPr lang="zh-CN" altLang="en-US" sz="2400" dirty="0">
              <a:solidFill>
                <a:srgbClr val="0000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xEl>
                                              <p:charRg st="52" end="6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635">
                                            <p:txEl>
                                              <p:charRg st="64" end="8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635">
                                            <p:txEl>
                                              <p:charRg st="86" end="9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635">
                                            <p:txEl>
                                              <p:charRg st="90" end="9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635">
                                            <p:txEl>
                                              <p:charRg st="97" end="11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635">
                                            <p:txEl>
                                              <p:charRg st="115" end="13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3" name="Rectangle 2"/>
          <p:cNvSpPr>
            <a:spLocks noGrp="1"/>
          </p:cNvSpPr>
          <p:nvPr>
            <p:ph type="title"/>
          </p:nvPr>
        </p:nvSpPr>
        <p:spPr>
          <a:xfrm>
            <a:off x="685800" y="323850"/>
            <a:ext cx="7772400" cy="1143000"/>
          </a:xfrm>
        </p:spPr>
        <p:txBody>
          <a:bodyPr vert="horz" wrap="square" lIns="91440" tIns="45720" rIns="91440" bIns="45720" anchor="ctr" anchorCtr="0"/>
          <a:p>
            <a:pPr eaLnBrk="1" hangingPunct="1"/>
            <a:r>
              <a:rPr lang="en-US" altLang="zh-CN" sz="3600" u="sng" dirty="0">
                <a:solidFill>
                  <a:srgbClr val="FF0000"/>
                </a:solidFill>
              </a:rPr>
              <a:t>5.3.1  LR</a:t>
            </a:r>
            <a:r>
              <a:rPr lang="zh-CN" altLang="en-US" sz="3600" u="sng" dirty="0">
                <a:solidFill>
                  <a:srgbClr val="FF0000"/>
                </a:solidFill>
              </a:rPr>
              <a:t>分析法（</a:t>
            </a:r>
            <a:r>
              <a:rPr lang="en-US" altLang="zh-CN" sz="3600" u="sng" dirty="0">
                <a:solidFill>
                  <a:srgbClr val="FF0000"/>
                </a:solidFill>
              </a:rPr>
              <a:t>8</a:t>
            </a:r>
            <a:r>
              <a:rPr lang="zh-CN" altLang="en-US" sz="3600" u="sng" dirty="0">
                <a:solidFill>
                  <a:srgbClr val="FF0000"/>
                </a:solidFill>
              </a:rPr>
              <a:t>） </a:t>
            </a:r>
            <a:br>
              <a:rPr lang="zh-CN" altLang="en-US" sz="3600" u="sng" dirty="0">
                <a:solidFill>
                  <a:srgbClr val="FF0000"/>
                </a:solidFill>
              </a:rPr>
            </a:br>
            <a:r>
              <a:rPr lang="zh-CN" altLang="en-US" sz="3600" u="sng" dirty="0">
                <a:solidFill>
                  <a:srgbClr val="FF0000"/>
                </a:solidFill>
              </a:rPr>
              <a:t>非</a:t>
            </a:r>
            <a:r>
              <a:rPr lang="en-US" altLang="zh-CN" sz="3600" u="sng" dirty="0">
                <a:solidFill>
                  <a:srgbClr val="FF0000"/>
                </a:solidFill>
              </a:rPr>
              <a:t>LR</a:t>
            </a:r>
            <a:r>
              <a:rPr lang="zh-CN" altLang="en-US" sz="3600" u="sng" dirty="0">
                <a:solidFill>
                  <a:srgbClr val="FF0000"/>
                </a:solidFill>
              </a:rPr>
              <a:t>文法  </a:t>
            </a:r>
            <a:r>
              <a:rPr lang="en-US" altLang="zh-CN" sz="3600" u="sng" dirty="0">
                <a:solidFill>
                  <a:srgbClr val="FF0000"/>
                </a:solidFill>
              </a:rPr>
              <a:t>A(i,j)</a:t>
            </a:r>
            <a:endParaRPr lang="en-US" altLang="zh-CN" sz="3600" u="sng" dirty="0">
              <a:solidFill>
                <a:srgbClr val="FF0000"/>
              </a:solidFill>
            </a:endParaRPr>
          </a:p>
        </p:txBody>
      </p:sp>
      <p:sp>
        <p:nvSpPr>
          <p:cNvPr id="146434" name="Rectangle 3"/>
          <p:cNvSpPr>
            <a:spLocks noGrp="1"/>
          </p:cNvSpPr>
          <p:nvPr>
            <p:ph idx="1"/>
          </p:nvPr>
        </p:nvSpPr>
        <p:spPr>
          <a:xfrm>
            <a:off x="304800" y="1600200"/>
            <a:ext cx="3581400" cy="4648200"/>
          </a:xfrm>
          <a:ln>
            <a:solidFill>
              <a:srgbClr val="006666"/>
            </a:solidFill>
            <a:miter/>
          </a:ln>
        </p:spPr>
        <p:txBody>
          <a:bodyPr vert="horz" wrap="square" lIns="91440" tIns="45720" rIns="91440" bIns="45720" anchor="t" anchorCtr="0"/>
          <a:p>
            <a:pPr marL="609600" indent="-609600" eaLnBrk="1" hangingPunct="1">
              <a:buNone/>
            </a:pPr>
            <a:r>
              <a:rPr lang="en-US" altLang="zh-CN" sz="2400" dirty="0">
                <a:solidFill>
                  <a:srgbClr val="000099"/>
                </a:solidFill>
              </a:rPr>
              <a:t>1</a:t>
            </a:r>
            <a:r>
              <a:rPr lang="en-US" altLang="zh-CN" sz="2400" dirty="0">
                <a:solidFill>
                  <a:schemeClr val="tx2"/>
                </a:solidFill>
              </a:rPr>
              <a:t> </a:t>
            </a:r>
            <a:r>
              <a:rPr lang="en-US" altLang="zh-CN" sz="2400" dirty="0">
                <a:solidFill>
                  <a:srgbClr val="000099"/>
                </a:solidFill>
              </a:rPr>
              <a:t> </a:t>
            </a:r>
            <a:r>
              <a:rPr lang="zh-CN" altLang="en-US" sz="2400" dirty="0">
                <a:solidFill>
                  <a:schemeClr val="tx2"/>
                </a:solidFill>
              </a:rPr>
              <a:t>语句→</a:t>
            </a:r>
            <a:r>
              <a:rPr lang="en-US" altLang="zh-CN" sz="2400" dirty="0">
                <a:solidFill>
                  <a:schemeClr val="tx2"/>
                </a:solidFill>
              </a:rPr>
              <a:t>i(</a:t>
            </a:r>
            <a:r>
              <a:rPr lang="zh-CN" altLang="en-US" sz="2400" dirty="0">
                <a:solidFill>
                  <a:schemeClr val="tx2"/>
                </a:solidFill>
              </a:rPr>
              <a:t>参数表</a:t>
            </a:r>
            <a:r>
              <a:rPr lang="en-US" altLang="zh-CN" sz="2400" dirty="0">
                <a:solidFill>
                  <a:schemeClr val="tx2"/>
                </a:solidFill>
              </a:rPr>
              <a:t>)</a:t>
            </a:r>
            <a:endParaRPr lang="en-US" altLang="zh-CN" sz="2400" dirty="0">
              <a:solidFill>
                <a:schemeClr val="tx2"/>
              </a:solidFill>
            </a:endParaRPr>
          </a:p>
          <a:p>
            <a:pPr marL="609600" indent="-609600" eaLnBrk="1" hangingPunct="1">
              <a:buNone/>
            </a:pPr>
            <a:r>
              <a:rPr lang="en-US" altLang="zh-CN" sz="2400" dirty="0">
                <a:solidFill>
                  <a:srgbClr val="000099"/>
                </a:solidFill>
              </a:rPr>
              <a:t>2</a:t>
            </a:r>
            <a:r>
              <a:rPr lang="en-US" altLang="zh-CN" sz="2400" dirty="0">
                <a:solidFill>
                  <a:schemeClr val="tx2"/>
                </a:solidFill>
              </a:rPr>
              <a:t> </a:t>
            </a:r>
            <a:r>
              <a:rPr lang="en-US" altLang="zh-CN" sz="2400" dirty="0">
                <a:solidFill>
                  <a:srgbClr val="000099"/>
                </a:solidFill>
              </a:rPr>
              <a:t> </a:t>
            </a:r>
            <a:r>
              <a:rPr lang="zh-CN" altLang="en-US" sz="2400" dirty="0">
                <a:solidFill>
                  <a:schemeClr val="tx2"/>
                </a:solidFill>
              </a:rPr>
              <a:t>语句→表达式</a:t>
            </a:r>
            <a:r>
              <a:rPr lang="en-US" altLang="zh-CN" sz="2400" dirty="0">
                <a:solidFill>
                  <a:schemeClr val="tx2"/>
                </a:solidFill>
              </a:rPr>
              <a:t>:=</a:t>
            </a:r>
            <a:r>
              <a:rPr lang="zh-CN" altLang="en-US" sz="2400" dirty="0">
                <a:solidFill>
                  <a:schemeClr val="tx2"/>
                </a:solidFill>
              </a:rPr>
              <a:t>表达式</a:t>
            </a:r>
            <a:endParaRPr lang="zh-CN" altLang="en-US" sz="2400" dirty="0">
              <a:solidFill>
                <a:schemeClr val="tx2"/>
              </a:solidFill>
            </a:endParaRPr>
          </a:p>
          <a:p>
            <a:pPr marL="609600" indent="-609600" eaLnBrk="1" hangingPunct="1">
              <a:buNone/>
            </a:pPr>
            <a:r>
              <a:rPr lang="en-US" altLang="zh-CN" sz="2400" dirty="0">
                <a:solidFill>
                  <a:srgbClr val="000099"/>
                </a:solidFill>
              </a:rPr>
              <a:t>3  </a:t>
            </a:r>
            <a:r>
              <a:rPr lang="zh-CN" altLang="en-US" sz="2400" dirty="0">
                <a:solidFill>
                  <a:schemeClr val="tx2"/>
                </a:solidFill>
              </a:rPr>
              <a:t>参数表→参数表，参数</a:t>
            </a:r>
            <a:endParaRPr lang="zh-CN" altLang="en-US" sz="2400" dirty="0">
              <a:solidFill>
                <a:schemeClr val="tx2"/>
              </a:solidFill>
            </a:endParaRPr>
          </a:p>
          <a:p>
            <a:pPr marL="609600" indent="-609600" eaLnBrk="1" hangingPunct="1">
              <a:buNone/>
            </a:pPr>
            <a:r>
              <a:rPr lang="en-US" altLang="zh-CN" sz="2400" dirty="0">
                <a:solidFill>
                  <a:srgbClr val="000099"/>
                </a:solidFill>
              </a:rPr>
              <a:t>4  </a:t>
            </a:r>
            <a:r>
              <a:rPr lang="zh-CN" altLang="en-US" sz="2400" dirty="0">
                <a:solidFill>
                  <a:schemeClr val="tx2"/>
                </a:solidFill>
              </a:rPr>
              <a:t>参数表→参数</a:t>
            </a:r>
            <a:endParaRPr lang="zh-CN" altLang="en-US" sz="2400" dirty="0">
              <a:solidFill>
                <a:schemeClr val="tx2"/>
              </a:solidFill>
            </a:endParaRPr>
          </a:p>
          <a:p>
            <a:pPr marL="609600" indent="-609600" eaLnBrk="1" hangingPunct="1">
              <a:buNone/>
            </a:pPr>
            <a:r>
              <a:rPr lang="en-US" altLang="zh-CN" sz="2400" dirty="0">
                <a:solidFill>
                  <a:srgbClr val="000099"/>
                </a:solidFill>
              </a:rPr>
              <a:t>5  </a:t>
            </a:r>
            <a:r>
              <a:rPr lang="zh-CN" altLang="en-US" sz="2400" dirty="0">
                <a:solidFill>
                  <a:schemeClr val="tx2"/>
                </a:solidFill>
              </a:rPr>
              <a:t>参数→</a:t>
            </a:r>
            <a:r>
              <a:rPr lang="en-US" altLang="zh-CN" sz="2400" dirty="0">
                <a:solidFill>
                  <a:schemeClr val="tx2"/>
                </a:solidFill>
              </a:rPr>
              <a:t>i</a:t>
            </a:r>
            <a:endParaRPr lang="en-US" altLang="zh-CN" sz="2400" dirty="0">
              <a:solidFill>
                <a:schemeClr val="tx2"/>
              </a:solidFill>
            </a:endParaRPr>
          </a:p>
          <a:p>
            <a:pPr marL="609600" indent="-609600" eaLnBrk="1" hangingPunct="1">
              <a:buNone/>
            </a:pPr>
            <a:r>
              <a:rPr lang="en-US" altLang="zh-CN" sz="2400" dirty="0">
                <a:solidFill>
                  <a:srgbClr val="000099"/>
                </a:solidFill>
              </a:rPr>
              <a:t>6  </a:t>
            </a:r>
            <a:r>
              <a:rPr lang="zh-CN" altLang="en-US" sz="2400" dirty="0">
                <a:solidFill>
                  <a:schemeClr val="tx2"/>
                </a:solidFill>
              </a:rPr>
              <a:t>表达式→</a:t>
            </a:r>
            <a:r>
              <a:rPr lang="en-US" altLang="zh-CN" sz="2400" dirty="0">
                <a:solidFill>
                  <a:schemeClr val="tx2"/>
                </a:solidFill>
              </a:rPr>
              <a:t>i(</a:t>
            </a:r>
            <a:r>
              <a:rPr lang="zh-CN" altLang="en-US" sz="2400" dirty="0">
                <a:solidFill>
                  <a:schemeClr val="tx2"/>
                </a:solidFill>
              </a:rPr>
              <a:t>表达式表</a:t>
            </a:r>
            <a:r>
              <a:rPr lang="en-US" altLang="zh-CN" sz="2400" dirty="0">
                <a:solidFill>
                  <a:schemeClr val="tx2"/>
                </a:solidFill>
              </a:rPr>
              <a:t>)</a:t>
            </a:r>
            <a:endParaRPr lang="en-US" altLang="zh-CN" sz="2400" dirty="0">
              <a:solidFill>
                <a:schemeClr val="tx2"/>
              </a:solidFill>
            </a:endParaRPr>
          </a:p>
          <a:p>
            <a:pPr marL="609600" indent="-609600" eaLnBrk="1" hangingPunct="1">
              <a:buNone/>
            </a:pPr>
            <a:r>
              <a:rPr lang="en-US" altLang="zh-CN" sz="2400" dirty="0">
                <a:solidFill>
                  <a:srgbClr val="000099"/>
                </a:solidFill>
              </a:rPr>
              <a:t>7  </a:t>
            </a:r>
            <a:r>
              <a:rPr lang="zh-CN" altLang="en-US" sz="2400" dirty="0">
                <a:solidFill>
                  <a:schemeClr val="tx2"/>
                </a:solidFill>
              </a:rPr>
              <a:t>表达式→</a:t>
            </a:r>
            <a:r>
              <a:rPr lang="en-US" altLang="zh-CN" sz="2400" dirty="0">
                <a:solidFill>
                  <a:schemeClr val="tx2"/>
                </a:solidFill>
              </a:rPr>
              <a:t>i</a:t>
            </a:r>
            <a:endParaRPr lang="en-US" altLang="zh-CN" sz="2400" dirty="0">
              <a:solidFill>
                <a:schemeClr val="tx2"/>
              </a:solidFill>
            </a:endParaRPr>
          </a:p>
          <a:p>
            <a:pPr marL="609600" indent="-609600" eaLnBrk="1" hangingPunct="1">
              <a:buNone/>
            </a:pPr>
            <a:r>
              <a:rPr lang="en-US" altLang="zh-CN" sz="2400" dirty="0">
                <a:solidFill>
                  <a:srgbClr val="000099"/>
                </a:solidFill>
              </a:rPr>
              <a:t>8  </a:t>
            </a:r>
            <a:r>
              <a:rPr lang="zh-CN" altLang="en-US" sz="2400" dirty="0">
                <a:solidFill>
                  <a:schemeClr val="tx2"/>
                </a:solidFill>
              </a:rPr>
              <a:t>表达式表→表达式表，</a:t>
            </a:r>
            <a:endParaRPr lang="zh-CN" altLang="en-US" sz="2400" dirty="0">
              <a:solidFill>
                <a:schemeClr val="tx2"/>
              </a:solidFill>
            </a:endParaRPr>
          </a:p>
          <a:p>
            <a:pPr marL="609600" indent="-609600" eaLnBrk="1" hangingPunct="1">
              <a:buNone/>
            </a:pPr>
            <a:r>
              <a:rPr lang="zh-CN" altLang="en-US" sz="2400" dirty="0">
                <a:solidFill>
                  <a:srgbClr val="000099"/>
                </a:solidFill>
              </a:rPr>
              <a:t>                         </a:t>
            </a:r>
            <a:r>
              <a:rPr lang="zh-CN" altLang="en-US" sz="2400" dirty="0">
                <a:solidFill>
                  <a:schemeClr val="tx2"/>
                </a:solidFill>
              </a:rPr>
              <a:t>表达式</a:t>
            </a:r>
            <a:endParaRPr lang="zh-CN" altLang="en-US" sz="2400" dirty="0">
              <a:solidFill>
                <a:schemeClr val="tx2"/>
              </a:solidFill>
            </a:endParaRPr>
          </a:p>
          <a:p>
            <a:pPr marL="609600" indent="-609600" eaLnBrk="1" hangingPunct="1">
              <a:buNone/>
            </a:pPr>
            <a:r>
              <a:rPr lang="en-US" altLang="zh-CN" sz="2400" dirty="0">
                <a:solidFill>
                  <a:srgbClr val="000099"/>
                </a:solidFill>
              </a:rPr>
              <a:t>9  </a:t>
            </a:r>
            <a:r>
              <a:rPr lang="zh-CN" altLang="en-US" sz="2400" dirty="0">
                <a:solidFill>
                  <a:schemeClr val="tx2"/>
                </a:solidFill>
              </a:rPr>
              <a:t>表达式表→表达式</a:t>
            </a:r>
            <a:endParaRPr lang="zh-CN" altLang="en-US" sz="2400" dirty="0">
              <a:solidFill>
                <a:schemeClr val="tx2"/>
              </a:solidFill>
            </a:endParaRPr>
          </a:p>
        </p:txBody>
      </p:sp>
      <p:sp>
        <p:nvSpPr>
          <p:cNvPr id="146435" name="Rectangle 4"/>
          <p:cNvSpPr/>
          <p:nvPr/>
        </p:nvSpPr>
        <p:spPr>
          <a:xfrm>
            <a:off x="4038600" y="1600200"/>
            <a:ext cx="4419600" cy="4724400"/>
          </a:xfrm>
          <a:prstGeom prst="rect">
            <a:avLst/>
          </a:prstGeom>
          <a:noFill/>
          <a:ln w="9525" cap="flat" cmpd="sng">
            <a:solidFill>
              <a:srgbClr val="006666"/>
            </a:solidFill>
            <a:prstDash val="solid"/>
            <a:miter/>
            <a:headEnd type="none" w="med" len="med"/>
            <a:tailEnd type="none" w="med" len="med"/>
          </a:ln>
        </p:spPr>
        <p:txBody>
          <a:bodyPr anchor="t" anchorCtr="0"/>
          <a:p>
            <a:pPr marL="609600" indent="-609600">
              <a:spcBef>
                <a:spcPct val="20000"/>
              </a:spcBef>
              <a:buNone/>
            </a:pPr>
            <a:r>
              <a:rPr lang="zh-CN" altLang="en-US" dirty="0">
                <a:solidFill>
                  <a:srgbClr val="FF0000"/>
                </a:solidFill>
                <a:latin typeface="Times New Roman" panose="02020603050405020304" pitchFamily="18" charset="0"/>
                <a:ea typeface="宋体" panose="02010600030101010101" pitchFamily="2" charset="-122"/>
              </a:rPr>
              <a:t>输入串</a:t>
            </a:r>
            <a:r>
              <a:rPr lang="en-US" altLang="zh-CN" dirty="0">
                <a:solidFill>
                  <a:srgbClr val="FF0000"/>
                </a:solidFill>
                <a:latin typeface="Times New Roman" panose="02020603050405020304" pitchFamily="18" charset="0"/>
                <a:ea typeface="宋体" panose="02010600030101010101" pitchFamily="2" charset="-122"/>
              </a:rPr>
              <a:t>A(i,j)   :    add(m,n)</a:t>
            </a:r>
            <a:endParaRPr lang="en-US" altLang="zh-CN" dirty="0">
              <a:solidFill>
                <a:srgbClr val="FF0000"/>
              </a:solidFill>
              <a:latin typeface="Times New Roman" panose="02020603050405020304" pitchFamily="18" charset="0"/>
              <a:ea typeface="宋体" panose="02010600030101010101" pitchFamily="2" charset="-122"/>
            </a:endParaRPr>
          </a:p>
          <a:p>
            <a:pPr marL="609600" indent="-609600">
              <a:spcBef>
                <a:spcPct val="20000"/>
              </a:spcBef>
              <a:buNone/>
            </a:pPr>
            <a:r>
              <a:rPr lang="en-US" altLang="zh-CN" dirty="0">
                <a:solidFill>
                  <a:srgbClr val="000099"/>
                </a:solidFill>
                <a:latin typeface="Times New Roman" panose="02020603050405020304" pitchFamily="18" charset="0"/>
                <a:ea typeface="宋体" panose="02010600030101010101" pitchFamily="2" charset="-122"/>
              </a:rPr>
              <a:t>          </a:t>
            </a:r>
            <a:r>
              <a:rPr lang="zh-CN" altLang="en-US" dirty="0">
                <a:solidFill>
                  <a:schemeClr val="tx2"/>
                </a:solidFill>
                <a:latin typeface="Times New Roman" panose="02020603050405020304" pitchFamily="18" charset="0"/>
                <a:ea typeface="宋体" panose="02010600030101010101" pitchFamily="2" charset="-122"/>
              </a:rPr>
              <a:t>栈                       输入</a:t>
            </a:r>
            <a:endParaRPr lang="zh-CN" altLang="en-US" dirty="0">
              <a:solidFill>
                <a:schemeClr val="tx2"/>
              </a:solidFill>
              <a:latin typeface="Times New Roman" panose="02020603050405020304" pitchFamily="18" charset="0"/>
              <a:ea typeface="宋体" panose="02010600030101010101" pitchFamily="2" charset="-122"/>
            </a:endParaRPr>
          </a:p>
          <a:p>
            <a:pPr marL="609600" indent="-609600">
              <a:spcBef>
                <a:spcPct val="20000"/>
              </a:spcBef>
              <a:buNone/>
            </a:pPr>
            <a:r>
              <a:rPr lang="zh-CN" altLang="en-US" dirty="0">
                <a:solidFill>
                  <a:srgbClr val="000099"/>
                </a:solidFill>
                <a:latin typeface="Times New Roman" panose="02020603050405020304" pitchFamily="18" charset="0"/>
                <a:ea typeface="宋体" panose="02010600030101010101" pitchFamily="2" charset="-122"/>
              </a:rPr>
              <a:t>        </a:t>
            </a:r>
            <a:r>
              <a:rPr lang="en-US" altLang="zh-CN" dirty="0">
                <a:solidFill>
                  <a:srgbClr val="800000"/>
                </a:solidFill>
                <a:latin typeface="Times New Roman" panose="02020603050405020304" pitchFamily="18" charset="0"/>
                <a:ea typeface="宋体" panose="02010600030101010101" pitchFamily="2" charset="-122"/>
              </a:rPr>
              <a:t>…i(i                      ,i)…# </a:t>
            </a:r>
            <a:endParaRPr lang="en-US" altLang="zh-CN" dirty="0">
              <a:solidFill>
                <a:srgbClr val="800000"/>
              </a:solidFill>
              <a:latin typeface="Times New Roman" panose="02020603050405020304" pitchFamily="18" charset="0"/>
              <a:ea typeface="宋体" panose="02010600030101010101" pitchFamily="2" charset="-122"/>
            </a:endParaRPr>
          </a:p>
          <a:p>
            <a:pPr marL="609600" indent="-609600">
              <a:spcBef>
                <a:spcPct val="20000"/>
              </a:spcBef>
              <a:buNone/>
            </a:pPr>
            <a:endParaRPr lang="en-US" altLang="zh-CN" dirty="0">
              <a:solidFill>
                <a:srgbClr val="800000"/>
              </a:solidFill>
              <a:latin typeface="Times New Roman" panose="02020603050405020304" pitchFamily="18" charset="0"/>
              <a:ea typeface="宋体" panose="02010600030101010101" pitchFamily="2" charset="-122"/>
            </a:endParaRPr>
          </a:p>
          <a:p>
            <a:pPr marL="609600" indent="-609600">
              <a:spcBef>
                <a:spcPct val="20000"/>
              </a:spcBef>
              <a:buAutoNum type="arabicParenBoth"/>
            </a:pPr>
            <a:r>
              <a:rPr lang="en-US" altLang="zh-CN" dirty="0">
                <a:solidFill>
                  <a:srgbClr val="000099"/>
                </a:solidFill>
                <a:latin typeface="Times New Roman" panose="02020603050405020304" pitchFamily="18" charset="0"/>
                <a:ea typeface="宋体" panose="02010600030101010101" pitchFamily="2" charset="-122"/>
              </a:rPr>
              <a:t>A</a:t>
            </a:r>
            <a:r>
              <a:rPr lang="zh-CN" altLang="en-US" dirty="0">
                <a:solidFill>
                  <a:srgbClr val="000099"/>
                </a:solidFill>
                <a:latin typeface="Times New Roman" panose="02020603050405020304" pitchFamily="18" charset="0"/>
                <a:ea typeface="宋体" panose="02010600030101010101" pitchFamily="2" charset="-122"/>
              </a:rPr>
              <a:t>为数组名</a:t>
            </a:r>
            <a:r>
              <a:rPr lang="en-US" altLang="zh-CN" dirty="0">
                <a:solidFill>
                  <a:srgbClr val="800000"/>
                </a:solidFill>
                <a:latin typeface="Times New Roman" panose="02020603050405020304" pitchFamily="18" charset="0"/>
                <a:ea typeface="宋体" panose="02010600030101010101" pitchFamily="2" charset="-122"/>
              </a:rPr>
              <a:t>: </a:t>
            </a:r>
            <a:r>
              <a:rPr lang="zh-CN" altLang="en-US" dirty="0">
                <a:solidFill>
                  <a:srgbClr val="800000"/>
                </a:solidFill>
                <a:latin typeface="Times New Roman" panose="02020603050405020304" pitchFamily="18" charset="0"/>
                <a:ea typeface="宋体" panose="02010600030101010101" pitchFamily="2" charset="-122"/>
              </a:rPr>
              <a:t>采用产生式 </a:t>
            </a:r>
            <a:r>
              <a:rPr lang="en-US" altLang="zh-CN" dirty="0">
                <a:solidFill>
                  <a:srgbClr val="800000"/>
                </a:solidFill>
                <a:latin typeface="Times New Roman" panose="02020603050405020304" pitchFamily="18" charset="0"/>
                <a:ea typeface="宋体" panose="02010600030101010101" pitchFamily="2" charset="-122"/>
              </a:rPr>
              <a:t>7</a:t>
            </a:r>
            <a:endParaRPr lang="en-US" altLang="zh-CN" dirty="0">
              <a:solidFill>
                <a:srgbClr val="800000"/>
              </a:solidFill>
              <a:latin typeface="Times New Roman" panose="02020603050405020304" pitchFamily="18" charset="0"/>
              <a:ea typeface="宋体" panose="02010600030101010101" pitchFamily="2" charset="-122"/>
            </a:endParaRPr>
          </a:p>
          <a:p>
            <a:pPr marL="609600" indent="-609600">
              <a:spcBef>
                <a:spcPct val="20000"/>
              </a:spcBef>
              <a:buAutoNum type="arabicParenBoth" startAt="2"/>
            </a:pPr>
            <a:r>
              <a:rPr lang="en-US" altLang="zh-CN" dirty="0">
                <a:solidFill>
                  <a:srgbClr val="000099"/>
                </a:solidFill>
                <a:latin typeface="Times New Roman" panose="02020603050405020304" pitchFamily="18" charset="0"/>
                <a:ea typeface="宋体" panose="02010600030101010101" pitchFamily="2" charset="-122"/>
              </a:rPr>
              <a:t>A</a:t>
            </a:r>
            <a:r>
              <a:rPr lang="zh-CN" altLang="en-US" dirty="0">
                <a:solidFill>
                  <a:srgbClr val="000099"/>
                </a:solidFill>
                <a:latin typeface="Times New Roman" panose="02020603050405020304" pitchFamily="18" charset="0"/>
                <a:ea typeface="宋体" panose="02010600030101010101" pitchFamily="2" charset="-122"/>
              </a:rPr>
              <a:t>为过程名</a:t>
            </a:r>
            <a:r>
              <a:rPr lang="en-US" altLang="zh-CN" dirty="0">
                <a:solidFill>
                  <a:srgbClr val="800000"/>
                </a:solidFill>
                <a:latin typeface="Times New Roman" panose="02020603050405020304" pitchFamily="18" charset="0"/>
                <a:ea typeface="宋体" panose="02010600030101010101" pitchFamily="2" charset="-122"/>
              </a:rPr>
              <a:t>:  </a:t>
            </a:r>
            <a:r>
              <a:rPr lang="zh-CN" altLang="en-US" dirty="0">
                <a:solidFill>
                  <a:srgbClr val="800000"/>
                </a:solidFill>
                <a:latin typeface="Times New Roman" panose="02020603050405020304" pitchFamily="18" charset="0"/>
                <a:ea typeface="宋体" panose="02010600030101010101" pitchFamily="2" charset="-122"/>
              </a:rPr>
              <a:t>采用产生式 </a:t>
            </a:r>
            <a:r>
              <a:rPr lang="en-US" altLang="zh-CN" dirty="0">
                <a:solidFill>
                  <a:srgbClr val="800000"/>
                </a:solidFill>
                <a:latin typeface="Times New Roman" panose="02020603050405020304" pitchFamily="18" charset="0"/>
                <a:ea typeface="宋体" panose="02010600030101010101" pitchFamily="2" charset="-122"/>
              </a:rPr>
              <a:t>5</a:t>
            </a:r>
            <a:endParaRPr lang="en-US" altLang="zh-CN" dirty="0">
              <a:solidFill>
                <a:srgbClr val="800000"/>
              </a:solidFill>
              <a:latin typeface="Times New Roman" panose="02020603050405020304" pitchFamily="18" charset="0"/>
              <a:ea typeface="宋体" panose="02010600030101010101" pitchFamily="2" charset="-122"/>
            </a:endParaRPr>
          </a:p>
          <a:p>
            <a:pPr marL="609600" indent="-609600">
              <a:spcBef>
                <a:spcPct val="20000"/>
              </a:spcBef>
              <a:buNone/>
            </a:pPr>
            <a:r>
              <a:rPr lang="zh-CN" altLang="en-US" dirty="0">
                <a:solidFill>
                  <a:srgbClr val="800000"/>
                </a:solidFill>
                <a:latin typeface="Times New Roman" panose="02020603050405020304" pitchFamily="18" charset="0"/>
                <a:ea typeface="宋体" panose="02010600030101010101" pitchFamily="2" charset="-122"/>
              </a:rPr>
              <a:t>措施</a:t>
            </a:r>
            <a:r>
              <a:rPr lang="en-US" altLang="zh-CN" dirty="0">
                <a:solidFill>
                  <a:srgbClr val="800000"/>
                </a:solidFill>
                <a:latin typeface="Times New Roman" panose="02020603050405020304" pitchFamily="18" charset="0"/>
                <a:ea typeface="宋体" panose="02010600030101010101" pitchFamily="2" charset="-122"/>
              </a:rPr>
              <a:t>:</a:t>
            </a:r>
            <a:endParaRPr lang="en-US" altLang="zh-CN" dirty="0">
              <a:solidFill>
                <a:srgbClr val="800000"/>
              </a:solidFill>
              <a:latin typeface="Times New Roman" panose="02020603050405020304" pitchFamily="18" charset="0"/>
              <a:ea typeface="宋体" panose="02010600030101010101" pitchFamily="2" charset="-122"/>
            </a:endParaRPr>
          </a:p>
          <a:p>
            <a:pPr marL="609600" indent="-609600">
              <a:spcBef>
                <a:spcPct val="20000"/>
              </a:spcBef>
              <a:buNone/>
            </a:pPr>
            <a:r>
              <a:rPr lang="en-US" altLang="zh-CN" dirty="0">
                <a:solidFill>
                  <a:srgbClr val="800000"/>
                </a:solidFill>
                <a:latin typeface="Times New Roman" panose="02020603050405020304" pitchFamily="18" charset="0"/>
                <a:ea typeface="宋体" panose="02010600030101010101" pitchFamily="2" charset="-122"/>
              </a:rPr>
              <a:t>        </a:t>
            </a:r>
            <a:r>
              <a:rPr lang="zh-CN" altLang="en-US" dirty="0">
                <a:solidFill>
                  <a:srgbClr val="800000"/>
                </a:solidFill>
                <a:latin typeface="Times New Roman" panose="02020603050405020304" pitchFamily="18" charset="0"/>
                <a:ea typeface="宋体" panose="02010600030101010101" pitchFamily="2" charset="-122"/>
              </a:rPr>
              <a:t>根据说明语句在符号表中记录标识符的性质；</a:t>
            </a:r>
            <a:endParaRPr lang="zh-CN" altLang="en-US" dirty="0">
              <a:solidFill>
                <a:srgbClr val="800000"/>
              </a:solidFill>
              <a:latin typeface="Times New Roman" panose="02020603050405020304" pitchFamily="18" charset="0"/>
              <a:ea typeface="宋体" panose="02010600030101010101" pitchFamily="2" charset="-122"/>
            </a:endParaRPr>
          </a:p>
          <a:p>
            <a:pPr marL="609600" indent="-609600">
              <a:spcBef>
                <a:spcPct val="20000"/>
              </a:spcBef>
              <a:buNone/>
            </a:pPr>
            <a:r>
              <a:rPr lang="zh-CN" altLang="en-US" dirty="0">
                <a:solidFill>
                  <a:srgbClr val="800000"/>
                </a:solidFill>
                <a:latin typeface="Times New Roman" panose="02020603050405020304" pitchFamily="18" charset="0"/>
                <a:ea typeface="宋体" panose="02010600030101010101" pitchFamily="2" charset="-122"/>
              </a:rPr>
              <a:t>        </a:t>
            </a:r>
            <a:r>
              <a:rPr lang="zh-CN" altLang="en-US" dirty="0">
                <a:solidFill>
                  <a:srgbClr val="000099"/>
                </a:solidFill>
                <a:latin typeface="Times New Roman" panose="02020603050405020304" pitchFamily="18" charset="0"/>
                <a:ea typeface="宋体" panose="02010600030101010101" pitchFamily="2" charset="-122"/>
              </a:rPr>
              <a:t>数组名</a:t>
            </a:r>
            <a:r>
              <a:rPr lang="en-US" altLang="zh-CN" dirty="0">
                <a:solidFill>
                  <a:srgbClr val="800000"/>
                </a:solidFill>
                <a:latin typeface="Times New Roman" panose="02020603050405020304" pitchFamily="18" charset="0"/>
                <a:ea typeface="宋体" panose="02010600030101010101" pitchFamily="2" charset="-122"/>
              </a:rPr>
              <a:t>:  Dim i</a:t>
            </a:r>
            <a:endParaRPr lang="en-US" altLang="zh-CN" dirty="0">
              <a:solidFill>
                <a:srgbClr val="800000"/>
              </a:solidFill>
              <a:latin typeface="Times New Roman" panose="02020603050405020304" pitchFamily="18" charset="0"/>
              <a:ea typeface="宋体" panose="02010600030101010101" pitchFamily="2" charset="-122"/>
            </a:endParaRPr>
          </a:p>
          <a:p>
            <a:pPr marL="609600" indent="-609600">
              <a:spcBef>
                <a:spcPct val="20000"/>
              </a:spcBef>
              <a:buNone/>
            </a:pPr>
            <a:r>
              <a:rPr lang="en-US" altLang="zh-CN" dirty="0">
                <a:solidFill>
                  <a:srgbClr val="800000"/>
                </a:solidFill>
                <a:latin typeface="Times New Roman" panose="02020603050405020304" pitchFamily="18" charset="0"/>
                <a:ea typeface="宋体" panose="02010600030101010101" pitchFamily="2" charset="-122"/>
              </a:rPr>
              <a:t>        </a:t>
            </a:r>
            <a:r>
              <a:rPr lang="zh-CN" altLang="en-US" dirty="0">
                <a:solidFill>
                  <a:srgbClr val="000099"/>
                </a:solidFill>
                <a:latin typeface="Times New Roman" panose="02020603050405020304" pitchFamily="18" charset="0"/>
                <a:ea typeface="宋体" panose="02010600030101010101" pitchFamily="2" charset="-122"/>
              </a:rPr>
              <a:t>过程名</a:t>
            </a:r>
            <a:r>
              <a:rPr lang="en-US" altLang="zh-CN" dirty="0">
                <a:solidFill>
                  <a:srgbClr val="800000"/>
                </a:solidFill>
                <a:latin typeface="Times New Roman" panose="02020603050405020304" pitchFamily="18" charset="0"/>
                <a:ea typeface="宋体" panose="02010600030101010101" pitchFamily="2" charset="-122"/>
              </a:rPr>
              <a:t>:  Proc i</a:t>
            </a:r>
            <a:endParaRPr lang="en-US" altLang="zh-CN" dirty="0">
              <a:solidFill>
                <a:srgbClr val="80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Rectangle 2"/>
          <p:cNvSpPr>
            <a:spLocks noGrp="1"/>
          </p:cNvSpPr>
          <p:nvPr>
            <p:ph type="title"/>
          </p:nvPr>
        </p:nvSpPr>
        <p:spPr>
          <a:xfrm>
            <a:off x="685800" y="381000"/>
            <a:ext cx="7772400" cy="1447800"/>
          </a:xfrm>
        </p:spPr>
        <p:txBody>
          <a:bodyPr vert="horz" wrap="square" lIns="91440" tIns="45720" rIns="91440" bIns="45720" anchor="ctr" anchorCtr="0"/>
          <a:p>
            <a:pPr eaLnBrk="1" hangingPunct="1"/>
            <a:br>
              <a:rPr lang="en-US" altLang="zh-CN" sz="2400" u="sng" dirty="0">
                <a:solidFill>
                  <a:srgbClr val="FF0000"/>
                </a:solidFill>
              </a:rPr>
            </a:br>
            <a:r>
              <a:rPr lang="en-US" altLang="zh-CN" sz="2400" u="sng" dirty="0">
                <a:solidFill>
                  <a:srgbClr val="FF0000"/>
                </a:solidFill>
              </a:rPr>
              <a:t> </a:t>
            </a:r>
            <a:r>
              <a:rPr lang="en-US" altLang="zh-CN" sz="3600" u="sng" dirty="0">
                <a:solidFill>
                  <a:srgbClr val="FF0000"/>
                </a:solidFill>
              </a:rPr>
              <a:t>5.1.1 </a:t>
            </a:r>
            <a:r>
              <a:rPr lang="zh-CN" altLang="en-US" sz="3600" u="sng" dirty="0">
                <a:solidFill>
                  <a:srgbClr val="FF0000"/>
                </a:solidFill>
              </a:rPr>
              <a:t>规约 （</a:t>
            </a:r>
            <a:r>
              <a:rPr lang="en-US" altLang="zh-CN" sz="3600" u="sng" dirty="0">
                <a:solidFill>
                  <a:srgbClr val="FF0000"/>
                </a:solidFill>
              </a:rPr>
              <a:t>3</a:t>
            </a:r>
            <a:r>
              <a:rPr lang="zh-CN" altLang="en-US" sz="3600" u="sng" dirty="0">
                <a:solidFill>
                  <a:srgbClr val="FF0000"/>
                </a:solidFill>
              </a:rPr>
              <a:t>）规约与推导对比</a:t>
            </a:r>
            <a:br>
              <a:rPr lang="zh-CN" altLang="en-US" sz="2400" u="sng" dirty="0">
                <a:solidFill>
                  <a:srgbClr val="FF0000"/>
                </a:solidFill>
              </a:rPr>
            </a:br>
            <a:r>
              <a:rPr lang="en-US" altLang="zh-CN" sz="2400" dirty="0">
                <a:solidFill>
                  <a:srgbClr val="FF0000"/>
                </a:solidFill>
              </a:rPr>
              <a:t>4.5.1 </a:t>
            </a:r>
            <a:r>
              <a:rPr lang="zh-CN" altLang="en-US" sz="2400" dirty="0">
                <a:solidFill>
                  <a:srgbClr val="FF0000"/>
                </a:solidFill>
              </a:rPr>
              <a:t>预测分析程序工作过程</a:t>
            </a:r>
            <a:r>
              <a:rPr lang="en-US" altLang="zh-CN" sz="2400" dirty="0">
                <a:solidFill>
                  <a:srgbClr val="FF0000"/>
                </a:solidFill>
              </a:rPr>
              <a:t>(4)</a:t>
            </a:r>
            <a:r>
              <a:rPr lang="zh-CN" altLang="en-US" sz="2400" dirty="0">
                <a:solidFill>
                  <a:srgbClr val="FF0000"/>
                </a:solidFill>
              </a:rPr>
              <a:t>举例</a:t>
            </a:r>
            <a:br>
              <a:rPr lang="zh-CN" altLang="en-US" sz="2400" dirty="0">
                <a:solidFill>
                  <a:srgbClr val="FF0000"/>
                </a:solidFill>
              </a:rPr>
            </a:br>
            <a:r>
              <a:rPr lang="en-US" altLang="zh-CN" sz="2400" dirty="0">
                <a:solidFill>
                  <a:srgbClr val="A50021"/>
                </a:solidFill>
              </a:rPr>
              <a:t>E→TE’ ;  E’→+TE’| </a:t>
            </a:r>
            <a:r>
              <a:rPr lang="en-US" altLang="zh-CN" sz="2400" dirty="0">
                <a:solidFill>
                  <a:srgbClr val="A50021"/>
                </a:solidFill>
                <a:latin typeface="MingLiU" pitchFamily="49" charset="-120"/>
                <a:ea typeface="MingLiU" pitchFamily="49" charset="-120"/>
                <a:sym typeface="Symbol" panose="05050102010706020507" pitchFamily="18" charset="2"/>
              </a:rPr>
              <a:t> ; T</a:t>
            </a:r>
            <a:r>
              <a:rPr lang="en-US" altLang="zh-CN" sz="2400" dirty="0">
                <a:solidFill>
                  <a:srgbClr val="A50021"/>
                </a:solidFill>
              </a:rPr>
              <a:t>→FT’ ; T’→*FT’|</a:t>
            </a:r>
            <a:r>
              <a:rPr lang="en-US" altLang="zh-CN" sz="2400" dirty="0">
                <a:solidFill>
                  <a:srgbClr val="A50021"/>
                </a:solidFill>
                <a:latin typeface="MingLiU" pitchFamily="49" charset="-120"/>
                <a:ea typeface="MingLiU" pitchFamily="49" charset="-120"/>
                <a:sym typeface="Symbol" panose="05050102010706020507" pitchFamily="18" charset="2"/>
              </a:rPr>
              <a:t> ;F</a:t>
            </a:r>
            <a:r>
              <a:rPr lang="en-US" altLang="zh-CN" sz="2400" dirty="0">
                <a:solidFill>
                  <a:srgbClr val="A50021"/>
                </a:solidFill>
              </a:rPr>
              <a:t>→(E)|</a:t>
            </a:r>
            <a:r>
              <a:rPr lang="en-US" altLang="zh-CN" sz="2400" dirty="0">
                <a:solidFill>
                  <a:srgbClr val="A50021"/>
                </a:solidFill>
                <a:latin typeface="MingLiU" pitchFamily="49" charset="-120"/>
                <a:ea typeface="MingLiU" pitchFamily="49" charset="-120"/>
                <a:sym typeface="Symbol" panose="05050102010706020507" pitchFamily="18" charset="2"/>
              </a:rPr>
              <a:t>i</a:t>
            </a:r>
            <a:br>
              <a:rPr lang="en-US" altLang="zh-CN" sz="2400" dirty="0">
                <a:solidFill>
                  <a:srgbClr val="A50021"/>
                </a:solidFill>
                <a:latin typeface="MingLiU" pitchFamily="49" charset="-120"/>
                <a:ea typeface="MingLiU" pitchFamily="49" charset="-120"/>
                <a:sym typeface="Symbol" panose="05050102010706020507" pitchFamily="18" charset="2"/>
              </a:rPr>
            </a:br>
            <a:endParaRPr lang="en-US" altLang="zh-CN" sz="2400" dirty="0">
              <a:solidFill>
                <a:srgbClr val="A50021"/>
              </a:solidFill>
              <a:latin typeface="MingLiU" pitchFamily="49" charset="-120"/>
              <a:ea typeface="MingLiU" pitchFamily="49" charset="-120"/>
              <a:sym typeface="Symbol" panose="05050102010706020507" pitchFamily="18" charset="2"/>
            </a:endParaRPr>
          </a:p>
        </p:txBody>
      </p:sp>
      <p:sp>
        <p:nvSpPr>
          <p:cNvPr id="18434" name="Rectangle 3"/>
          <p:cNvSpPr>
            <a:spLocks noGrp="1"/>
          </p:cNvSpPr>
          <p:nvPr>
            <p:ph sz="half" idx="1"/>
          </p:nvPr>
        </p:nvSpPr>
        <p:spPr>
          <a:xfrm>
            <a:off x="228600" y="1981200"/>
            <a:ext cx="4267200" cy="4419600"/>
          </a:xfrm>
          <a:ln>
            <a:solidFill>
              <a:srgbClr val="FFCC00"/>
            </a:solidFill>
            <a:miter/>
          </a:ln>
        </p:spPr>
        <p:txBody>
          <a:bodyPr vert="horz" wrap="square" lIns="91440" tIns="45720" rIns="91440" bIns="45720" anchor="t" anchorCtr="0"/>
          <a:p>
            <a:pPr marL="533400" indent="-533400" eaLnBrk="1" hangingPunct="1">
              <a:buClrTx/>
              <a:buSzTx/>
              <a:buFontTx/>
              <a:buNone/>
            </a:pPr>
            <a:r>
              <a:rPr lang="zh-CN" altLang="en-US" sz="2200" u="sng" dirty="0">
                <a:solidFill>
                  <a:srgbClr val="333399"/>
                </a:solidFill>
                <a:latin typeface="MingLiU" pitchFamily="49" charset="-120"/>
                <a:ea typeface="+mn-ea"/>
                <a:cs typeface="+mn-cs"/>
                <a:sym typeface="Symbol" panose="05050102010706020507" pitchFamily="18" charset="2"/>
              </a:rPr>
              <a:t>步</a:t>
            </a:r>
            <a:r>
              <a:rPr lang="zh-CN" altLang="en-US" sz="2200" dirty="0">
                <a:solidFill>
                  <a:srgbClr val="333399"/>
                </a:solidFill>
                <a:latin typeface="MingLiU" pitchFamily="49" charset="-120"/>
                <a:ea typeface="+mn-ea"/>
                <a:cs typeface="+mn-cs"/>
                <a:sym typeface="Symbol" panose="05050102010706020507" pitchFamily="18" charset="2"/>
              </a:rPr>
              <a:t> </a:t>
            </a:r>
            <a:r>
              <a:rPr lang="zh-CN" altLang="en-US" sz="2200" u="sng" dirty="0">
                <a:solidFill>
                  <a:srgbClr val="333399"/>
                </a:solidFill>
                <a:latin typeface="MingLiU" pitchFamily="49" charset="-120"/>
                <a:ea typeface="+mn-ea"/>
                <a:cs typeface="+mn-cs"/>
                <a:sym typeface="Symbol" panose="05050102010706020507" pitchFamily="18" charset="2"/>
              </a:rPr>
              <a:t>符号栈</a:t>
            </a:r>
            <a:r>
              <a:rPr lang="zh-CN" altLang="en-US" sz="2200" dirty="0">
                <a:solidFill>
                  <a:srgbClr val="333399"/>
                </a:solidFill>
                <a:latin typeface="MingLiU" pitchFamily="49" charset="-120"/>
                <a:ea typeface="+mn-ea"/>
                <a:cs typeface="+mn-cs"/>
                <a:sym typeface="Symbol" panose="05050102010706020507" pitchFamily="18" charset="2"/>
              </a:rPr>
              <a:t> </a:t>
            </a:r>
            <a:r>
              <a:rPr lang="zh-CN" altLang="en-US" sz="2200" u="sng" dirty="0">
                <a:solidFill>
                  <a:srgbClr val="333399"/>
                </a:solidFill>
                <a:latin typeface="MingLiU" pitchFamily="49" charset="-120"/>
                <a:ea typeface="+mn-ea"/>
                <a:cs typeface="+mn-cs"/>
                <a:sym typeface="Symbol" panose="05050102010706020507" pitchFamily="18" charset="2"/>
              </a:rPr>
              <a:t>输入串</a:t>
            </a:r>
            <a:r>
              <a:rPr lang="zh-CN" altLang="en-US" sz="2200" dirty="0">
                <a:solidFill>
                  <a:srgbClr val="333399"/>
                </a:solidFill>
                <a:latin typeface="MingLiU" pitchFamily="49" charset="-120"/>
                <a:ea typeface="+mn-ea"/>
                <a:cs typeface="+mn-cs"/>
                <a:sym typeface="Symbol" panose="05050102010706020507" pitchFamily="18" charset="2"/>
              </a:rPr>
              <a:t>      </a:t>
            </a:r>
            <a:r>
              <a:rPr lang="zh-CN" altLang="en-US" sz="2200" u="sng" dirty="0">
                <a:solidFill>
                  <a:srgbClr val="333399"/>
                </a:solidFill>
                <a:latin typeface="MingLiU" pitchFamily="49" charset="-120"/>
                <a:ea typeface="+mn-ea"/>
                <a:cs typeface="+mn-cs"/>
                <a:sym typeface="Symbol" panose="05050102010706020507" pitchFamily="18" charset="2"/>
              </a:rPr>
              <a:t>产生式</a:t>
            </a:r>
            <a:endParaRPr lang="zh-CN" altLang="en-US" sz="2200" u="sng" dirty="0">
              <a:solidFill>
                <a:srgbClr val="333399"/>
              </a:solidFill>
              <a:latin typeface="MingLiU" pitchFamily="49" charset="-120"/>
              <a:ea typeface="+mn-ea"/>
              <a:cs typeface="+mn-cs"/>
              <a:sym typeface="Symbol" panose="05050102010706020507" pitchFamily="18" charset="2"/>
            </a:endParaRPr>
          </a:p>
          <a:p>
            <a:pPr marL="533400" indent="-533400" eaLnBrk="1" hangingPunct="1">
              <a:buClrTx/>
              <a:buSzTx/>
              <a:buFontTx/>
              <a:buNone/>
            </a:pPr>
            <a:endParaRPr lang="zh-CN" altLang="en-US" sz="2200" u="sng" dirty="0">
              <a:solidFill>
                <a:srgbClr val="333399"/>
              </a:solidFill>
              <a:latin typeface="MingLiU" pitchFamily="49" charset="-120"/>
              <a:ea typeface="+mn-ea"/>
              <a:cs typeface="+mn-cs"/>
              <a:sym typeface="Symbol" panose="05050102010706020507" pitchFamily="18" charset="2"/>
            </a:endParaRPr>
          </a:p>
          <a:p>
            <a:pPr marL="533400" indent="-533400" eaLnBrk="1" hangingPunct="1">
              <a:buClrTx/>
              <a:buSzTx/>
              <a:buFontTx/>
              <a:buNone/>
            </a:pPr>
            <a:r>
              <a:rPr lang="en-US" altLang="zh-CN" sz="2200" dirty="0">
                <a:solidFill>
                  <a:schemeClr val="tx2"/>
                </a:solidFill>
                <a:latin typeface="MingLiU" pitchFamily="49" charset="-120"/>
                <a:ea typeface="+mn-ea"/>
                <a:cs typeface="+mn-cs"/>
                <a:sym typeface="Symbol" panose="05050102010706020507" pitchFamily="18" charset="2"/>
              </a:rPr>
              <a:t>0  #E     i1*i2+i3#   </a:t>
            </a:r>
            <a:endParaRPr lang="en-US" altLang="zh-CN" sz="2200" dirty="0">
              <a:solidFill>
                <a:schemeClr val="tx2"/>
              </a:solidFill>
              <a:latin typeface="MingLiU" pitchFamily="49" charset="-120"/>
              <a:ea typeface="+mn-ea"/>
              <a:cs typeface="+mn-cs"/>
              <a:sym typeface="Symbol" panose="05050102010706020507" pitchFamily="18" charset="2"/>
            </a:endParaRPr>
          </a:p>
          <a:p>
            <a:pPr marL="533400" indent="-533400" eaLnBrk="1" hangingPunct="1">
              <a:buClrTx/>
              <a:buSzTx/>
              <a:buFontTx/>
              <a:buNone/>
            </a:pPr>
            <a:r>
              <a:rPr lang="en-US" altLang="zh-CN" sz="2200" dirty="0">
                <a:solidFill>
                  <a:schemeClr val="tx2"/>
                </a:solidFill>
                <a:latin typeface="MingLiU" pitchFamily="49" charset="-120"/>
                <a:ea typeface="+mn-ea"/>
                <a:cs typeface="+mn-cs"/>
                <a:sym typeface="Symbol" panose="05050102010706020507" pitchFamily="18" charset="2"/>
              </a:rPr>
              <a:t>1  #E</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T   i1*i2+i3#   </a:t>
            </a:r>
            <a:r>
              <a:rPr lang="en-US" altLang="zh-CN" sz="2000" u="sng" dirty="0">
                <a:solidFill>
                  <a:srgbClr val="A50021"/>
                </a:solidFill>
                <a:latin typeface="+mn-lt"/>
                <a:ea typeface="+mn-ea"/>
                <a:cs typeface="+mn-cs"/>
              </a:rPr>
              <a:t>E→TE</a:t>
            </a:r>
            <a:r>
              <a:rPr lang="en-US" altLang="zh-CN" sz="1600" u="sng" dirty="0">
                <a:solidFill>
                  <a:srgbClr val="A50021"/>
                </a:solidFill>
                <a:latin typeface="+mn-lt"/>
                <a:ea typeface="+mn-ea"/>
                <a:cs typeface="+mn-cs"/>
              </a:rPr>
              <a:t>’</a:t>
            </a:r>
            <a:endParaRPr lang="en-US" altLang="zh-CN" sz="1600" u="sng" dirty="0">
              <a:solidFill>
                <a:srgbClr val="A50021"/>
              </a:solidFill>
              <a:latin typeface="+mn-lt"/>
              <a:ea typeface="+mn-ea"/>
              <a:cs typeface="+mn-cs"/>
            </a:endParaRPr>
          </a:p>
          <a:p>
            <a:pPr marL="533400" indent="-533400">
              <a:spcBef>
                <a:spcPct val="0"/>
              </a:spcBef>
              <a:buClrTx/>
              <a:buSzTx/>
              <a:buFontTx/>
              <a:buNone/>
            </a:pPr>
            <a:r>
              <a:rPr lang="en-US" altLang="zh-CN" sz="2200" dirty="0">
                <a:solidFill>
                  <a:schemeClr val="tx2"/>
                </a:solidFill>
                <a:latin typeface="MingLiU" pitchFamily="49" charset="-120"/>
                <a:ea typeface="+mn-ea"/>
                <a:cs typeface="+mn-cs"/>
                <a:sym typeface="Symbol" panose="05050102010706020507" pitchFamily="18" charset="2"/>
              </a:rPr>
              <a:t>2  #E</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T</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F  i1*i2+i3#  </a:t>
            </a:r>
            <a:r>
              <a:rPr lang="en-US" altLang="zh-CN" sz="2000" u="sng" dirty="0">
                <a:solidFill>
                  <a:srgbClr val="A50021"/>
                </a:solidFill>
                <a:latin typeface="MingLiU" pitchFamily="49" charset="-120"/>
                <a:ea typeface="MingLiU" pitchFamily="49" charset="-120"/>
                <a:cs typeface="+mn-cs"/>
                <a:sym typeface="Symbol" panose="05050102010706020507" pitchFamily="18" charset="2"/>
              </a:rPr>
              <a:t>T</a:t>
            </a:r>
            <a:r>
              <a:rPr lang="en-US" altLang="zh-CN" sz="2000" u="sng" dirty="0">
                <a:solidFill>
                  <a:srgbClr val="A50021"/>
                </a:solidFill>
                <a:latin typeface="+mn-lt"/>
                <a:ea typeface="+mn-ea"/>
                <a:cs typeface="+mn-cs"/>
              </a:rPr>
              <a:t>→FT’</a:t>
            </a:r>
            <a:r>
              <a:rPr lang="en-US" altLang="zh-CN" sz="2400" dirty="0">
                <a:solidFill>
                  <a:srgbClr val="A50021"/>
                </a:solidFill>
                <a:latin typeface="+mn-lt"/>
                <a:ea typeface="+mn-ea"/>
                <a:cs typeface="+mn-cs"/>
              </a:rPr>
              <a:t> </a:t>
            </a:r>
            <a:endParaRPr lang="en-US" altLang="zh-CN" sz="2400" dirty="0">
              <a:solidFill>
                <a:srgbClr val="A50021"/>
              </a:solidFill>
              <a:latin typeface="+mn-lt"/>
              <a:ea typeface="+mn-ea"/>
              <a:cs typeface="+mn-cs"/>
            </a:endParaRPr>
          </a:p>
          <a:p>
            <a:pPr marL="533400" indent="-533400">
              <a:spcBef>
                <a:spcPct val="0"/>
              </a:spcBef>
              <a:buClrTx/>
              <a:buSzTx/>
              <a:buFontTx/>
              <a:buNone/>
            </a:pPr>
            <a:r>
              <a:rPr lang="en-US" altLang="zh-CN" sz="2200" dirty="0">
                <a:solidFill>
                  <a:schemeClr val="tx2"/>
                </a:solidFill>
                <a:latin typeface="MingLiU" pitchFamily="49" charset="-120"/>
                <a:ea typeface="+mn-ea"/>
                <a:cs typeface="+mn-cs"/>
                <a:sym typeface="Symbol" panose="05050102010706020507" pitchFamily="18" charset="2"/>
              </a:rPr>
              <a:t>3  #E</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T</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i  i1*i2+i3#  </a:t>
            </a:r>
            <a:r>
              <a:rPr lang="en-US" altLang="zh-CN" sz="1800" u="sng" dirty="0">
                <a:solidFill>
                  <a:srgbClr val="A50021"/>
                </a:solidFill>
                <a:latin typeface="MingLiU" pitchFamily="49" charset="-120"/>
                <a:ea typeface="MingLiU" pitchFamily="49" charset="-120"/>
                <a:cs typeface="+mn-cs"/>
                <a:sym typeface="Symbol" panose="05050102010706020507" pitchFamily="18" charset="2"/>
              </a:rPr>
              <a:t>F</a:t>
            </a:r>
            <a:r>
              <a:rPr lang="en-US" altLang="zh-CN" sz="1800" u="sng" dirty="0">
                <a:solidFill>
                  <a:srgbClr val="A50021"/>
                </a:solidFill>
                <a:latin typeface="+mn-lt"/>
                <a:ea typeface="+mn-ea"/>
                <a:cs typeface="+mn-cs"/>
              </a:rPr>
              <a:t>→</a:t>
            </a:r>
            <a:r>
              <a:rPr lang="en-US" altLang="zh-CN" sz="1800" u="sng" dirty="0">
                <a:solidFill>
                  <a:srgbClr val="A50021"/>
                </a:solidFill>
                <a:latin typeface="MingLiU" pitchFamily="49" charset="-120"/>
                <a:ea typeface="MingLiU" pitchFamily="49" charset="-120"/>
                <a:cs typeface="+mn-cs"/>
                <a:sym typeface="Symbol" panose="05050102010706020507" pitchFamily="18" charset="2"/>
              </a:rPr>
              <a:t>i</a:t>
            </a:r>
            <a:endParaRPr lang="en-US" altLang="zh-CN" sz="3200" dirty="0">
              <a:solidFill>
                <a:srgbClr val="A50021"/>
              </a:solidFill>
              <a:latin typeface="+mn-lt"/>
              <a:ea typeface="+mn-ea"/>
              <a:cs typeface="+mn-cs"/>
            </a:endParaRPr>
          </a:p>
          <a:p>
            <a:pPr marL="533400" indent="-533400">
              <a:spcBef>
                <a:spcPct val="0"/>
              </a:spcBef>
              <a:buClrTx/>
              <a:buSzTx/>
              <a:buFontTx/>
              <a:buNone/>
            </a:pPr>
            <a:r>
              <a:rPr lang="en-US" altLang="zh-CN" sz="2200" dirty="0">
                <a:solidFill>
                  <a:schemeClr val="tx2"/>
                </a:solidFill>
                <a:latin typeface="MingLiU" pitchFamily="49" charset="-120"/>
                <a:ea typeface="+mn-ea"/>
                <a:cs typeface="+mn-cs"/>
                <a:sym typeface="Symbol" panose="05050102010706020507" pitchFamily="18" charset="2"/>
              </a:rPr>
              <a:t>4  #E</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T</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     *i2+i3#  </a:t>
            </a:r>
            <a:r>
              <a:rPr lang="en-US" altLang="zh-CN" sz="2000" u="sng" dirty="0">
                <a:solidFill>
                  <a:srgbClr val="A50021"/>
                </a:solidFill>
                <a:latin typeface="MingLiU" pitchFamily="49" charset="-120"/>
                <a:ea typeface="MingLiU" pitchFamily="49" charset="-120"/>
                <a:cs typeface="+mn-cs"/>
                <a:sym typeface="Symbol" panose="05050102010706020507" pitchFamily="18" charset="2"/>
              </a:rPr>
              <a:t>T</a:t>
            </a:r>
            <a:r>
              <a:rPr lang="en-US" altLang="zh-CN" sz="2000" u="sng" dirty="0">
                <a:solidFill>
                  <a:srgbClr val="A50021"/>
                </a:solidFill>
                <a:latin typeface="+mn-lt"/>
                <a:ea typeface="+mn-ea"/>
                <a:cs typeface="+mn-cs"/>
              </a:rPr>
              <a:t>→FT’</a:t>
            </a:r>
            <a:endParaRPr lang="en-US" altLang="zh-CN" sz="2400" dirty="0">
              <a:solidFill>
                <a:srgbClr val="A50021"/>
              </a:solidFill>
              <a:latin typeface="+mn-lt"/>
              <a:ea typeface="+mn-ea"/>
              <a:cs typeface="+mn-cs"/>
            </a:endParaRPr>
          </a:p>
          <a:p>
            <a:pPr marL="533400" indent="-533400">
              <a:spcBef>
                <a:spcPct val="0"/>
              </a:spcBef>
              <a:buClrTx/>
              <a:buSzTx/>
              <a:buFontTx/>
              <a:buNone/>
            </a:pPr>
            <a:r>
              <a:rPr lang="en-US" altLang="zh-CN" sz="2200" dirty="0">
                <a:solidFill>
                  <a:schemeClr val="tx2"/>
                </a:solidFill>
                <a:latin typeface="MingLiU" pitchFamily="49" charset="-120"/>
                <a:ea typeface="+mn-ea"/>
                <a:cs typeface="+mn-cs"/>
                <a:sym typeface="Symbol" panose="05050102010706020507" pitchFamily="18" charset="2"/>
              </a:rPr>
              <a:t>5  #E</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T</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F*   *i2+i3#  </a:t>
            </a:r>
            <a:r>
              <a:rPr lang="en-US" altLang="zh-CN" sz="2000" u="sng" dirty="0">
                <a:solidFill>
                  <a:srgbClr val="A50021"/>
                </a:solidFill>
                <a:latin typeface="+mn-lt"/>
                <a:ea typeface="+mn-ea"/>
                <a:cs typeface="+mn-cs"/>
              </a:rPr>
              <a:t>T’→*FT’</a:t>
            </a:r>
            <a:endParaRPr lang="en-US" altLang="zh-CN" sz="3600" dirty="0">
              <a:solidFill>
                <a:srgbClr val="A50021"/>
              </a:solidFill>
              <a:latin typeface="+mn-lt"/>
              <a:ea typeface="+mn-ea"/>
              <a:cs typeface="+mn-cs"/>
            </a:endParaRPr>
          </a:p>
          <a:p>
            <a:pPr marL="533400" indent="-533400">
              <a:spcBef>
                <a:spcPct val="0"/>
              </a:spcBef>
              <a:buClrTx/>
              <a:buSzTx/>
              <a:buFontTx/>
              <a:buNone/>
            </a:pPr>
            <a:r>
              <a:rPr lang="en-US" altLang="zh-CN" sz="2200" dirty="0">
                <a:solidFill>
                  <a:schemeClr val="tx2"/>
                </a:solidFill>
                <a:latin typeface="MingLiU" pitchFamily="49" charset="-120"/>
                <a:ea typeface="+mn-ea"/>
                <a:cs typeface="+mn-cs"/>
                <a:sym typeface="Symbol" panose="05050102010706020507" pitchFamily="18" charset="2"/>
              </a:rPr>
              <a:t>6  #E</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T</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F     i2+i3#</a:t>
            </a:r>
            <a:endParaRPr lang="en-US" altLang="zh-CN" sz="3600" dirty="0">
              <a:solidFill>
                <a:srgbClr val="A50021"/>
              </a:solidFill>
              <a:latin typeface="+mn-lt"/>
              <a:ea typeface="+mn-ea"/>
              <a:cs typeface="+mn-cs"/>
            </a:endParaRPr>
          </a:p>
          <a:p>
            <a:pPr marL="533400" indent="-533400">
              <a:spcBef>
                <a:spcPct val="0"/>
              </a:spcBef>
              <a:buClrTx/>
              <a:buSzTx/>
              <a:buFontTx/>
              <a:buNone/>
            </a:pPr>
            <a:r>
              <a:rPr lang="en-US" altLang="zh-CN" sz="2200" dirty="0">
                <a:solidFill>
                  <a:schemeClr val="tx2"/>
                </a:solidFill>
                <a:latin typeface="MingLiU" pitchFamily="49" charset="-120"/>
                <a:ea typeface="+mn-ea"/>
                <a:cs typeface="+mn-cs"/>
                <a:sym typeface="Symbol" panose="05050102010706020507" pitchFamily="18" charset="2"/>
              </a:rPr>
              <a:t>7  #E</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T</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i     i2+i3#  </a:t>
            </a:r>
            <a:r>
              <a:rPr lang="en-US" altLang="zh-CN" sz="2000" u="sng" dirty="0">
                <a:solidFill>
                  <a:srgbClr val="A50021"/>
                </a:solidFill>
                <a:latin typeface="MingLiU" pitchFamily="49" charset="-120"/>
                <a:ea typeface="MingLiU" pitchFamily="49" charset="-120"/>
                <a:cs typeface="+mn-cs"/>
                <a:sym typeface="Symbol" panose="05050102010706020507" pitchFamily="18" charset="2"/>
              </a:rPr>
              <a:t>F</a:t>
            </a:r>
            <a:r>
              <a:rPr lang="en-US" altLang="zh-CN" sz="2000" u="sng" dirty="0">
                <a:solidFill>
                  <a:srgbClr val="A50021"/>
                </a:solidFill>
                <a:latin typeface="+mn-lt"/>
                <a:ea typeface="+mn-ea"/>
                <a:cs typeface="+mn-cs"/>
              </a:rPr>
              <a:t>→</a:t>
            </a:r>
            <a:r>
              <a:rPr lang="en-US" altLang="zh-CN" sz="2000" u="sng" dirty="0">
                <a:solidFill>
                  <a:srgbClr val="A50021"/>
                </a:solidFill>
                <a:latin typeface="MingLiU" pitchFamily="49" charset="-120"/>
                <a:ea typeface="MingLiU" pitchFamily="49" charset="-120"/>
                <a:cs typeface="+mn-cs"/>
                <a:sym typeface="Symbol" panose="05050102010706020507" pitchFamily="18" charset="2"/>
              </a:rPr>
              <a:t>i</a:t>
            </a:r>
            <a:endParaRPr lang="en-US" altLang="zh-CN" sz="3600" dirty="0">
              <a:solidFill>
                <a:srgbClr val="A50021"/>
              </a:solidFill>
              <a:latin typeface="+mn-lt"/>
              <a:ea typeface="+mn-ea"/>
              <a:cs typeface="+mn-cs"/>
            </a:endParaRPr>
          </a:p>
          <a:p>
            <a:pPr marL="533400" indent="-533400">
              <a:spcBef>
                <a:spcPct val="0"/>
              </a:spcBef>
              <a:buClrTx/>
              <a:buSzTx/>
              <a:buFontTx/>
              <a:buNone/>
            </a:pPr>
            <a:r>
              <a:rPr lang="en-US" altLang="zh-CN" sz="2200" dirty="0">
                <a:solidFill>
                  <a:schemeClr val="tx2"/>
                </a:solidFill>
                <a:latin typeface="MingLiU" pitchFamily="49" charset="-120"/>
                <a:ea typeface="+mn-ea"/>
                <a:cs typeface="+mn-cs"/>
                <a:sym typeface="Symbol" panose="05050102010706020507" pitchFamily="18" charset="2"/>
              </a:rPr>
              <a:t>8  #E</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T</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        +i3#  </a:t>
            </a:r>
            <a:endParaRPr lang="en-US" altLang="zh-CN" sz="2400" dirty="0">
              <a:solidFill>
                <a:srgbClr val="A50021"/>
              </a:solidFill>
              <a:latin typeface="+mn-lt"/>
              <a:ea typeface="+mn-ea"/>
              <a:cs typeface="+mn-cs"/>
            </a:endParaRPr>
          </a:p>
          <a:p>
            <a:pPr marL="533400" indent="-533400">
              <a:spcBef>
                <a:spcPct val="0"/>
              </a:spcBef>
              <a:buClrTx/>
              <a:buSzTx/>
              <a:buFontTx/>
              <a:buNone/>
            </a:pPr>
            <a:endParaRPr lang="en-US" altLang="zh-CN" sz="2400" dirty="0">
              <a:solidFill>
                <a:srgbClr val="A50021"/>
              </a:solidFill>
              <a:latin typeface="+mn-lt"/>
              <a:ea typeface="+mn-ea"/>
              <a:cs typeface="+mn-cs"/>
            </a:endParaRPr>
          </a:p>
        </p:txBody>
      </p:sp>
      <p:sp>
        <p:nvSpPr>
          <p:cNvPr id="18435" name="Rectangle 4"/>
          <p:cNvSpPr>
            <a:spLocks noGrp="1"/>
          </p:cNvSpPr>
          <p:nvPr>
            <p:ph sz="half" idx="2"/>
          </p:nvPr>
        </p:nvSpPr>
        <p:spPr>
          <a:xfrm>
            <a:off x="4648200" y="1981200"/>
            <a:ext cx="4343400" cy="4419600"/>
          </a:xfrm>
          <a:ln>
            <a:solidFill>
              <a:srgbClr val="FFCC00"/>
            </a:solidFill>
            <a:miter/>
          </a:ln>
        </p:spPr>
        <p:txBody>
          <a:bodyPr vert="horz" wrap="square" lIns="91440" tIns="45720" rIns="91440" bIns="45720" anchor="t" anchorCtr="0"/>
          <a:p>
            <a:pPr marL="533400" indent="-533400" eaLnBrk="1" hangingPunct="1">
              <a:buClrTx/>
              <a:buSzTx/>
              <a:buFontTx/>
              <a:buNone/>
            </a:pPr>
            <a:r>
              <a:rPr lang="zh-CN" altLang="en-US" sz="2200" u="sng" dirty="0">
                <a:solidFill>
                  <a:srgbClr val="333399"/>
                </a:solidFill>
                <a:latin typeface="MingLiU" pitchFamily="49" charset="-120"/>
                <a:ea typeface="+mn-ea"/>
                <a:cs typeface="+mn-cs"/>
                <a:sym typeface="Symbol" panose="05050102010706020507" pitchFamily="18" charset="2"/>
              </a:rPr>
              <a:t>步</a:t>
            </a:r>
            <a:r>
              <a:rPr lang="zh-CN" altLang="en-US" sz="2200" dirty="0">
                <a:solidFill>
                  <a:srgbClr val="333399"/>
                </a:solidFill>
                <a:latin typeface="MingLiU" pitchFamily="49" charset="-120"/>
                <a:ea typeface="+mn-ea"/>
                <a:cs typeface="+mn-cs"/>
                <a:sym typeface="Symbol" panose="05050102010706020507" pitchFamily="18" charset="2"/>
              </a:rPr>
              <a:t> </a:t>
            </a:r>
            <a:r>
              <a:rPr lang="zh-CN" altLang="en-US" sz="2200" u="sng" dirty="0">
                <a:solidFill>
                  <a:srgbClr val="333399"/>
                </a:solidFill>
                <a:latin typeface="MingLiU" pitchFamily="49" charset="-120"/>
                <a:ea typeface="+mn-ea"/>
                <a:cs typeface="+mn-cs"/>
                <a:sym typeface="Symbol" panose="05050102010706020507" pitchFamily="18" charset="2"/>
              </a:rPr>
              <a:t>符号栈</a:t>
            </a:r>
            <a:r>
              <a:rPr lang="zh-CN" altLang="en-US" sz="2200" dirty="0">
                <a:solidFill>
                  <a:srgbClr val="333399"/>
                </a:solidFill>
                <a:latin typeface="MingLiU" pitchFamily="49" charset="-120"/>
                <a:ea typeface="+mn-ea"/>
                <a:cs typeface="+mn-cs"/>
                <a:sym typeface="Symbol" panose="05050102010706020507" pitchFamily="18" charset="2"/>
              </a:rPr>
              <a:t>  </a:t>
            </a:r>
            <a:r>
              <a:rPr lang="zh-CN" altLang="en-US" sz="2200" u="sng" dirty="0">
                <a:solidFill>
                  <a:srgbClr val="333399"/>
                </a:solidFill>
                <a:latin typeface="MingLiU" pitchFamily="49" charset="-120"/>
                <a:ea typeface="+mn-ea"/>
                <a:cs typeface="+mn-cs"/>
                <a:sym typeface="Symbol" panose="05050102010706020507" pitchFamily="18" charset="2"/>
              </a:rPr>
              <a:t>输入串</a:t>
            </a:r>
            <a:r>
              <a:rPr lang="zh-CN" altLang="en-US" sz="2200" dirty="0">
                <a:solidFill>
                  <a:srgbClr val="333399"/>
                </a:solidFill>
                <a:latin typeface="MingLiU" pitchFamily="49" charset="-120"/>
                <a:ea typeface="+mn-ea"/>
                <a:cs typeface="+mn-cs"/>
                <a:sym typeface="Symbol" panose="05050102010706020507" pitchFamily="18" charset="2"/>
              </a:rPr>
              <a:t>      </a:t>
            </a:r>
            <a:r>
              <a:rPr lang="zh-CN" altLang="en-US" sz="2200" u="sng" dirty="0">
                <a:solidFill>
                  <a:srgbClr val="333399"/>
                </a:solidFill>
                <a:latin typeface="MingLiU" pitchFamily="49" charset="-120"/>
                <a:ea typeface="+mn-ea"/>
                <a:cs typeface="+mn-cs"/>
                <a:sym typeface="Symbol" panose="05050102010706020507" pitchFamily="18" charset="2"/>
              </a:rPr>
              <a:t>产生式</a:t>
            </a:r>
            <a:endParaRPr lang="zh-CN" altLang="en-US" sz="2200" u="sng" dirty="0">
              <a:solidFill>
                <a:srgbClr val="333399"/>
              </a:solidFill>
              <a:latin typeface="MingLiU" pitchFamily="49" charset="-120"/>
              <a:ea typeface="+mn-ea"/>
              <a:cs typeface="+mn-cs"/>
              <a:sym typeface="Symbol" panose="05050102010706020507" pitchFamily="18" charset="2"/>
            </a:endParaRPr>
          </a:p>
          <a:p>
            <a:pPr marL="533400" indent="-533400" eaLnBrk="1" hangingPunct="1">
              <a:buClrTx/>
              <a:buSzTx/>
              <a:buFontTx/>
              <a:buNone/>
            </a:pPr>
            <a:endParaRPr lang="zh-CN" altLang="en-US" dirty="0">
              <a:latin typeface="+mn-lt"/>
              <a:ea typeface="+mn-ea"/>
              <a:cs typeface="+mn-cs"/>
            </a:endParaRPr>
          </a:p>
          <a:p>
            <a:pPr marL="533400" indent="-533400">
              <a:spcBef>
                <a:spcPct val="0"/>
              </a:spcBef>
              <a:buClrTx/>
              <a:buSzTx/>
              <a:buFontTx/>
              <a:buAutoNum type="arabicPlain" startAt="9"/>
            </a:pPr>
            <a:r>
              <a:rPr lang="en-US" altLang="zh-CN" sz="2200" dirty="0">
                <a:solidFill>
                  <a:schemeClr val="tx2"/>
                </a:solidFill>
                <a:latin typeface="MingLiU" pitchFamily="49" charset="-120"/>
                <a:ea typeface="+mn-ea"/>
                <a:cs typeface="+mn-cs"/>
                <a:sym typeface="Symbol" panose="05050102010706020507" pitchFamily="18" charset="2"/>
              </a:rPr>
              <a:t>#E</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       +i3#     </a:t>
            </a:r>
            <a:r>
              <a:rPr lang="en-US" altLang="zh-CN" sz="1800" u="sng" dirty="0">
                <a:solidFill>
                  <a:srgbClr val="A50021"/>
                </a:solidFill>
                <a:latin typeface="+mn-lt"/>
                <a:ea typeface="+mn-ea"/>
                <a:cs typeface="+mn-cs"/>
              </a:rPr>
              <a:t>T’</a:t>
            </a:r>
            <a:r>
              <a:rPr lang="en-US" altLang="zh-CN" u="sng" dirty="0">
                <a:solidFill>
                  <a:srgbClr val="A50021"/>
                </a:solidFill>
                <a:latin typeface="+mn-lt"/>
                <a:ea typeface="+mn-ea"/>
                <a:cs typeface="+mn-cs"/>
              </a:rPr>
              <a:t>→</a:t>
            </a:r>
            <a:r>
              <a:rPr lang="en-US" altLang="zh-CN" sz="2000" u="sng" dirty="0">
                <a:solidFill>
                  <a:srgbClr val="A50021"/>
                </a:solidFill>
                <a:latin typeface="MingLiU" pitchFamily="49" charset="-120"/>
                <a:ea typeface="MingLiU" pitchFamily="49" charset="-120"/>
                <a:cs typeface="+mn-cs"/>
                <a:sym typeface="Symbol" panose="05050102010706020507" pitchFamily="18" charset="2"/>
              </a:rPr>
              <a:t></a:t>
            </a:r>
            <a:r>
              <a:rPr lang="en-US" altLang="zh-CN" sz="1800" dirty="0">
                <a:solidFill>
                  <a:srgbClr val="A50021"/>
                </a:solidFill>
                <a:latin typeface="MingLiU" pitchFamily="49" charset="-120"/>
                <a:ea typeface="MingLiU" pitchFamily="49" charset="-120"/>
                <a:cs typeface="+mn-cs"/>
                <a:sym typeface="Symbol" panose="05050102010706020507" pitchFamily="18" charset="2"/>
              </a:rPr>
              <a:t> </a:t>
            </a:r>
            <a:endParaRPr lang="en-US" altLang="zh-CN" u="sng" dirty="0">
              <a:solidFill>
                <a:srgbClr val="A50021"/>
              </a:solidFill>
              <a:latin typeface="MingLiU" pitchFamily="49" charset="-120"/>
              <a:ea typeface="MingLiU" pitchFamily="49" charset="-120"/>
              <a:cs typeface="+mn-cs"/>
              <a:sym typeface="Symbol" panose="05050102010706020507" pitchFamily="18" charset="2"/>
            </a:endParaRPr>
          </a:p>
          <a:p>
            <a:pPr marL="533400" indent="-533400">
              <a:spcBef>
                <a:spcPct val="0"/>
              </a:spcBef>
              <a:buClrTx/>
              <a:buSzTx/>
              <a:buFontTx/>
              <a:buNone/>
            </a:pPr>
            <a:r>
              <a:rPr lang="en-US" altLang="zh-CN" sz="2200" dirty="0">
                <a:solidFill>
                  <a:schemeClr val="tx2"/>
                </a:solidFill>
                <a:latin typeface="MingLiU" pitchFamily="49" charset="-120"/>
                <a:ea typeface="+mn-ea"/>
                <a:cs typeface="+mn-cs"/>
                <a:sym typeface="Symbol" panose="05050102010706020507" pitchFamily="18" charset="2"/>
              </a:rPr>
              <a:t>10  #E</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T+     +i3#     </a:t>
            </a:r>
            <a:r>
              <a:rPr lang="en-US" altLang="zh-CN" sz="1800" u="sng" dirty="0">
                <a:solidFill>
                  <a:srgbClr val="A50021"/>
                </a:solidFill>
                <a:latin typeface="+mn-lt"/>
                <a:ea typeface="+mn-ea"/>
                <a:cs typeface="+mn-cs"/>
              </a:rPr>
              <a:t>E’→+TE’</a:t>
            </a:r>
            <a:endParaRPr lang="en-US" altLang="zh-CN" sz="4400" dirty="0">
              <a:solidFill>
                <a:srgbClr val="A50021"/>
              </a:solidFill>
              <a:latin typeface="+mn-lt"/>
              <a:ea typeface="+mn-ea"/>
              <a:cs typeface="+mn-cs"/>
            </a:endParaRPr>
          </a:p>
          <a:p>
            <a:pPr marL="533400" indent="-533400">
              <a:spcBef>
                <a:spcPct val="0"/>
              </a:spcBef>
              <a:buClrTx/>
              <a:buSzTx/>
              <a:buFontTx/>
              <a:buAutoNum type="arabicPlain" startAt="11"/>
            </a:pPr>
            <a:r>
              <a:rPr lang="en-US" altLang="zh-CN" sz="2200" dirty="0">
                <a:solidFill>
                  <a:schemeClr val="tx2"/>
                </a:solidFill>
                <a:latin typeface="MingLiU" pitchFamily="49" charset="-120"/>
                <a:ea typeface="+mn-ea"/>
                <a:cs typeface="+mn-cs"/>
                <a:sym typeface="Symbol" panose="05050102010706020507" pitchFamily="18" charset="2"/>
              </a:rPr>
              <a:t>#E</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T       i3# </a:t>
            </a:r>
            <a:endParaRPr lang="en-US" altLang="zh-CN" sz="2200" dirty="0">
              <a:solidFill>
                <a:schemeClr val="tx2"/>
              </a:solidFill>
              <a:latin typeface="MingLiU" pitchFamily="49" charset="-120"/>
              <a:ea typeface="+mn-ea"/>
              <a:cs typeface="+mn-cs"/>
              <a:sym typeface="Symbol" panose="05050102010706020507" pitchFamily="18" charset="2"/>
            </a:endParaRPr>
          </a:p>
          <a:p>
            <a:pPr marL="533400" indent="-533400">
              <a:spcBef>
                <a:spcPct val="0"/>
              </a:spcBef>
              <a:buClrTx/>
              <a:buSzTx/>
              <a:buFontTx/>
              <a:buAutoNum type="arabicPlain" startAt="12"/>
            </a:pPr>
            <a:r>
              <a:rPr lang="en-US" altLang="zh-CN" sz="2200" dirty="0">
                <a:solidFill>
                  <a:schemeClr val="tx2"/>
                </a:solidFill>
                <a:latin typeface="MingLiU" pitchFamily="49" charset="-120"/>
                <a:ea typeface="+mn-ea"/>
                <a:cs typeface="+mn-cs"/>
                <a:sym typeface="Symbol" panose="05050102010706020507" pitchFamily="18" charset="2"/>
              </a:rPr>
              <a:t>#E</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T</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F     i3#     </a:t>
            </a:r>
            <a:r>
              <a:rPr lang="en-US" altLang="zh-CN" sz="2000" u="sng" dirty="0">
                <a:solidFill>
                  <a:srgbClr val="A50021"/>
                </a:solidFill>
                <a:latin typeface="MingLiU" pitchFamily="49" charset="-120"/>
                <a:ea typeface="MingLiU" pitchFamily="49" charset="-120"/>
                <a:cs typeface="+mn-cs"/>
                <a:sym typeface="Symbol" panose="05050102010706020507" pitchFamily="18" charset="2"/>
              </a:rPr>
              <a:t>T</a:t>
            </a:r>
            <a:r>
              <a:rPr lang="en-US" altLang="zh-CN" sz="2000" u="sng" dirty="0">
                <a:solidFill>
                  <a:srgbClr val="A50021"/>
                </a:solidFill>
                <a:latin typeface="+mn-lt"/>
                <a:ea typeface="+mn-ea"/>
                <a:cs typeface="+mn-cs"/>
              </a:rPr>
              <a:t>→FT’</a:t>
            </a:r>
            <a:r>
              <a:rPr lang="en-US" altLang="zh-CN" sz="1400" dirty="0">
                <a:solidFill>
                  <a:srgbClr val="A50021"/>
                </a:solidFill>
                <a:latin typeface="+mn-lt"/>
                <a:ea typeface="+mn-ea"/>
                <a:cs typeface="+mn-cs"/>
              </a:rPr>
              <a:t> </a:t>
            </a:r>
            <a:endParaRPr lang="en-US" altLang="zh-CN" sz="1400" dirty="0">
              <a:solidFill>
                <a:srgbClr val="A50021"/>
              </a:solidFill>
              <a:latin typeface="+mn-lt"/>
              <a:ea typeface="+mn-ea"/>
              <a:cs typeface="+mn-cs"/>
            </a:endParaRPr>
          </a:p>
          <a:p>
            <a:pPr marL="533400" indent="-533400">
              <a:spcBef>
                <a:spcPct val="0"/>
              </a:spcBef>
              <a:buClrTx/>
              <a:buSzTx/>
              <a:buFontTx/>
              <a:buNone/>
            </a:pPr>
            <a:r>
              <a:rPr lang="en-US" altLang="zh-CN" sz="2200" dirty="0">
                <a:solidFill>
                  <a:schemeClr val="tx2"/>
                </a:solidFill>
                <a:latin typeface="MingLiU" pitchFamily="49" charset="-120"/>
                <a:ea typeface="+mn-ea"/>
                <a:cs typeface="+mn-cs"/>
                <a:sym typeface="Symbol" panose="05050102010706020507" pitchFamily="18" charset="2"/>
              </a:rPr>
              <a:t>13  #E</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T</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i     i3#     </a:t>
            </a:r>
            <a:r>
              <a:rPr lang="en-US" altLang="zh-CN" sz="2000" u="sng" dirty="0">
                <a:solidFill>
                  <a:srgbClr val="A50021"/>
                </a:solidFill>
                <a:latin typeface="MingLiU" pitchFamily="49" charset="-120"/>
                <a:ea typeface="MingLiU" pitchFamily="49" charset="-120"/>
                <a:cs typeface="+mn-cs"/>
                <a:sym typeface="Symbol" panose="05050102010706020507" pitchFamily="18" charset="2"/>
              </a:rPr>
              <a:t>F</a:t>
            </a:r>
            <a:r>
              <a:rPr lang="en-US" altLang="zh-CN" sz="2000" u="sng" dirty="0">
                <a:solidFill>
                  <a:srgbClr val="A50021"/>
                </a:solidFill>
                <a:latin typeface="+mn-lt"/>
                <a:ea typeface="+mn-ea"/>
                <a:cs typeface="+mn-cs"/>
              </a:rPr>
              <a:t>→</a:t>
            </a:r>
            <a:r>
              <a:rPr lang="en-US" altLang="zh-CN" sz="2000" u="sng" dirty="0">
                <a:solidFill>
                  <a:srgbClr val="A50021"/>
                </a:solidFill>
                <a:latin typeface="MingLiU" pitchFamily="49" charset="-120"/>
                <a:ea typeface="MingLiU" pitchFamily="49" charset="-120"/>
                <a:cs typeface="+mn-cs"/>
                <a:sym typeface="Symbol" panose="05050102010706020507" pitchFamily="18" charset="2"/>
              </a:rPr>
              <a:t>i</a:t>
            </a:r>
            <a:endParaRPr lang="en-US" altLang="zh-CN" sz="1400" dirty="0">
              <a:solidFill>
                <a:srgbClr val="A50021"/>
              </a:solidFill>
              <a:latin typeface="+mn-lt"/>
              <a:ea typeface="+mn-ea"/>
              <a:cs typeface="+mn-cs"/>
            </a:endParaRPr>
          </a:p>
          <a:p>
            <a:pPr marL="533400" indent="-533400">
              <a:spcBef>
                <a:spcPct val="0"/>
              </a:spcBef>
              <a:buClrTx/>
              <a:buSzTx/>
              <a:buFontTx/>
              <a:buAutoNum type="arabicPlain" startAt="14"/>
            </a:pPr>
            <a:r>
              <a:rPr lang="en-US" altLang="zh-CN" sz="2200" dirty="0">
                <a:solidFill>
                  <a:schemeClr val="tx2"/>
                </a:solidFill>
                <a:latin typeface="MingLiU" pitchFamily="49" charset="-120"/>
                <a:ea typeface="+mn-ea"/>
                <a:cs typeface="+mn-cs"/>
                <a:sym typeface="Symbol" panose="05050102010706020507" pitchFamily="18" charset="2"/>
              </a:rPr>
              <a:t>#E</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T</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        #     </a:t>
            </a:r>
            <a:r>
              <a:rPr lang="en-US" altLang="zh-CN" sz="2000" u="sng" dirty="0">
                <a:solidFill>
                  <a:srgbClr val="A50021"/>
                </a:solidFill>
                <a:latin typeface="MingLiU" pitchFamily="49" charset="-120"/>
                <a:ea typeface="MingLiU" pitchFamily="49" charset="-120"/>
                <a:cs typeface="+mn-cs"/>
                <a:sym typeface="Symbol" panose="05050102010706020507" pitchFamily="18" charset="2"/>
              </a:rPr>
              <a:t>F</a:t>
            </a:r>
            <a:r>
              <a:rPr lang="en-US" altLang="zh-CN" sz="2000" u="sng" dirty="0">
                <a:solidFill>
                  <a:srgbClr val="A50021"/>
                </a:solidFill>
                <a:latin typeface="+mn-lt"/>
                <a:ea typeface="+mn-ea"/>
                <a:cs typeface="+mn-cs"/>
              </a:rPr>
              <a:t>→</a:t>
            </a:r>
            <a:r>
              <a:rPr lang="en-US" altLang="zh-CN" sz="2000" u="sng" dirty="0">
                <a:solidFill>
                  <a:srgbClr val="A50021"/>
                </a:solidFill>
                <a:latin typeface="MingLiU" pitchFamily="49" charset="-120"/>
                <a:ea typeface="MingLiU" pitchFamily="49" charset="-120"/>
                <a:cs typeface="+mn-cs"/>
                <a:sym typeface="Symbol" panose="05050102010706020507" pitchFamily="18" charset="2"/>
              </a:rPr>
              <a:t>i</a:t>
            </a:r>
            <a:endParaRPr lang="en-US" altLang="zh-CN" sz="2000" u="sng" dirty="0">
              <a:solidFill>
                <a:srgbClr val="A50021"/>
              </a:solidFill>
              <a:latin typeface="MingLiU" pitchFamily="49" charset="-120"/>
              <a:ea typeface="MingLiU" pitchFamily="49" charset="-120"/>
              <a:cs typeface="+mn-cs"/>
              <a:sym typeface="Symbol" panose="05050102010706020507" pitchFamily="18" charset="2"/>
            </a:endParaRPr>
          </a:p>
          <a:p>
            <a:pPr marL="533400" indent="-533400">
              <a:spcBef>
                <a:spcPct val="0"/>
              </a:spcBef>
              <a:buClrTx/>
              <a:buSzTx/>
              <a:buFontTx/>
              <a:buAutoNum type="arabicPlain" startAt="15"/>
            </a:pPr>
            <a:r>
              <a:rPr lang="en-US" altLang="zh-CN" sz="2200" dirty="0">
                <a:solidFill>
                  <a:schemeClr val="tx2"/>
                </a:solidFill>
                <a:latin typeface="MingLiU" pitchFamily="49" charset="-120"/>
                <a:ea typeface="+mn-ea"/>
                <a:cs typeface="+mn-cs"/>
                <a:sym typeface="Symbol" panose="05050102010706020507" pitchFamily="18" charset="2"/>
              </a:rPr>
              <a:t>#E</a:t>
            </a:r>
            <a:r>
              <a:rPr lang="en-US" altLang="zh-CN" sz="2200" dirty="0">
                <a:solidFill>
                  <a:schemeClr val="tx2"/>
                </a:solidFill>
                <a:latin typeface="+mn-lt"/>
                <a:ea typeface="+mn-ea"/>
                <a:cs typeface="+mn-cs"/>
                <a:sym typeface="Symbol" panose="05050102010706020507" pitchFamily="18" charset="2"/>
              </a:rPr>
              <a:t>’</a:t>
            </a:r>
            <a:r>
              <a:rPr lang="en-US" altLang="zh-CN" sz="2200" dirty="0">
                <a:solidFill>
                  <a:schemeClr val="tx2"/>
                </a:solidFill>
                <a:latin typeface="MingLiU" pitchFamily="49" charset="-120"/>
                <a:ea typeface="+mn-ea"/>
                <a:cs typeface="+mn-cs"/>
                <a:sym typeface="Symbol" panose="05050102010706020507" pitchFamily="18" charset="2"/>
              </a:rPr>
              <a:t>         #     </a:t>
            </a:r>
            <a:r>
              <a:rPr lang="en-US" altLang="zh-CN" sz="1800" u="sng" dirty="0">
                <a:solidFill>
                  <a:srgbClr val="A50021"/>
                </a:solidFill>
                <a:latin typeface="+mn-lt"/>
                <a:ea typeface="+mn-ea"/>
                <a:cs typeface="+mn-cs"/>
              </a:rPr>
              <a:t>T’</a:t>
            </a:r>
            <a:r>
              <a:rPr lang="en-US" altLang="zh-CN" u="sng" dirty="0">
                <a:solidFill>
                  <a:srgbClr val="A50021"/>
                </a:solidFill>
                <a:latin typeface="+mn-lt"/>
                <a:ea typeface="+mn-ea"/>
                <a:cs typeface="+mn-cs"/>
              </a:rPr>
              <a:t>→</a:t>
            </a:r>
            <a:r>
              <a:rPr lang="en-US" altLang="zh-CN" sz="2000" u="sng" dirty="0">
                <a:solidFill>
                  <a:srgbClr val="A50021"/>
                </a:solidFill>
                <a:latin typeface="MingLiU" pitchFamily="49" charset="-120"/>
                <a:ea typeface="MingLiU" pitchFamily="49" charset="-120"/>
                <a:cs typeface="+mn-cs"/>
                <a:sym typeface="Symbol" panose="05050102010706020507" pitchFamily="18" charset="2"/>
              </a:rPr>
              <a:t></a:t>
            </a:r>
            <a:endParaRPr lang="en-US" altLang="zh-CN" sz="1800" dirty="0">
              <a:solidFill>
                <a:srgbClr val="A50021"/>
              </a:solidFill>
              <a:latin typeface="MingLiU" pitchFamily="49" charset="-120"/>
              <a:ea typeface="MingLiU" pitchFamily="49" charset="-120"/>
              <a:cs typeface="+mn-cs"/>
              <a:sym typeface="Symbol" panose="05050102010706020507" pitchFamily="18" charset="2"/>
            </a:endParaRPr>
          </a:p>
          <a:p>
            <a:pPr marL="533400" indent="-533400">
              <a:spcBef>
                <a:spcPct val="0"/>
              </a:spcBef>
              <a:buClrTx/>
              <a:buSzTx/>
              <a:buFontTx/>
              <a:buAutoNum type="arabicPlain" startAt="15"/>
            </a:pPr>
            <a:r>
              <a:rPr lang="en-US" altLang="zh-CN" sz="2200" dirty="0">
                <a:solidFill>
                  <a:schemeClr val="tx2"/>
                </a:solidFill>
                <a:latin typeface="MingLiU" pitchFamily="49" charset="-120"/>
                <a:ea typeface="+mn-ea"/>
                <a:cs typeface="+mn-cs"/>
                <a:sym typeface="Symbol" panose="05050102010706020507" pitchFamily="18" charset="2"/>
              </a:rPr>
              <a:t>#           #     </a:t>
            </a:r>
            <a:r>
              <a:rPr lang="en-US" altLang="zh-CN" sz="1800" u="sng" dirty="0">
                <a:solidFill>
                  <a:srgbClr val="A50021"/>
                </a:solidFill>
                <a:latin typeface="+mn-lt"/>
                <a:ea typeface="+mn-ea"/>
                <a:cs typeface="+mn-cs"/>
              </a:rPr>
              <a:t>E’</a:t>
            </a:r>
            <a:r>
              <a:rPr lang="en-US" altLang="zh-CN" u="sng" dirty="0">
                <a:solidFill>
                  <a:srgbClr val="A50021"/>
                </a:solidFill>
                <a:latin typeface="+mn-lt"/>
                <a:ea typeface="+mn-ea"/>
                <a:cs typeface="+mn-cs"/>
              </a:rPr>
              <a:t>→</a:t>
            </a:r>
            <a:r>
              <a:rPr lang="en-US" altLang="zh-CN" sz="2000" u="sng" dirty="0">
                <a:solidFill>
                  <a:srgbClr val="A50021"/>
                </a:solidFill>
                <a:latin typeface="MingLiU" pitchFamily="49" charset="-120"/>
                <a:ea typeface="MingLiU" pitchFamily="49" charset="-120"/>
                <a:cs typeface="+mn-cs"/>
                <a:sym typeface="Symbol" panose="05050102010706020507" pitchFamily="18" charset="2"/>
              </a:rPr>
              <a:t></a:t>
            </a:r>
            <a:r>
              <a:rPr lang="en-US" altLang="zh-CN" sz="1800" dirty="0">
                <a:solidFill>
                  <a:srgbClr val="A50021"/>
                </a:solidFill>
                <a:latin typeface="MingLiU" pitchFamily="49" charset="-120"/>
                <a:ea typeface="MingLiU" pitchFamily="49" charset="-120"/>
                <a:cs typeface="+mn-cs"/>
                <a:sym typeface="Symbol" panose="05050102010706020507" pitchFamily="18" charset="2"/>
              </a:rPr>
              <a:t> </a:t>
            </a:r>
            <a:endParaRPr lang="en-US" altLang="zh-CN" sz="1800" dirty="0">
              <a:solidFill>
                <a:srgbClr val="A50021"/>
              </a:solidFill>
              <a:latin typeface="MingLiU" pitchFamily="49" charset="-120"/>
              <a:ea typeface="MingLiU" pitchFamily="49" charset="-120"/>
              <a:cs typeface="+mn-cs"/>
              <a:sym typeface="Symbol" panose="05050102010706020507" pitchFamily="18" charset="2"/>
            </a:endParaRPr>
          </a:p>
        </p:txBody>
      </p:sp>
      <p:sp>
        <p:nvSpPr>
          <p:cNvPr id="2" name="矩形 1"/>
          <p:cNvSpPr/>
          <p:nvPr/>
        </p:nvSpPr>
        <p:spPr>
          <a:xfrm>
            <a:off x="611188" y="6237288"/>
            <a:ext cx="1108075" cy="461962"/>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反方向</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7" name="标题 1"/>
          <p:cNvSpPr>
            <a:spLocks noGrp="1"/>
          </p:cNvSpPr>
          <p:nvPr>
            <p:ph type="title"/>
          </p:nvPr>
        </p:nvSpPr>
        <p:spPr/>
        <p:txBody>
          <a:bodyPr vert="horz" wrap="square" lIns="91440" tIns="45720" rIns="91440" bIns="45720" anchor="ctr" anchorCtr="0"/>
          <a:p>
            <a:endParaRPr lang="zh-CN" altLang="en-US" dirty="0"/>
          </a:p>
        </p:txBody>
      </p:sp>
      <p:sp>
        <p:nvSpPr>
          <p:cNvPr id="147458" name="内容占位符 2"/>
          <p:cNvSpPr>
            <a:spLocks noGrp="1"/>
          </p:cNvSpPr>
          <p:nvPr>
            <p:ph idx="1"/>
          </p:nvPr>
        </p:nvSpPr>
        <p:spPr/>
        <p:txBody>
          <a:bodyPr vert="horz" wrap="square" lIns="91440" tIns="45720" rIns="91440" bIns="45720" anchor="t" anchorCtr="0"/>
          <a:p>
            <a:r>
              <a:rPr lang="zh-CN" altLang="en-US" dirty="0"/>
              <a:t>现在剩下关键问题：</a:t>
            </a:r>
            <a:endParaRPr lang="en-US" altLang="zh-CN" dirty="0"/>
          </a:p>
          <a:p>
            <a:pPr lvl="1"/>
            <a:r>
              <a:rPr lang="zh-CN" altLang="en-US" dirty="0"/>
              <a:t>如何构造</a:t>
            </a:r>
            <a:r>
              <a:rPr lang="en-US" altLang="zh-CN" dirty="0"/>
              <a:t>LR</a:t>
            </a:r>
            <a:r>
              <a:rPr lang="zh-CN" altLang="en-US" dirty="0"/>
              <a:t>分析表！！</a:t>
            </a:r>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1" name="Rectangle 2"/>
          <p:cNvSpPr>
            <a:spLocks noGrp="1"/>
          </p:cNvSpPr>
          <p:nvPr>
            <p:ph type="title"/>
          </p:nvPr>
        </p:nvSpPr>
        <p:spPr>
          <a:xfrm>
            <a:off x="533400" y="381000"/>
            <a:ext cx="8153400" cy="533400"/>
          </a:xfrm>
        </p:spPr>
        <p:txBody>
          <a:bodyPr vert="horz" wrap="square" lIns="91440" tIns="45720" rIns="91440" bIns="45720" anchor="ctr" anchorCtr="0"/>
          <a:p>
            <a:pPr eaLnBrk="1" hangingPunct="1"/>
            <a:r>
              <a:rPr lang="en-US" altLang="zh-CN" sz="3200" u="sng" dirty="0">
                <a:solidFill>
                  <a:srgbClr val="FF0000"/>
                </a:solidFill>
              </a:rPr>
              <a:t>5.3.2 LR(0)</a:t>
            </a:r>
            <a:r>
              <a:rPr lang="zh-CN" altLang="en-US" sz="3200" u="sng" dirty="0">
                <a:solidFill>
                  <a:srgbClr val="FF0000"/>
                </a:solidFill>
              </a:rPr>
              <a:t>项目集族和</a:t>
            </a:r>
            <a:r>
              <a:rPr lang="en-US" altLang="zh-CN" sz="3200" u="sng" dirty="0">
                <a:solidFill>
                  <a:srgbClr val="FF0000"/>
                </a:solidFill>
              </a:rPr>
              <a:t>LR(0)</a:t>
            </a:r>
            <a:r>
              <a:rPr lang="zh-CN" altLang="en-US" sz="3200" u="sng" dirty="0">
                <a:solidFill>
                  <a:srgbClr val="FF0000"/>
                </a:solidFill>
              </a:rPr>
              <a:t>分析表的构造</a:t>
            </a:r>
            <a:r>
              <a:rPr lang="en-US" altLang="zh-CN" sz="3200" u="sng" dirty="0">
                <a:solidFill>
                  <a:srgbClr val="FF0000"/>
                </a:solidFill>
              </a:rPr>
              <a:t>(1)</a:t>
            </a:r>
            <a:endParaRPr lang="en-US" altLang="zh-CN" sz="3200" u="sng" dirty="0">
              <a:solidFill>
                <a:srgbClr val="FF0000"/>
              </a:solidFill>
            </a:endParaRPr>
          </a:p>
        </p:txBody>
      </p:sp>
      <p:sp>
        <p:nvSpPr>
          <p:cNvPr id="148482" name="Rectangle 3"/>
          <p:cNvSpPr>
            <a:spLocks noGrp="1"/>
          </p:cNvSpPr>
          <p:nvPr>
            <p:ph idx="1"/>
          </p:nvPr>
        </p:nvSpPr>
        <p:spPr>
          <a:xfrm>
            <a:off x="685800" y="1143000"/>
            <a:ext cx="7772400" cy="5257800"/>
          </a:xfrm>
          <a:ln>
            <a:solidFill>
              <a:schemeClr val="accent2"/>
            </a:solidFill>
            <a:miter/>
          </a:ln>
        </p:spPr>
        <p:txBody>
          <a:bodyPr vert="horz" wrap="square" lIns="91440" tIns="45720" rIns="91440" bIns="45720" anchor="t" anchorCtr="0"/>
          <a:p>
            <a:pPr eaLnBrk="1" hangingPunct="1">
              <a:lnSpc>
                <a:spcPct val="90000"/>
              </a:lnSpc>
            </a:pPr>
            <a:r>
              <a:rPr lang="zh-CN" altLang="en-US" sz="2800" dirty="0"/>
              <a:t>前缀：字的任意首部</a:t>
            </a:r>
            <a:endParaRPr lang="zh-CN" altLang="en-US" sz="2800" dirty="0"/>
          </a:p>
          <a:p>
            <a:pPr eaLnBrk="1" hangingPunct="1">
              <a:lnSpc>
                <a:spcPct val="90000"/>
              </a:lnSpc>
              <a:buNone/>
            </a:pPr>
            <a:r>
              <a:rPr lang="zh-CN" altLang="en-US" sz="2800" dirty="0"/>
              <a:t>    </a:t>
            </a:r>
            <a:r>
              <a:rPr lang="zh-CN" altLang="en-US" sz="2800" dirty="0">
                <a:solidFill>
                  <a:srgbClr val="000099"/>
                </a:solidFill>
              </a:rPr>
              <a:t>字</a:t>
            </a:r>
            <a:r>
              <a:rPr lang="zh-CN" altLang="en-US" sz="2800" dirty="0"/>
              <a:t>：</a:t>
            </a:r>
            <a:r>
              <a:rPr lang="en-US" altLang="zh-CN" sz="2800" dirty="0">
                <a:solidFill>
                  <a:srgbClr val="800000"/>
                </a:solidFill>
              </a:rPr>
              <a:t>abc</a:t>
            </a:r>
            <a:r>
              <a:rPr lang="en-US" altLang="zh-CN" sz="2800" dirty="0"/>
              <a:t>       </a:t>
            </a:r>
            <a:r>
              <a:rPr lang="zh-CN" altLang="en-US" sz="2800" dirty="0">
                <a:solidFill>
                  <a:srgbClr val="000099"/>
                </a:solidFill>
              </a:rPr>
              <a:t>前缀</a:t>
            </a:r>
            <a:r>
              <a:rPr lang="zh-CN" altLang="en-US" sz="2800" dirty="0"/>
              <a:t>：</a:t>
            </a:r>
            <a:r>
              <a:rPr lang="en-US" altLang="zh-CN" sz="2800" dirty="0">
                <a:solidFill>
                  <a:srgbClr val="800000"/>
                </a:solidFill>
                <a:ea typeface="MingLiU" pitchFamily="49" charset="-120"/>
              </a:rPr>
              <a:t>ε</a:t>
            </a:r>
            <a:r>
              <a:rPr lang="en-US" altLang="zh-CN" sz="2800" dirty="0">
                <a:solidFill>
                  <a:srgbClr val="800000"/>
                </a:solidFill>
              </a:rPr>
              <a:t> </a:t>
            </a:r>
            <a:r>
              <a:rPr lang="zh-CN" altLang="en-US" sz="2800" dirty="0">
                <a:solidFill>
                  <a:srgbClr val="800000"/>
                </a:solidFill>
              </a:rPr>
              <a:t>，</a:t>
            </a:r>
            <a:r>
              <a:rPr lang="en-US" altLang="zh-CN" sz="2800" dirty="0">
                <a:solidFill>
                  <a:srgbClr val="800000"/>
                </a:solidFill>
              </a:rPr>
              <a:t>a</a:t>
            </a:r>
            <a:r>
              <a:rPr lang="zh-CN" altLang="en-US" sz="2800" dirty="0">
                <a:solidFill>
                  <a:srgbClr val="800000"/>
                </a:solidFill>
              </a:rPr>
              <a:t>，</a:t>
            </a:r>
            <a:r>
              <a:rPr lang="en-US" altLang="zh-CN" sz="2800" dirty="0">
                <a:solidFill>
                  <a:srgbClr val="800000"/>
                </a:solidFill>
              </a:rPr>
              <a:t>ab</a:t>
            </a:r>
            <a:r>
              <a:rPr lang="zh-CN" altLang="en-US" sz="2800" dirty="0">
                <a:solidFill>
                  <a:srgbClr val="800000"/>
                </a:solidFill>
              </a:rPr>
              <a:t>，</a:t>
            </a:r>
            <a:r>
              <a:rPr lang="en-US" altLang="zh-CN" sz="2800" dirty="0">
                <a:solidFill>
                  <a:srgbClr val="800000"/>
                </a:solidFill>
              </a:rPr>
              <a:t>abc</a:t>
            </a:r>
            <a:endParaRPr lang="en-US" altLang="zh-CN" sz="2800" dirty="0">
              <a:solidFill>
                <a:srgbClr val="800000"/>
              </a:solidFill>
            </a:endParaRPr>
          </a:p>
          <a:p>
            <a:pPr eaLnBrk="1" hangingPunct="1">
              <a:lnSpc>
                <a:spcPct val="90000"/>
              </a:lnSpc>
            </a:pPr>
            <a:r>
              <a:rPr lang="zh-CN" altLang="en-US" sz="2800" dirty="0"/>
              <a:t>活前缀：</a:t>
            </a:r>
            <a:endParaRPr lang="zh-CN" altLang="en-US" sz="2800" dirty="0"/>
          </a:p>
          <a:p>
            <a:pPr eaLnBrk="1" hangingPunct="1">
              <a:lnSpc>
                <a:spcPct val="90000"/>
              </a:lnSpc>
              <a:buNone/>
            </a:pPr>
            <a:r>
              <a:rPr lang="zh-CN" altLang="en-US" sz="2800" dirty="0">
                <a:solidFill>
                  <a:srgbClr val="000099"/>
                </a:solidFill>
              </a:rPr>
              <a:t>    规范句型的一个前缀，这种前缀不含句柄之后的任何符号。</a:t>
            </a:r>
            <a:endParaRPr lang="zh-CN" altLang="en-US" sz="2800" dirty="0">
              <a:solidFill>
                <a:srgbClr val="000099"/>
              </a:solidFill>
            </a:endParaRPr>
          </a:p>
          <a:p>
            <a:pPr eaLnBrk="1" hangingPunct="1">
              <a:lnSpc>
                <a:spcPct val="90000"/>
              </a:lnSpc>
              <a:buNone/>
            </a:pPr>
            <a:r>
              <a:rPr lang="zh-CN" altLang="en-US" sz="2800" dirty="0">
                <a:solidFill>
                  <a:srgbClr val="000099"/>
                </a:solidFill>
              </a:rPr>
              <a:t>    </a:t>
            </a:r>
            <a:r>
              <a:rPr lang="zh-CN" altLang="en-US" sz="2800" dirty="0">
                <a:solidFill>
                  <a:srgbClr val="800000"/>
                </a:solidFill>
              </a:rPr>
              <a:t>在</a:t>
            </a:r>
            <a:r>
              <a:rPr lang="en-US" altLang="zh-CN" sz="2800" dirty="0">
                <a:solidFill>
                  <a:srgbClr val="800000"/>
                </a:solidFill>
              </a:rPr>
              <a:t>LR</a:t>
            </a:r>
            <a:r>
              <a:rPr lang="zh-CN" altLang="en-US" sz="2800" dirty="0">
                <a:solidFill>
                  <a:srgbClr val="800000"/>
                </a:solidFill>
              </a:rPr>
              <a:t>分析工作过程中的任何时候，栈底到栈顶形成的符号串是</a:t>
            </a:r>
            <a:r>
              <a:rPr lang="zh-CN" altLang="en-US" sz="2800" dirty="0">
                <a:solidFill>
                  <a:srgbClr val="FF0000"/>
                </a:solidFill>
              </a:rPr>
              <a:t>活前缀</a:t>
            </a:r>
            <a:r>
              <a:rPr lang="zh-CN" altLang="en-US" sz="2800" dirty="0">
                <a:solidFill>
                  <a:srgbClr val="800000"/>
                </a:solidFill>
              </a:rPr>
              <a:t>，则说明已扫描过的部分没有错误。</a:t>
            </a:r>
            <a:r>
              <a:rPr lang="en-US" altLang="zh-CN" sz="2800" dirty="0">
                <a:solidFill>
                  <a:srgbClr val="FF0000"/>
                </a:solidFill>
              </a:rPr>
              <a:t>(</a:t>
            </a:r>
            <a:r>
              <a:rPr lang="zh-CN" altLang="en-US" sz="2800" dirty="0">
                <a:solidFill>
                  <a:srgbClr val="FF0000"/>
                </a:solidFill>
              </a:rPr>
              <a:t>是规范句型的活前缀</a:t>
            </a:r>
            <a:r>
              <a:rPr lang="en-US" altLang="zh-CN" sz="2800" dirty="0">
                <a:solidFill>
                  <a:srgbClr val="FF0000"/>
                </a:solidFill>
              </a:rPr>
              <a:t>)</a:t>
            </a:r>
            <a:endParaRPr lang="zh-CN" altLang="en-US" sz="2800" dirty="0">
              <a:solidFill>
                <a:srgbClr val="FF0000"/>
              </a:solidFill>
            </a:endParaRPr>
          </a:p>
          <a:p>
            <a:pPr eaLnBrk="1" hangingPunct="1">
              <a:lnSpc>
                <a:spcPct val="90000"/>
              </a:lnSpc>
            </a:pPr>
            <a:r>
              <a:rPr lang="zh-CN" altLang="en-US" sz="2800" dirty="0"/>
              <a:t>研究目标    </a:t>
            </a:r>
            <a:r>
              <a:rPr lang="zh-CN" altLang="en-US" sz="2800" dirty="0">
                <a:solidFill>
                  <a:schemeClr val="tx2"/>
                </a:solidFill>
              </a:rPr>
              <a:t>对于文法</a:t>
            </a:r>
            <a:r>
              <a:rPr lang="en-US" altLang="zh-CN" sz="2800" dirty="0">
                <a:solidFill>
                  <a:schemeClr val="tx2"/>
                </a:solidFill>
              </a:rPr>
              <a:t>G</a:t>
            </a:r>
            <a:r>
              <a:rPr lang="zh-CN" altLang="en-US" sz="2800" dirty="0">
                <a:solidFill>
                  <a:schemeClr val="tx2"/>
                </a:solidFill>
              </a:rPr>
              <a:t>，</a:t>
            </a:r>
            <a:endParaRPr lang="zh-CN" altLang="en-US" sz="2800" dirty="0">
              <a:solidFill>
                <a:schemeClr val="tx2"/>
              </a:solidFill>
            </a:endParaRPr>
          </a:p>
          <a:p>
            <a:pPr eaLnBrk="1" hangingPunct="1">
              <a:lnSpc>
                <a:spcPct val="90000"/>
              </a:lnSpc>
              <a:buNone/>
            </a:pPr>
            <a:r>
              <a:rPr lang="zh-CN" altLang="en-US" sz="2800" dirty="0">
                <a:solidFill>
                  <a:srgbClr val="000099"/>
                </a:solidFill>
              </a:rPr>
              <a:t>    </a:t>
            </a:r>
            <a:r>
              <a:rPr lang="en-US" altLang="zh-CN" sz="2800" dirty="0">
                <a:solidFill>
                  <a:srgbClr val="000099"/>
                </a:solidFill>
              </a:rPr>
              <a:t>(</a:t>
            </a:r>
            <a:r>
              <a:rPr lang="zh-CN" altLang="en-US" sz="2800" dirty="0">
                <a:solidFill>
                  <a:srgbClr val="000099"/>
                </a:solidFill>
              </a:rPr>
              <a:t>一</a:t>
            </a:r>
            <a:r>
              <a:rPr lang="en-US" altLang="zh-CN" sz="2800" dirty="0">
                <a:solidFill>
                  <a:srgbClr val="000099"/>
                </a:solidFill>
              </a:rPr>
              <a:t>) </a:t>
            </a:r>
            <a:r>
              <a:rPr lang="zh-CN" altLang="en-US" sz="2800" dirty="0">
                <a:solidFill>
                  <a:srgbClr val="000099"/>
                </a:solidFill>
              </a:rPr>
              <a:t>构造识别</a:t>
            </a:r>
            <a:r>
              <a:rPr lang="zh-CN" altLang="en-US" sz="2800" dirty="0">
                <a:solidFill>
                  <a:srgbClr val="FF0000"/>
                </a:solidFill>
              </a:rPr>
              <a:t>文法</a:t>
            </a:r>
            <a:r>
              <a:rPr lang="en-US" altLang="zh-CN" sz="2800" dirty="0">
                <a:solidFill>
                  <a:srgbClr val="FF0000"/>
                </a:solidFill>
              </a:rPr>
              <a:t>G</a:t>
            </a:r>
            <a:r>
              <a:rPr lang="zh-CN" altLang="en-US" sz="2800" dirty="0">
                <a:solidFill>
                  <a:srgbClr val="FF0000"/>
                </a:solidFill>
              </a:rPr>
              <a:t>所有活前缀</a:t>
            </a:r>
            <a:r>
              <a:rPr lang="zh-CN" altLang="en-US" sz="2800" dirty="0">
                <a:solidFill>
                  <a:srgbClr val="000099"/>
                </a:solidFill>
              </a:rPr>
              <a:t>的有限自动机；</a:t>
            </a:r>
            <a:endParaRPr lang="zh-CN" altLang="en-US" sz="2800" dirty="0">
              <a:solidFill>
                <a:srgbClr val="000099"/>
              </a:solidFill>
            </a:endParaRPr>
          </a:p>
          <a:p>
            <a:pPr eaLnBrk="1" hangingPunct="1">
              <a:lnSpc>
                <a:spcPct val="90000"/>
              </a:lnSpc>
              <a:buNone/>
            </a:pPr>
            <a:r>
              <a:rPr lang="zh-CN" altLang="en-US" sz="2800" dirty="0">
                <a:solidFill>
                  <a:srgbClr val="000099"/>
                </a:solidFill>
              </a:rPr>
              <a:t>    </a:t>
            </a:r>
            <a:r>
              <a:rPr lang="en-US" altLang="zh-CN" sz="2800" dirty="0">
                <a:solidFill>
                  <a:srgbClr val="000099"/>
                </a:solidFill>
              </a:rPr>
              <a:t>(</a:t>
            </a:r>
            <a:r>
              <a:rPr lang="zh-CN" altLang="en-US" sz="2800" dirty="0">
                <a:solidFill>
                  <a:srgbClr val="000099"/>
                </a:solidFill>
              </a:rPr>
              <a:t>二</a:t>
            </a:r>
            <a:r>
              <a:rPr lang="en-US" altLang="zh-CN" sz="2800" dirty="0">
                <a:solidFill>
                  <a:srgbClr val="000099"/>
                </a:solidFill>
              </a:rPr>
              <a:t>) </a:t>
            </a:r>
            <a:r>
              <a:rPr lang="zh-CN" altLang="en-US" sz="2800" dirty="0">
                <a:solidFill>
                  <a:srgbClr val="000099"/>
                </a:solidFill>
              </a:rPr>
              <a:t>然后将该自动机转化为</a:t>
            </a:r>
            <a:r>
              <a:rPr lang="en-US" altLang="zh-CN" sz="2800" dirty="0">
                <a:solidFill>
                  <a:srgbClr val="000099"/>
                </a:solidFill>
              </a:rPr>
              <a:t>LR</a:t>
            </a:r>
            <a:r>
              <a:rPr lang="zh-CN" altLang="en-US" sz="2800" dirty="0">
                <a:solidFill>
                  <a:srgbClr val="000099"/>
                </a:solidFill>
              </a:rPr>
              <a:t>分析表。</a:t>
            </a:r>
            <a:endParaRPr lang="zh-CN" altLang="en-US" sz="2800" dirty="0">
              <a:solidFill>
                <a:srgbClr val="000099"/>
              </a:solidFill>
            </a:endParaRPr>
          </a:p>
        </p:txBody>
      </p:sp>
      <p:sp>
        <p:nvSpPr>
          <p:cNvPr id="2" name="矩形 1"/>
          <p:cNvSpPr/>
          <p:nvPr/>
        </p:nvSpPr>
        <p:spPr>
          <a:xfrm>
            <a:off x="2466975" y="6351588"/>
            <a:ext cx="5099050" cy="461962"/>
          </a:xfrm>
          <a:prstGeom prst="rect">
            <a:avLst/>
          </a:prstGeom>
          <a:noFill/>
          <a:ln w="9525">
            <a:noFill/>
          </a:ln>
        </p:spPr>
        <p:txBody>
          <a:bodyPr wrap="none" anchor="t" anchorCtr="0">
            <a:spAutoFit/>
          </a:bodyPr>
          <a:p>
            <a:r>
              <a:rPr lang="en-US" altLang="zh-CN" dirty="0">
                <a:solidFill>
                  <a:srgbClr val="FF0000"/>
                </a:solidFill>
                <a:latin typeface="Times New Roman" panose="02020603050405020304" pitchFamily="18" charset="0"/>
                <a:ea typeface="宋体" panose="02010600030101010101" pitchFamily="2" charset="-122"/>
              </a:rPr>
              <a:t>LR(0): </a:t>
            </a:r>
            <a:r>
              <a:rPr lang="zh-CN" altLang="en-US" dirty="0">
                <a:solidFill>
                  <a:srgbClr val="FF0000"/>
                </a:solidFill>
                <a:latin typeface="Times New Roman" panose="02020603050405020304" pitchFamily="18" charset="0"/>
                <a:ea typeface="宋体" panose="02010600030101010101" pitchFamily="2" charset="-122"/>
              </a:rPr>
              <a:t>状态里面只含历史，不含展望</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29" name="标题 1"/>
          <p:cNvSpPr>
            <a:spLocks noGrp="1"/>
          </p:cNvSpPr>
          <p:nvPr>
            <p:ph type="title"/>
          </p:nvPr>
        </p:nvSpPr>
        <p:spPr/>
        <p:txBody>
          <a:bodyPr vert="horz" wrap="square" lIns="91440" tIns="45720" rIns="91440" bIns="45720" anchor="ctr" anchorCtr="0"/>
          <a:p>
            <a:endParaRPr lang="zh-CN" altLang="en-US" dirty="0"/>
          </a:p>
        </p:txBody>
      </p:sp>
      <p:sp>
        <p:nvSpPr>
          <p:cNvPr id="3"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现在剩下关键问题：</a:t>
            </a:r>
            <a:endParaRPr kumimoji="1" lang="en-US" altLang="zh-CN" sz="3200" b="0" i="0" u="none" strike="noStrike" kern="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1" lang="zh-CN" altLang="en-US" sz="2800" b="0" i="0" u="none" strike="noStrike" kern="0" cap="none" spc="0" normalizeH="0" baseline="0" noProof="0" dirty="0">
                <a:ln>
                  <a:noFill/>
                </a:ln>
                <a:solidFill>
                  <a:schemeClr val="tx1"/>
                </a:solidFill>
                <a:effectLst/>
                <a:uLnTx/>
                <a:uFillTx/>
                <a:latin typeface="+mn-lt"/>
                <a:ea typeface="+mn-ea"/>
                <a:cs typeface="+mn-ea"/>
              </a:rPr>
              <a:t>如何构造</a:t>
            </a:r>
            <a:r>
              <a:rPr kumimoji="1" lang="en-US" altLang="zh-CN" sz="2800" b="0" i="0" u="none" strike="noStrike" kern="0" cap="none" spc="0" normalizeH="0" baseline="0" noProof="0" dirty="0">
                <a:ln>
                  <a:noFill/>
                </a:ln>
                <a:solidFill>
                  <a:schemeClr val="tx1"/>
                </a:solidFill>
                <a:effectLst/>
                <a:uLnTx/>
                <a:uFillTx/>
                <a:latin typeface="+mn-lt"/>
                <a:ea typeface="+mn-ea"/>
                <a:cs typeface="+mn-ea"/>
              </a:rPr>
              <a:t>LR</a:t>
            </a:r>
            <a:r>
              <a:rPr kumimoji="1" lang="zh-CN" altLang="en-US" sz="2800" b="0" i="0" u="none" strike="noStrike" kern="0" cap="none" spc="0" normalizeH="0" baseline="0" noProof="0" dirty="0">
                <a:ln>
                  <a:noFill/>
                </a:ln>
                <a:solidFill>
                  <a:schemeClr val="tx1"/>
                </a:solidFill>
                <a:effectLst/>
                <a:uLnTx/>
                <a:uFillTx/>
                <a:latin typeface="+mn-lt"/>
                <a:ea typeface="+mn-ea"/>
                <a:cs typeface="+mn-ea"/>
              </a:rPr>
              <a:t>分析表！！</a:t>
            </a:r>
            <a:endParaRPr kumimoji="1" lang="en-US" altLang="zh-CN" sz="2800" b="0" i="0" u="none" strike="noStrike" kern="0" cap="none" spc="0" normalizeH="0" baseline="0" noProof="0" dirty="0">
              <a:ln>
                <a:noFill/>
              </a:ln>
              <a:solidFill>
                <a:schemeClr val="tx1"/>
              </a:solidFill>
              <a:effectLst/>
              <a:uLnTx/>
              <a:uFillTx/>
              <a:latin typeface="+mn-lt"/>
              <a:ea typeface="+mn-ea"/>
              <a:cs typeface="+mn-ea"/>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endParaRPr kumimoji="1" lang="en-US" altLang="zh-CN" sz="2800" b="0" i="0" u="none" strike="noStrike" kern="0" cap="none" spc="0" normalizeH="0" baseline="0" noProof="0" dirty="0">
              <a:ln>
                <a:noFill/>
              </a:ln>
              <a:solidFill>
                <a:schemeClr val="tx1"/>
              </a:solidFill>
              <a:effectLst/>
              <a:uLnTx/>
              <a:uFillTx/>
              <a:latin typeface="+mn-lt"/>
              <a:ea typeface="+mn-ea"/>
              <a:cs typeface="+mn-ea"/>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endParaRPr kumimoji="1" lang="en-US" altLang="zh-CN" sz="2800" b="0" i="0" u="none" strike="noStrike" kern="0" cap="none" spc="0" normalizeH="0" baseline="0" noProof="0" dirty="0">
              <a:ln>
                <a:noFill/>
              </a:ln>
              <a:solidFill>
                <a:schemeClr val="tx1"/>
              </a:solidFill>
              <a:effectLst/>
              <a:uLnTx/>
              <a:uFillTx/>
              <a:latin typeface="+mn-lt"/>
              <a:ea typeface="+mn-ea"/>
              <a:cs typeface="+mn-ea"/>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endParaRPr kumimoji="1" lang="en-US" altLang="zh-CN" sz="2800" b="0" i="0" u="none" strike="noStrike" kern="0" cap="none" spc="0" normalizeH="0" baseline="0" noProof="0" dirty="0">
              <a:ln>
                <a:noFill/>
              </a:ln>
              <a:solidFill>
                <a:schemeClr val="tx1"/>
              </a:solidFill>
              <a:effectLst/>
              <a:uLnTx/>
              <a:uFillTx/>
              <a:latin typeface="+mn-lt"/>
              <a:ea typeface="+mn-ea"/>
              <a:cs typeface="+mn-ea"/>
            </a:endParaRPr>
          </a:p>
          <a:p>
            <a:pPr marL="457200" marR="0" lvl="1" indent="0" algn="l" defTabSz="914400" rtl="0" eaLnBrk="0" fontAlgn="base" latinLnBrk="0" hangingPunct="0">
              <a:lnSpc>
                <a:spcPct val="100000"/>
              </a:lnSpc>
              <a:spcBef>
                <a:spcPct val="20000"/>
              </a:spcBef>
              <a:spcAft>
                <a:spcPct val="0"/>
              </a:spcAft>
              <a:buClrTx/>
              <a:buSzTx/>
              <a:buFontTx/>
              <a:buNone/>
              <a:defRPr/>
            </a:pPr>
            <a:r>
              <a:rPr kumimoji="1" lang="en-US" altLang="zh-CN" sz="2800" b="0" i="0" u="none" strike="noStrike" kern="0" cap="none" spc="0" normalizeH="0" baseline="0" noProof="0" dirty="0">
                <a:ln>
                  <a:noFill/>
                </a:ln>
                <a:solidFill>
                  <a:schemeClr val="tx1"/>
                </a:solidFill>
                <a:effectLst/>
                <a:uLnTx/>
                <a:uFillTx/>
                <a:latin typeface="+mn-lt"/>
                <a:ea typeface="+mn-ea"/>
                <a:cs typeface="+mn-ea"/>
              </a:rPr>
              <a:t>          </a:t>
            </a:r>
            <a:r>
              <a:rPr kumimoji="1" lang="zh-CN" altLang="en-US" sz="2800" b="0" i="0" u="none" strike="noStrike" kern="0" cap="none" spc="0" normalizeH="0" baseline="0" noProof="0" dirty="0">
                <a:ln>
                  <a:noFill/>
                </a:ln>
                <a:solidFill>
                  <a:srgbClr val="FF0000"/>
                </a:solidFill>
                <a:effectLst/>
                <a:uLnTx/>
                <a:uFillTx/>
                <a:latin typeface="+mn-lt"/>
                <a:ea typeface="+mn-ea"/>
                <a:cs typeface="+mn-ea"/>
              </a:rPr>
              <a:t>构造能够识别文法</a:t>
            </a:r>
            <a:r>
              <a:rPr kumimoji="1" lang="en-US" altLang="zh-CN" sz="2800" b="0" i="0" u="none" strike="noStrike" kern="0" cap="none" spc="0" normalizeH="0" baseline="0" noProof="0" dirty="0">
                <a:ln>
                  <a:noFill/>
                </a:ln>
                <a:solidFill>
                  <a:srgbClr val="FF0000"/>
                </a:solidFill>
                <a:effectLst/>
                <a:uLnTx/>
                <a:uFillTx/>
                <a:latin typeface="+mn-lt"/>
                <a:ea typeface="+mn-ea"/>
                <a:cs typeface="+mn-ea"/>
              </a:rPr>
              <a:t>G</a:t>
            </a:r>
            <a:r>
              <a:rPr kumimoji="1" lang="zh-CN" altLang="en-US" sz="2800" b="0" i="0" u="none" strike="noStrike" kern="0" cap="none" spc="0" normalizeH="0" baseline="0" noProof="0" dirty="0">
                <a:ln>
                  <a:noFill/>
                </a:ln>
                <a:solidFill>
                  <a:srgbClr val="FF0000"/>
                </a:solidFill>
                <a:effectLst/>
                <a:uLnTx/>
                <a:uFillTx/>
                <a:latin typeface="+mn-lt"/>
                <a:ea typeface="+mn-ea"/>
                <a:cs typeface="+mn-ea"/>
              </a:rPr>
              <a:t>的所有活前缀的自动机，并基于该自动机构造</a:t>
            </a:r>
            <a:r>
              <a:rPr kumimoji="1" lang="en-US" altLang="zh-CN" sz="2800" b="0" i="0" u="none" strike="noStrike" kern="0" cap="none" spc="0" normalizeH="0" baseline="0" noProof="0" dirty="0">
                <a:ln>
                  <a:noFill/>
                </a:ln>
                <a:solidFill>
                  <a:srgbClr val="FF0000"/>
                </a:solidFill>
                <a:effectLst/>
                <a:uLnTx/>
                <a:uFillTx/>
                <a:latin typeface="+mn-lt"/>
                <a:ea typeface="+mn-ea"/>
                <a:cs typeface="+mn-ea"/>
              </a:rPr>
              <a:t>LR</a:t>
            </a:r>
            <a:r>
              <a:rPr kumimoji="1" lang="zh-CN" altLang="en-US" sz="2800" b="0" i="0" u="none" strike="noStrike" kern="0" cap="none" spc="0" normalizeH="0" baseline="0" noProof="0" dirty="0">
                <a:ln>
                  <a:noFill/>
                </a:ln>
                <a:solidFill>
                  <a:srgbClr val="FF0000"/>
                </a:solidFill>
                <a:effectLst/>
                <a:uLnTx/>
                <a:uFillTx/>
                <a:latin typeface="+mn-lt"/>
                <a:ea typeface="+mn-ea"/>
                <a:cs typeface="+mn-ea"/>
              </a:rPr>
              <a:t>分析表</a:t>
            </a:r>
            <a:endParaRPr kumimoji="1" lang="zh-CN" altLang="en-US" sz="2800" b="0" i="0" u="none" strike="noStrike" kern="0" cap="none" spc="0" normalizeH="0" baseline="0" noProof="0" dirty="0">
              <a:ln>
                <a:noFill/>
              </a:ln>
              <a:solidFill>
                <a:srgbClr val="FF0000"/>
              </a:solidFill>
              <a:effectLst/>
              <a:uLnTx/>
              <a:uFillTx/>
              <a:latin typeface="+mn-lt"/>
              <a:ea typeface="+mn-ea"/>
              <a:cs typeface="+mn-ea"/>
            </a:endParaRPr>
          </a:p>
        </p:txBody>
      </p:sp>
      <p:sp>
        <p:nvSpPr>
          <p:cNvPr id="150531" name="右箭头 3"/>
          <p:cNvSpPr/>
          <p:nvPr/>
        </p:nvSpPr>
        <p:spPr>
          <a:xfrm>
            <a:off x="1187450" y="4652963"/>
            <a:ext cx="863600" cy="360362"/>
          </a:xfrm>
          <a:prstGeom prst="rightArrow">
            <a:avLst>
              <a:gd name="adj1" fmla="val 50000"/>
              <a:gd name="adj2" fmla="val 49837"/>
            </a:avLst>
          </a:prstGeom>
          <a:solidFill>
            <a:schemeClr val="accent1"/>
          </a:solidFill>
          <a:ln w="9525" cap="flat" cmpd="sng">
            <a:solidFill>
              <a:schemeClr val="tx1"/>
            </a:solidFill>
            <a:prstDash val="solid"/>
            <a:round/>
            <a:headEnd type="none" w="med" len="med"/>
            <a:tailEnd type="none" w="med" len="med"/>
          </a:ln>
        </p:spPr>
        <p:txBody>
          <a:bodyPr anchor="t" anchorCtr="0"/>
          <a:p>
            <a:endParaRPr lang="zh-CN" altLang="en-US" dirty="0">
              <a:latin typeface="Times New Roman" panose="02020603050405020304" pitchFamily="18" charset="0"/>
              <a:ea typeface="宋体" panose="02010600030101010101" pitchFamily="2"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85800" y="969963"/>
            <a:ext cx="77724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2800" b="0" i="0" u="none" strike="noStrike" kern="0" cap="none" spc="0" normalizeH="0" baseline="0" noProof="0" dirty="0">
                <a:ln>
                  <a:noFill/>
                </a:ln>
                <a:solidFill>
                  <a:schemeClr val="tx1"/>
                </a:solidFill>
                <a:effectLst/>
                <a:uLnTx/>
                <a:uFillTx/>
                <a:latin typeface="+mn-lt"/>
                <a:ea typeface="+mn-ea"/>
                <a:cs typeface="+mn-cs"/>
              </a:rPr>
              <a:t>方法</a:t>
            </a:r>
            <a:r>
              <a:rPr kumimoji="1" lang="en-US" altLang="zh-CN" sz="2800" b="0" i="0" u="none" strike="noStrike" kern="0" cap="none" spc="0" normalizeH="0" baseline="0" noProof="0" dirty="0">
                <a:ln>
                  <a:noFill/>
                </a:ln>
                <a:solidFill>
                  <a:schemeClr val="tx1"/>
                </a:solidFill>
                <a:effectLst/>
                <a:uLnTx/>
                <a:uFillTx/>
                <a:latin typeface="+mn-lt"/>
                <a:ea typeface="+mn-ea"/>
                <a:cs typeface="+mn-cs"/>
              </a:rPr>
              <a:t>1</a:t>
            </a:r>
            <a:r>
              <a:rPr kumimoji="1" lang="zh-CN" altLang="en-US" sz="2800" b="0" i="0" u="none" strike="noStrike" kern="0" cap="none" spc="0" normalizeH="0" baseline="0" noProof="0" dirty="0">
                <a:ln>
                  <a:noFill/>
                </a:ln>
                <a:solidFill>
                  <a:schemeClr val="tx1"/>
                </a:solidFill>
                <a:effectLst/>
                <a:uLnTx/>
                <a:uFillTx/>
                <a:latin typeface="+mn-lt"/>
                <a:ea typeface="+mn-ea"/>
                <a:cs typeface="+mn-cs"/>
              </a:rPr>
              <a:t>：</a:t>
            </a:r>
            <a:r>
              <a:rPr kumimoji="1" lang="en-US" altLang="zh-CN" sz="2800" b="0" i="0" u="none" strike="noStrike" kern="0" cap="none" spc="0" normalizeH="0" baseline="0" noProof="0" dirty="0">
                <a:ln>
                  <a:noFill/>
                </a:ln>
                <a:solidFill>
                  <a:schemeClr val="tx1"/>
                </a:solidFill>
                <a:effectLst/>
                <a:uLnTx/>
                <a:uFillTx/>
                <a:latin typeface="+mn-lt"/>
                <a:ea typeface="+mn-ea"/>
                <a:cs typeface="+mn-cs"/>
              </a:rPr>
              <a:t>P105-106</a:t>
            </a:r>
            <a:endParaRPr kumimoji="1" lang="en-US" altLang="zh-CN" sz="28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1" lang="en-US" altLang="zh-CN" sz="2800" b="0" i="0" u="none" strike="noStrike" kern="0" cap="none" spc="0" normalizeH="0" baseline="0" noProof="0" dirty="0">
                <a:ln>
                  <a:noFill/>
                </a:ln>
                <a:solidFill>
                  <a:schemeClr val="tx1"/>
                </a:solidFill>
                <a:effectLst/>
                <a:uLnTx/>
                <a:uFillTx/>
                <a:latin typeface="+mn-lt"/>
                <a:ea typeface="+mn-ea"/>
                <a:cs typeface="+mn-cs"/>
              </a:rPr>
              <a:t>    </a:t>
            </a:r>
            <a:r>
              <a:rPr kumimoji="1" lang="zh-CN" altLang="en-US" sz="2400" b="0" i="0" u="none" strike="noStrike" kern="0" cap="none" spc="0" normalizeH="0" baseline="0" noProof="0" dirty="0">
                <a:ln>
                  <a:noFill/>
                </a:ln>
                <a:solidFill>
                  <a:schemeClr val="tx1"/>
                </a:solidFill>
                <a:effectLst/>
                <a:uLnTx/>
                <a:uFillTx/>
                <a:latin typeface="+mn-lt"/>
                <a:ea typeface="+mn-ea"/>
                <a:cs typeface="+mn-cs"/>
              </a:rPr>
              <a:t>文法 </a:t>
            </a:r>
            <a:r>
              <a:rPr kumimoji="1" lang="en-US" altLang="zh-CN" sz="2400" b="0" i="0" u="none" strike="noStrike" kern="0" cap="none" spc="0" normalizeH="0" baseline="0" noProof="0" dirty="0">
                <a:ln>
                  <a:noFill/>
                </a:ln>
                <a:solidFill>
                  <a:schemeClr val="tx1"/>
                </a:solidFill>
                <a:effectLst/>
                <a:uLnTx/>
                <a:uFillTx/>
                <a:latin typeface="+mn-lt"/>
                <a:ea typeface="+mn-ea"/>
                <a:cs typeface="+mn-cs"/>
              </a:rPr>
              <a:t>  -&gt;</a:t>
            </a:r>
            <a:r>
              <a:rPr kumimoji="1" lang="zh-CN" altLang="en-US" sz="2400" b="0" i="0" u="none" strike="noStrike" kern="0" cap="none" spc="0" normalizeH="0" baseline="0" noProof="0" dirty="0">
                <a:ln>
                  <a:noFill/>
                </a:ln>
                <a:solidFill>
                  <a:schemeClr val="tx1"/>
                </a:solidFill>
                <a:effectLst/>
                <a:uLnTx/>
                <a:uFillTx/>
                <a:latin typeface="+mn-lt"/>
                <a:ea typeface="+mn-ea"/>
                <a:cs typeface="+mn-cs"/>
              </a:rPr>
              <a:t>项目集</a:t>
            </a:r>
            <a:r>
              <a:rPr kumimoji="1" lang="en-US" altLang="zh-CN" sz="2400" b="0" i="0" u="none" strike="noStrike" kern="0" cap="none" spc="0" normalizeH="0" baseline="0" noProof="0" dirty="0">
                <a:ln>
                  <a:noFill/>
                </a:ln>
                <a:solidFill>
                  <a:schemeClr val="tx1"/>
                </a:solidFill>
                <a:effectLst/>
                <a:uLnTx/>
                <a:uFillTx/>
                <a:latin typeface="+mn-lt"/>
                <a:ea typeface="+mn-ea"/>
                <a:cs typeface="+mn-cs"/>
              </a:rPr>
              <a:t>    -&gt;NFA    -&gt;DFA</a:t>
            </a:r>
            <a:endParaRPr kumimoji="1"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kumimoji="1" lang="zh-CN" altLang="en-US" sz="2400" b="0" i="0" u="none" strike="noStrike" kern="0" cap="none" spc="0" normalizeH="0" baseline="0" noProof="0" dirty="0">
                <a:ln>
                  <a:noFill/>
                </a:ln>
                <a:solidFill>
                  <a:schemeClr val="tx1"/>
                </a:solidFill>
                <a:effectLst/>
                <a:uLnTx/>
                <a:uFillTx/>
                <a:latin typeface="+mn-lt"/>
                <a:ea typeface="+mn-ea"/>
                <a:cs typeface="+mn-cs"/>
              </a:rPr>
              <a:t>     状态重新编号，并将每个状态上的项目都列在其中</a:t>
            </a:r>
            <a:endParaRPr kumimoji="1"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1" lang="en-US" altLang="zh-CN" sz="24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1" lang="en-US" altLang="zh-CN"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2800" b="0" i="0" u="none" strike="noStrike" kern="0" cap="none" spc="0" normalizeH="0" baseline="0" noProof="0" dirty="0">
                <a:ln>
                  <a:noFill/>
                </a:ln>
                <a:solidFill>
                  <a:schemeClr val="tx1"/>
                </a:solidFill>
                <a:effectLst/>
                <a:uLnTx/>
                <a:uFillTx/>
                <a:latin typeface="+mn-lt"/>
                <a:ea typeface="+mn-ea"/>
                <a:cs typeface="+mn-cs"/>
              </a:rPr>
              <a:t>方法</a:t>
            </a:r>
            <a:r>
              <a:rPr kumimoji="1" lang="en-US" altLang="zh-CN" sz="2800" b="0" i="0" u="none" strike="noStrike" kern="0" cap="none" spc="0" normalizeH="0" baseline="0" noProof="0" dirty="0">
                <a:ln>
                  <a:noFill/>
                </a:ln>
                <a:solidFill>
                  <a:schemeClr val="tx1"/>
                </a:solidFill>
                <a:effectLst/>
                <a:uLnTx/>
                <a:uFillTx/>
                <a:latin typeface="+mn-lt"/>
                <a:ea typeface="+mn-ea"/>
                <a:cs typeface="+mn-cs"/>
              </a:rPr>
              <a:t>2</a:t>
            </a:r>
            <a:r>
              <a:rPr kumimoji="1" lang="zh-CN" altLang="en-US" sz="2800" b="0" i="0" u="none" strike="noStrike" kern="0" cap="none" spc="0" normalizeH="0" baseline="0" noProof="0" dirty="0">
                <a:ln>
                  <a:noFill/>
                </a:ln>
                <a:solidFill>
                  <a:schemeClr val="tx1"/>
                </a:solidFill>
                <a:effectLst/>
                <a:uLnTx/>
                <a:uFillTx/>
                <a:latin typeface="+mn-lt"/>
                <a:ea typeface="+mn-ea"/>
                <a:cs typeface="+mn-cs"/>
              </a:rPr>
              <a:t>：</a:t>
            </a:r>
            <a:r>
              <a:rPr kumimoji="1" lang="en-US" altLang="zh-CN" sz="2800" b="0" i="0" u="none" strike="noStrike" kern="0" cap="none" spc="0" normalizeH="0" baseline="0" noProof="0" dirty="0">
                <a:ln>
                  <a:noFill/>
                </a:ln>
                <a:solidFill>
                  <a:schemeClr val="tx1"/>
                </a:solidFill>
                <a:effectLst/>
                <a:uLnTx/>
                <a:uFillTx/>
                <a:latin typeface="+mn-lt"/>
                <a:ea typeface="+mn-ea"/>
                <a:cs typeface="+mn-cs"/>
              </a:rPr>
              <a:t>P 107</a:t>
            </a:r>
            <a:endParaRPr kumimoji="1" lang="en-US" altLang="zh-CN" sz="28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zh-CN" altLang="en-US" sz="2800" b="0" i="0" u="none" strike="noStrike" kern="0" cap="none" spc="0" normalizeH="0" baseline="0" noProof="0" dirty="0">
                <a:ln>
                  <a:noFill/>
                </a:ln>
                <a:solidFill>
                  <a:schemeClr val="tx1"/>
                </a:solidFill>
                <a:effectLst/>
                <a:uLnTx/>
                <a:uFillTx/>
                <a:latin typeface="+mn-lt"/>
                <a:ea typeface="+mn-ea"/>
                <a:cs typeface="+mn-cs"/>
              </a:rPr>
              <a:t>构成识别一个文法活前缀的</a:t>
            </a:r>
            <a:r>
              <a:rPr kumimoji="1" lang="en-US" altLang="zh-CN" sz="2800" b="0" i="0" u="none" strike="noStrike" kern="0" cap="none" spc="0" normalizeH="0" baseline="0" noProof="0" dirty="0">
                <a:ln>
                  <a:noFill/>
                </a:ln>
                <a:solidFill>
                  <a:srgbClr val="FF0000"/>
                </a:solidFill>
                <a:effectLst/>
                <a:uLnTx/>
                <a:uFillTx/>
                <a:latin typeface="+mn-lt"/>
                <a:ea typeface="+mn-ea"/>
                <a:cs typeface="+mn-cs"/>
              </a:rPr>
              <a:t>DFA</a:t>
            </a:r>
            <a:r>
              <a:rPr kumimoji="1" lang="zh-CN" altLang="en-US" sz="2800" b="0" i="0" u="none" strike="noStrike" kern="0" cap="none" spc="0" normalizeH="0" baseline="0" noProof="0" dirty="0">
                <a:ln>
                  <a:noFill/>
                </a:ln>
                <a:solidFill>
                  <a:schemeClr val="tx1"/>
                </a:solidFill>
                <a:effectLst/>
                <a:uLnTx/>
                <a:uFillTx/>
                <a:latin typeface="+mn-lt"/>
                <a:ea typeface="+mn-ea"/>
                <a:cs typeface="+mn-cs"/>
              </a:rPr>
              <a:t>的项目集的全体称为这个文法的</a:t>
            </a:r>
            <a:r>
              <a:rPr kumimoji="1" lang="en-US" altLang="zh-CN" sz="2800" b="0" i="0" u="none" strike="noStrike" kern="0" cap="none" spc="0" normalizeH="0" baseline="0" noProof="0" dirty="0">
                <a:ln>
                  <a:noFill/>
                </a:ln>
                <a:solidFill>
                  <a:schemeClr val="tx1"/>
                </a:solidFill>
                <a:effectLst/>
                <a:uLnTx/>
                <a:uFillTx/>
                <a:latin typeface="+mn-lt"/>
                <a:ea typeface="+mn-ea"/>
                <a:cs typeface="+mn-cs"/>
              </a:rPr>
              <a:t>LR(0)</a:t>
            </a:r>
            <a:r>
              <a:rPr kumimoji="1" lang="zh-CN" altLang="en-US" sz="2800" b="0" i="0" u="none" strike="noStrike" kern="0" cap="none" spc="0" normalizeH="0" baseline="0" noProof="0" dirty="0">
                <a:ln>
                  <a:noFill/>
                </a:ln>
                <a:solidFill>
                  <a:srgbClr val="FF0000"/>
                </a:solidFill>
                <a:effectLst/>
                <a:uLnTx/>
                <a:uFillTx/>
                <a:latin typeface="+mn-lt"/>
                <a:ea typeface="+mn-ea"/>
                <a:cs typeface="+mn-cs"/>
              </a:rPr>
              <a:t>项目集规范族</a:t>
            </a:r>
            <a:endParaRPr kumimoji="1" lang="en-US" altLang="zh-CN" sz="2800" b="0" i="0" u="none" strike="noStrike" kern="0" cap="none" spc="0" normalizeH="0" baseline="0" noProof="0" dirty="0">
              <a:ln>
                <a:noFill/>
              </a:ln>
              <a:solidFill>
                <a:srgbClr val="FF0000"/>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1" lang="zh-CN" altLang="en-US" sz="32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charRg st="0" end="13"/>
                                            </p:txEl>
                                          </p:spTgt>
                                        </p:tgtEl>
                                        <p:attrNameLst>
                                          <p:attrName>style.visibility</p:attrName>
                                        </p:attrNameLst>
                                      </p:cBhvr>
                                      <p:to>
                                        <p:strVal val="visible"/>
                                      </p:to>
                                    </p:set>
                                    <p:animEffect transition="in" filter="barn(inVertical)">
                                      <p:cBhvr>
                                        <p:cTn id="7" dur="500"/>
                                        <p:tgtEl>
                                          <p:spTgt spid="3">
                                            <p:txEl>
                                              <p:charRg st="0" end="1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charRg st="13" end="46"/>
                                            </p:txEl>
                                          </p:spTgt>
                                        </p:tgtEl>
                                        <p:attrNameLst>
                                          <p:attrName>style.visibility</p:attrName>
                                        </p:attrNameLst>
                                      </p:cBhvr>
                                      <p:to>
                                        <p:strVal val="visible"/>
                                      </p:to>
                                    </p:set>
                                    <p:animEffect transition="in" filter="barn(inVertical)">
                                      <p:cBhvr>
                                        <p:cTn id="10" dur="500"/>
                                        <p:tgtEl>
                                          <p:spTgt spid="3">
                                            <p:txEl>
                                              <p:charRg st="13" end="46"/>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charRg st="46" end="74"/>
                                            </p:txEl>
                                          </p:spTgt>
                                        </p:tgtEl>
                                        <p:attrNameLst>
                                          <p:attrName>style.visibility</p:attrName>
                                        </p:attrNameLst>
                                      </p:cBhvr>
                                      <p:to>
                                        <p:strVal val="visible"/>
                                      </p:to>
                                    </p:set>
                                    <p:animEffect transition="in" filter="barn(inVertical)">
                                      <p:cBhvr>
                                        <p:cTn id="13" dur="500"/>
                                        <p:tgtEl>
                                          <p:spTgt spid="3">
                                            <p:txEl>
                                              <p:charRg st="46" end="7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charRg st="76" end="86"/>
                                            </p:txEl>
                                          </p:spTgt>
                                        </p:tgtEl>
                                        <p:attrNameLst>
                                          <p:attrName>style.visibility</p:attrName>
                                        </p:attrNameLst>
                                      </p:cBhvr>
                                      <p:to>
                                        <p:strVal val="visible"/>
                                      </p:to>
                                    </p:set>
                                    <p:animEffect transition="in" filter="barn(inVertical)">
                                      <p:cBhvr>
                                        <p:cTn id="18" dur="500"/>
                                        <p:tgtEl>
                                          <p:spTgt spid="3">
                                            <p:txEl>
                                              <p:charRg st="76" end="8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
                                            <p:txEl>
                                              <p:charRg st="86" end="127"/>
                                            </p:txEl>
                                          </p:spTgt>
                                        </p:tgtEl>
                                        <p:attrNameLst>
                                          <p:attrName>style.visibility</p:attrName>
                                        </p:attrNameLst>
                                      </p:cBhvr>
                                      <p:to>
                                        <p:strVal val="visible"/>
                                      </p:to>
                                    </p:set>
                                    <p:animEffect transition="in" filter="barn(inVertical)">
                                      <p:cBhvr>
                                        <p:cTn id="23" dur="500"/>
                                        <p:tgtEl>
                                          <p:spTgt spid="3">
                                            <p:txEl>
                                              <p:charRg st="86" end="1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7" name="Rectangle 2"/>
          <p:cNvSpPr>
            <a:spLocks noGrp="1"/>
          </p:cNvSpPr>
          <p:nvPr>
            <p:ph type="title"/>
          </p:nvPr>
        </p:nvSpPr>
        <p:spPr>
          <a:xfrm>
            <a:off x="685800" y="609600"/>
            <a:ext cx="8077200" cy="1143000"/>
          </a:xfrm>
        </p:spPr>
        <p:txBody>
          <a:bodyPr vert="horz" wrap="square" lIns="91440" tIns="45720" rIns="91440" bIns="45720" anchor="ctr" anchorCtr="0"/>
          <a:p>
            <a:pPr eaLnBrk="1" hangingPunct="1"/>
            <a:r>
              <a:rPr lang="en-US" altLang="zh-CN" sz="3200" u="sng" dirty="0">
                <a:solidFill>
                  <a:srgbClr val="FF0000"/>
                </a:solidFill>
              </a:rPr>
              <a:t>5.3.2 LR(0)</a:t>
            </a:r>
            <a:r>
              <a:rPr lang="zh-CN" altLang="en-US" sz="3200" u="sng" dirty="0">
                <a:solidFill>
                  <a:srgbClr val="FF0000"/>
                </a:solidFill>
              </a:rPr>
              <a:t>项目集族和</a:t>
            </a:r>
            <a:r>
              <a:rPr lang="en-US" altLang="zh-CN" sz="3200" u="sng" dirty="0">
                <a:solidFill>
                  <a:srgbClr val="FF0000"/>
                </a:solidFill>
              </a:rPr>
              <a:t>LR(0)</a:t>
            </a:r>
            <a:r>
              <a:rPr lang="zh-CN" altLang="en-US" sz="3200" u="sng" dirty="0">
                <a:solidFill>
                  <a:srgbClr val="FF0000"/>
                </a:solidFill>
              </a:rPr>
              <a:t>分析表的构造</a:t>
            </a:r>
            <a:r>
              <a:rPr lang="en-US" altLang="zh-CN" sz="3200" u="sng" dirty="0">
                <a:solidFill>
                  <a:srgbClr val="FF0000"/>
                </a:solidFill>
              </a:rPr>
              <a:t>(2)</a:t>
            </a:r>
            <a:br>
              <a:rPr lang="en-US" altLang="zh-CN" sz="3200" u="sng" dirty="0">
                <a:solidFill>
                  <a:srgbClr val="FF0000"/>
                </a:solidFill>
              </a:rPr>
            </a:br>
            <a:r>
              <a:rPr lang="en-US" altLang="zh-CN" sz="3200" u="sng" dirty="0">
                <a:solidFill>
                  <a:srgbClr val="FF0000"/>
                </a:solidFill>
              </a:rPr>
              <a:t> </a:t>
            </a:r>
            <a:r>
              <a:rPr lang="en-US" altLang="zh-CN" sz="3200" dirty="0">
                <a:solidFill>
                  <a:srgbClr val="000099"/>
                </a:solidFill>
              </a:rPr>
              <a:t>(</a:t>
            </a:r>
            <a:r>
              <a:rPr lang="zh-CN" altLang="en-US" sz="3200" dirty="0">
                <a:solidFill>
                  <a:srgbClr val="000099"/>
                </a:solidFill>
              </a:rPr>
              <a:t>一</a:t>
            </a:r>
            <a:r>
              <a:rPr lang="en-US" altLang="zh-CN" sz="3200" dirty="0">
                <a:solidFill>
                  <a:srgbClr val="000099"/>
                </a:solidFill>
              </a:rPr>
              <a:t>) </a:t>
            </a:r>
            <a:r>
              <a:rPr lang="zh-CN" altLang="en-US" sz="3200" dirty="0">
                <a:solidFill>
                  <a:srgbClr val="000099"/>
                </a:solidFill>
              </a:rPr>
              <a:t>构造识别</a:t>
            </a:r>
            <a:r>
              <a:rPr lang="en-US" altLang="zh-CN" sz="3200" dirty="0">
                <a:solidFill>
                  <a:srgbClr val="000099"/>
                </a:solidFill>
              </a:rPr>
              <a:t>G</a:t>
            </a:r>
            <a:r>
              <a:rPr lang="zh-CN" altLang="en-US" sz="3200" dirty="0">
                <a:solidFill>
                  <a:srgbClr val="000099"/>
                </a:solidFill>
              </a:rPr>
              <a:t>所有活前缀的有限自动机</a:t>
            </a:r>
            <a:r>
              <a:rPr lang="en-US" altLang="zh-CN" sz="3200" dirty="0">
                <a:solidFill>
                  <a:srgbClr val="000099"/>
                </a:solidFill>
              </a:rPr>
              <a:t>(1)</a:t>
            </a:r>
            <a:endParaRPr lang="en-US" altLang="zh-CN" sz="3200" dirty="0">
              <a:solidFill>
                <a:srgbClr val="000099"/>
              </a:solidFill>
            </a:endParaRPr>
          </a:p>
        </p:txBody>
      </p:sp>
      <p:sp>
        <p:nvSpPr>
          <p:cNvPr id="152578" name="Rectangle 3"/>
          <p:cNvSpPr>
            <a:spLocks noGrp="1"/>
          </p:cNvSpPr>
          <p:nvPr>
            <p:ph idx="1"/>
          </p:nvPr>
        </p:nvSpPr>
        <p:spPr>
          <a:xfrm>
            <a:off x="685800" y="1804988"/>
            <a:ext cx="7772400" cy="4824412"/>
          </a:xfrm>
          <a:ln>
            <a:solidFill>
              <a:schemeClr val="accent2"/>
            </a:solidFill>
            <a:miter/>
          </a:ln>
        </p:spPr>
        <p:txBody>
          <a:bodyPr vert="horz" wrap="square" lIns="91440" tIns="45720" rIns="91440" bIns="45720" anchor="t" anchorCtr="0"/>
          <a:p>
            <a:pPr eaLnBrk="1" hangingPunct="1"/>
            <a:r>
              <a:rPr lang="en-US" altLang="zh-CN" dirty="0"/>
              <a:t>LR(0)</a:t>
            </a:r>
            <a:r>
              <a:rPr lang="zh-CN" altLang="en-US" dirty="0"/>
              <a:t>项目：</a:t>
            </a:r>
            <a:endParaRPr lang="zh-CN" altLang="en-US" dirty="0"/>
          </a:p>
          <a:p>
            <a:pPr eaLnBrk="1" hangingPunct="1">
              <a:buNone/>
            </a:pPr>
            <a:r>
              <a:rPr lang="zh-CN" altLang="en-US" dirty="0"/>
              <a:t>   </a:t>
            </a:r>
            <a:r>
              <a:rPr lang="zh-CN" altLang="en-US" dirty="0">
                <a:solidFill>
                  <a:srgbClr val="000099"/>
                </a:solidFill>
              </a:rPr>
              <a:t>对文法产生式右部增添圆点，构成项目。</a:t>
            </a:r>
            <a:endParaRPr lang="zh-CN" altLang="en-US" dirty="0">
              <a:solidFill>
                <a:srgbClr val="000099"/>
              </a:solidFill>
            </a:endParaRPr>
          </a:p>
          <a:p>
            <a:pPr eaLnBrk="1" hangingPunct="1">
              <a:buNone/>
            </a:pPr>
            <a:r>
              <a:rPr lang="zh-CN" altLang="en-US" dirty="0">
                <a:solidFill>
                  <a:srgbClr val="000099"/>
                </a:solidFill>
              </a:rPr>
              <a:t>   </a:t>
            </a:r>
            <a:r>
              <a:rPr lang="zh-CN" altLang="en-US" dirty="0">
                <a:solidFill>
                  <a:schemeClr val="tx2"/>
                </a:solidFill>
              </a:rPr>
              <a:t>对于产生式</a:t>
            </a:r>
            <a:r>
              <a:rPr lang="zh-CN" altLang="en-US" dirty="0">
                <a:solidFill>
                  <a:srgbClr val="000099"/>
                </a:solidFill>
              </a:rPr>
              <a:t> </a:t>
            </a:r>
            <a:r>
              <a:rPr lang="en-US" altLang="zh-CN" dirty="0">
                <a:solidFill>
                  <a:srgbClr val="800000"/>
                </a:solidFill>
              </a:rPr>
              <a:t>A→XYZ</a:t>
            </a:r>
            <a:r>
              <a:rPr lang="en-US" altLang="zh-CN" dirty="0">
                <a:solidFill>
                  <a:srgbClr val="000099"/>
                </a:solidFill>
              </a:rPr>
              <a:t> </a:t>
            </a:r>
            <a:r>
              <a:rPr lang="zh-CN" altLang="en-US" dirty="0">
                <a:solidFill>
                  <a:srgbClr val="000099"/>
                </a:solidFill>
              </a:rPr>
              <a:t>，</a:t>
            </a:r>
            <a:r>
              <a:rPr lang="zh-CN" altLang="en-US" dirty="0">
                <a:solidFill>
                  <a:schemeClr val="tx2"/>
                </a:solidFill>
              </a:rPr>
              <a:t>有四个</a:t>
            </a:r>
            <a:r>
              <a:rPr lang="en-US" altLang="zh-CN" dirty="0">
                <a:solidFill>
                  <a:schemeClr val="tx2"/>
                </a:solidFill>
              </a:rPr>
              <a:t>LR(0)</a:t>
            </a:r>
            <a:r>
              <a:rPr lang="zh-CN" altLang="en-US" dirty="0">
                <a:solidFill>
                  <a:schemeClr val="tx2"/>
                </a:solidFill>
              </a:rPr>
              <a:t>项目</a:t>
            </a:r>
            <a:endParaRPr lang="zh-CN" altLang="en-US" dirty="0">
              <a:solidFill>
                <a:schemeClr val="tx2"/>
              </a:solidFill>
            </a:endParaRPr>
          </a:p>
          <a:p>
            <a:pPr eaLnBrk="1" hangingPunct="1">
              <a:buNone/>
            </a:pPr>
            <a:r>
              <a:rPr lang="zh-CN" altLang="en-US" dirty="0"/>
              <a:t>                  </a:t>
            </a:r>
            <a:r>
              <a:rPr lang="en-US" altLang="zh-CN" dirty="0">
                <a:solidFill>
                  <a:schemeClr val="tx2"/>
                </a:solidFill>
              </a:rPr>
              <a:t>(1)</a:t>
            </a:r>
            <a:r>
              <a:rPr lang="en-US" altLang="zh-CN" dirty="0"/>
              <a:t> </a:t>
            </a:r>
            <a:r>
              <a:rPr lang="en-US" altLang="zh-CN" dirty="0">
                <a:solidFill>
                  <a:srgbClr val="800000"/>
                </a:solidFill>
              </a:rPr>
              <a:t>A→ · XYZ</a:t>
            </a:r>
            <a:r>
              <a:rPr lang="en-US" altLang="zh-CN" dirty="0">
                <a:solidFill>
                  <a:srgbClr val="000099"/>
                </a:solidFill>
              </a:rPr>
              <a:t> </a:t>
            </a:r>
            <a:endParaRPr lang="en-US" altLang="zh-CN" dirty="0">
              <a:solidFill>
                <a:srgbClr val="000099"/>
              </a:solidFill>
            </a:endParaRPr>
          </a:p>
          <a:p>
            <a:pPr eaLnBrk="1" hangingPunct="1">
              <a:buNone/>
            </a:pPr>
            <a:r>
              <a:rPr lang="en-US" altLang="zh-CN" dirty="0">
                <a:solidFill>
                  <a:schemeClr val="tx2"/>
                </a:solidFill>
              </a:rPr>
              <a:t>                  (2)</a:t>
            </a:r>
            <a:r>
              <a:rPr lang="en-US" altLang="zh-CN" dirty="0">
                <a:solidFill>
                  <a:srgbClr val="800000"/>
                </a:solidFill>
              </a:rPr>
              <a:t> A→X · YZ </a:t>
            </a:r>
            <a:endParaRPr lang="en-US" altLang="zh-CN" dirty="0">
              <a:solidFill>
                <a:srgbClr val="800000"/>
              </a:solidFill>
            </a:endParaRPr>
          </a:p>
          <a:p>
            <a:pPr eaLnBrk="1" hangingPunct="1">
              <a:buNone/>
            </a:pPr>
            <a:r>
              <a:rPr lang="en-US" altLang="zh-CN" dirty="0">
                <a:solidFill>
                  <a:schemeClr val="tx2"/>
                </a:solidFill>
              </a:rPr>
              <a:t>                  (3)</a:t>
            </a:r>
            <a:r>
              <a:rPr lang="en-US" altLang="zh-CN" dirty="0">
                <a:solidFill>
                  <a:srgbClr val="800000"/>
                </a:solidFill>
              </a:rPr>
              <a:t> A→XY · Z </a:t>
            </a:r>
            <a:endParaRPr lang="en-US" altLang="zh-CN" dirty="0">
              <a:solidFill>
                <a:srgbClr val="800000"/>
              </a:solidFill>
            </a:endParaRPr>
          </a:p>
          <a:p>
            <a:pPr eaLnBrk="1" hangingPunct="1">
              <a:buNone/>
            </a:pPr>
            <a:r>
              <a:rPr lang="en-US" altLang="zh-CN" dirty="0">
                <a:solidFill>
                  <a:srgbClr val="800000"/>
                </a:solidFill>
              </a:rPr>
              <a:t>                  </a:t>
            </a:r>
            <a:r>
              <a:rPr lang="en-US" altLang="zh-CN" dirty="0">
                <a:solidFill>
                  <a:schemeClr val="tx2"/>
                </a:solidFill>
              </a:rPr>
              <a:t>(4)</a:t>
            </a:r>
            <a:r>
              <a:rPr lang="en-US" altLang="zh-CN" dirty="0">
                <a:solidFill>
                  <a:srgbClr val="800000"/>
                </a:solidFill>
              </a:rPr>
              <a:t> A→XYZ · </a:t>
            </a:r>
            <a:endParaRPr lang="en-US" altLang="zh-CN" dirty="0">
              <a:solidFill>
                <a:srgbClr val="800000"/>
              </a:solidFill>
            </a:endParaRPr>
          </a:p>
          <a:p>
            <a:pPr eaLnBrk="1" hangingPunct="1">
              <a:buNone/>
            </a:pPr>
            <a:r>
              <a:rPr lang="en-US" altLang="zh-CN" dirty="0">
                <a:solidFill>
                  <a:srgbClr val="000099"/>
                </a:solidFill>
              </a:rPr>
              <a:t>   </a:t>
            </a:r>
            <a:r>
              <a:rPr lang="zh-CN" altLang="en-US" dirty="0">
                <a:solidFill>
                  <a:srgbClr val="000099"/>
                </a:solidFill>
              </a:rPr>
              <a:t>项目表示：</a:t>
            </a:r>
            <a:r>
              <a:rPr lang="en-US" altLang="zh-CN" sz="2800" dirty="0">
                <a:solidFill>
                  <a:srgbClr val="000099"/>
                </a:solidFill>
              </a:rPr>
              <a:t>(</a:t>
            </a:r>
            <a:r>
              <a:rPr lang="zh-CN" altLang="en-US" sz="2800" dirty="0">
                <a:solidFill>
                  <a:srgbClr val="000099"/>
                </a:solidFill>
              </a:rPr>
              <a:t>看到</a:t>
            </a:r>
            <a:r>
              <a:rPr lang="en-US" altLang="zh-CN" sz="2800" dirty="0">
                <a:solidFill>
                  <a:srgbClr val="000099"/>
                </a:solidFill>
              </a:rPr>
              <a:t>)</a:t>
            </a:r>
            <a:r>
              <a:rPr lang="zh-CN" altLang="en-US" sz="2800" u="sng" dirty="0">
                <a:solidFill>
                  <a:srgbClr val="800000"/>
                </a:solidFill>
              </a:rPr>
              <a:t>已输入串</a:t>
            </a:r>
            <a:r>
              <a:rPr lang="zh-CN" altLang="en-US" sz="2800" dirty="0">
                <a:solidFill>
                  <a:srgbClr val="800000"/>
                </a:solidFill>
              </a:rPr>
              <a:t> </a:t>
            </a:r>
            <a:r>
              <a:rPr lang="en-US" altLang="zh-CN" sz="2800" dirty="0">
                <a:solidFill>
                  <a:srgbClr val="800000"/>
                </a:solidFill>
              </a:rPr>
              <a:t>· (</a:t>
            </a:r>
            <a:r>
              <a:rPr lang="zh-CN" altLang="en-US" sz="2800" u="sng" dirty="0">
                <a:solidFill>
                  <a:srgbClr val="800000"/>
                </a:solidFill>
              </a:rPr>
              <a:t>期待</a:t>
            </a:r>
            <a:r>
              <a:rPr lang="en-US" altLang="zh-CN" sz="2800" u="sng" dirty="0">
                <a:solidFill>
                  <a:srgbClr val="800000"/>
                </a:solidFill>
              </a:rPr>
              <a:t>)</a:t>
            </a:r>
            <a:r>
              <a:rPr lang="zh-CN" altLang="en-US" sz="2800" u="sng" dirty="0">
                <a:solidFill>
                  <a:srgbClr val="800000"/>
                </a:solidFill>
              </a:rPr>
              <a:t>输入串</a:t>
            </a:r>
            <a:endParaRPr lang="zh-CN" altLang="en-US" sz="2800" u="sng" dirty="0">
              <a:solidFill>
                <a:srgbClr val="800000"/>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5" name="Rectangle 2"/>
          <p:cNvSpPr>
            <a:spLocks noGrp="1"/>
          </p:cNvSpPr>
          <p:nvPr>
            <p:ph type="title"/>
          </p:nvPr>
        </p:nvSpPr>
        <p:spPr>
          <a:xfrm>
            <a:off x="457200" y="76200"/>
            <a:ext cx="8305800" cy="1143000"/>
          </a:xfrm>
        </p:spPr>
        <p:txBody>
          <a:bodyPr vert="horz" wrap="square" lIns="91440" tIns="45720" rIns="91440" bIns="45720" anchor="ctr" anchorCtr="0"/>
          <a:p>
            <a:pPr eaLnBrk="1" hangingPunct="1"/>
            <a:r>
              <a:rPr lang="en-US" altLang="zh-CN" sz="3200" u="sng" dirty="0">
                <a:solidFill>
                  <a:srgbClr val="FF0000"/>
                </a:solidFill>
              </a:rPr>
              <a:t>5.3.2 LR(0)</a:t>
            </a:r>
            <a:r>
              <a:rPr lang="zh-CN" altLang="en-US" sz="3200" u="sng" dirty="0">
                <a:solidFill>
                  <a:srgbClr val="FF0000"/>
                </a:solidFill>
              </a:rPr>
              <a:t>项目集族和</a:t>
            </a:r>
            <a:r>
              <a:rPr lang="en-US" altLang="zh-CN" sz="3200" u="sng" dirty="0">
                <a:solidFill>
                  <a:srgbClr val="FF0000"/>
                </a:solidFill>
              </a:rPr>
              <a:t>LR(0)</a:t>
            </a:r>
            <a:r>
              <a:rPr lang="zh-CN" altLang="en-US" sz="3200" u="sng" dirty="0">
                <a:solidFill>
                  <a:srgbClr val="FF0000"/>
                </a:solidFill>
              </a:rPr>
              <a:t>分析表的构造</a:t>
            </a:r>
            <a:r>
              <a:rPr lang="en-US" altLang="zh-CN" sz="3200" u="sng" dirty="0">
                <a:solidFill>
                  <a:srgbClr val="FF0000"/>
                </a:solidFill>
              </a:rPr>
              <a:t>(3)</a:t>
            </a:r>
            <a:br>
              <a:rPr lang="en-US" altLang="zh-CN" sz="3200" u="sng" dirty="0">
                <a:solidFill>
                  <a:srgbClr val="FF0000"/>
                </a:solidFill>
              </a:rPr>
            </a:br>
            <a:r>
              <a:rPr lang="en-US" altLang="zh-CN" sz="3200" u="sng" dirty="0">
                <a:solidFill>
                  <a:srgbClr val="FF0000"/>
                </a:solidFill>
              </a:rPr>
              <a:t> </a:t>
            </a:r>
            <a:r>
              <a:rPr lang="en-US" altLang="zh-CN" sz="3200" dirty="0">
                <a:solidFill>
                  <a:srgbClr val="000099"/>
                </a:solidFill>
              </a:rPr>
              <a:t>(</a:t>
            </a:r>
            <a:r>
              <a:rPr lang="zh-CN" altLang="en-US" sz="3200" dirty="0">
                <a:solidFill>
                  <a:srgbClr val="000099"/>
                </a:solidFill>
              </a:rPr>
              <a:t>一</a:t>
            </a:r>
            <a:r>
              <a:rPr lang="en-US" altLang="zh-CN" sz="3200" dirty="0">
                <a:solidFill>
                  <a:srgbClr val="000099"/>
                </a:solidFill>
              </a:rPr>
              <a:t>) </a:t>
            </a:r>
            <a:r>
              <a:rPr lang="zh-CN" altLang="en-US" sz="3200" dirty="0">
                <a:solidFill>
                  <a:srgbClr val="000099"/>
                </a:solidFill>
              </a:rPr>
              <a:t>构造识别</a:t>
            </a:r>
            <a:r>
              <a:rPr lang="en-US" altLang="zh-CN" sz="3200" dirty="0">
                <a:solidFill>
                  <a:srgbClr val="000099"/>
                </a:solidFill>
              </a:rPr>
              <a:t>G</a:t>
            </a:r>
            <a:r>
              <a:rPr lang="zh-CN" altLang="en-US" sz="3200" dirty="0">
                <a:solidFill>
                  <a:srgbClr val="000099"/>
                </a:solidFill>
              </a:rPr>
              <a:t>所有活前缀的有限自动机</a:t>
            </a:r>
            <a:r>
              <a:rPr lang="en-US" altLang="zh-CN" sz="3200" dirty="0">
                <a:solidFill>
                  <a:srgbClr val="000099"/>
                </a:solidFill>
              </a:rPr>
              <a:t>(2)</a:t>
            </a:r>
            <a:endParaRPr lang="en-US" altLang="zh-CN" sz="3200" dirty="0">
              <a:solidFill>
                <a:srgbClr val="000099"/>
              </a:solidFill>
            </a:endParaRPr>
          </a:p>
        </p:txBody>
      </p:sp>
      <p:sp>
        <p:nvSpPr>
          <p:cNvPr id="154626" name="Rectangle 3"/>
          <p:cNvSpPr>
            <a:spLocks noGrp="1"/>
          </p:cNvSpPr>
          <p:nvPr>
            <p:ph idx="1"/>
          </p:nvPr>
        </p:nvSpPr>
        <p:spPr>
          <a:xfrm>
            <a:off x="685800" y="1219200"/>
            <a:ext cx="7772400" cy="4876800"/>
          </a:xfrm>
          <a:ln>
            <a:solidFill>
              <a:schemeClr val="accent2"/>
            </a:solidFill>
            <a:miter/>
          </a:ln>
        </p:spPr>
        <p:txBody>
          <a:bodyPr vert="horz" wrap="square" lIns="91440" tIns="45720" rIns="91440" bIns="45720" anchor="t" anchorCtr="0"/>
          <a:p>
            <a:pPr eaLnBrk="1" hangingPunct="1"/>
            <a:r>
              <a:rPr lang="zh-CN" altLang="en-US" dirty="0"/>
              <a:t>根据</a:t>
            </a:r>
            <a:r>
              <a:rPr lang="zh-CN" altLang="en-US" dirty="0">
                <a:solidFill>
                  <a:srgbClr val="FF0000"/>
                </a:solidFill>
              </a:rPr>
              <a:t>项目状态构造</a:t>
            </a:r>
            <a:r>
              <a:rPr lang="en-US" altLang="zh-CN" dirty="0">
                <a:solidFill>
                  <a:srgbClr val="FF0000"/>
                </a:solidFill>
              </a:rPr>
              <a:t>NFA</a:t>
            </a:r>
            <a:endParaRPr lang="en-US" altLang="zh-CN" dirty="0">
              <a:solidFill>
                <a:srgbClr val="FF0000"/>
              </a:solidFill>
            </a:endParaRPr>
          </a:p>
          <a:p>
            <a:pPr eaLnBrk="1" hangingPunct="1">
              <a:buNone/>
            </a:pPr>
            <a:r>
              <a:rPr lang="en-US" altLang="zh-CN" dirty="0"/>
              <a:t>   </a:t>
            </a:r>
            <a:r>
              <a:rPr lang="zh-CN" altLang="en-US" dirty="0">
                <a:solidFill>
                  <a:srgbClr val="000099"/>
                </a:solidFill>
              </a:rPr>
              <a:t>初态</a:t>
            </a:r>
            <a:r>
              <a:rPr lang="zh-CN" altLang="en-US" dirty="0"/>
              <a:t>：</a:t>
            </a:r>
            <a:r>
              <a:rPr lang="zh-CN" altLang="en-US" sz="2800" dirty="0">
                <a:solidFill>
                  <a:srgbClr val="800000"/>
                </a:solidFill>
              </a:rPr>
              <a:t>开始项目 </a:t>
            </a:r>
            <a:r>
              <a:rPr lang="en-US" altLang="zh-CN" sz="2800" dirty="0">
                <a:solidFill>
                  <a:srgbClr val="800000"/>
                </a:solidFill>
              </a:rPr>
              <a:t>S’ → · </a:t>
            </a:r>
            <a:r>
              <a:rPr lang="en-US" altLang="zh-CN" sz="2800" dirty="0">
                <a:solidFill>
                  <a:srgbClr val="800000"/>
                </a:solidFill>
                <a:ea typeface="MingLiU" pitchFamily="49" charset="-120"/>
                <a:sym typeface="Symbol" panose="05050102010706020507" pitchFamily="18" charset="2"/>
              </a:rPr>
              <a:t></a:t>
            </a:r>
            <a:r>
              <a:rPr lang="en-US" altLang="zh-CN" sz="2800" dirty="0">
                <a:solidFill>
                  <a:srgbClr val="800000"/>
                </a:solidFill>
                <a:ea typeface="MingLiU" pitchFamily="49" charset="-120"/>
              </a:rPr>
              <a:t> </a:t>
            </a:r>
            <a:r>
              <a:rPr lang="en-US" altLang="zh-CN" sz="2800" dirty="0">
                <a:solidFill>
                  <a:srgbClr val="800000"/>
                </a:solidFill>
                <a:ea typeface="MingLiU" pitchFamily="49" charset="-120"/>
                <a:sym typeface="Symbol" panose="05050102010706020507" pitchFamily="18" charset="2"/>
              </a:rPr>
              <a:t></a:t>
            </a:r>
            <a:r>
              <a:rPr lang="en-US" altLang="zh-CN" sz="2800" dirty="0">
                <a:solidFill>
                  <a:srgbClr val="800000"/>
                </a:solidFill>
                <a:ea typeface="MingLiU" pitchFamily="49" charset="-120"/>
              </a:rPr>
              <a:t> γ  ( S’</a:t>
            </a:r>
            <a:r>
              <a:rPr lang="zh-CN" altLang="en-US" sz="2800" dirty="0">
                <a:solidFill>
                  <a:srgbClr val="800000"/>
                </a:solidFill>
              </a:rPr>
              <a:t>为开始符号</a:t>
            </a:r>
            <a:r>
              <a:rPr lang="en-US" altLang="zh-CN" sz="2800" dirty="0">
                <a:solidFill>
                  <a:srgbClr val="800000"/>
                </a:solidFill>
              </a:rPr>
              <a:t>)</a:t>
            </a:r>
            <a:endParaRPr lang="en-US" altLang="zh-CN" sz="2800" dirty="0">
              <a:solidFill>
                <a:srgbClr val="800000"/>
              </a:solidFill>
            </a:endParaRPr>
          </a:p>
          <a:p>
            <a:pPr eaLnBrk="1" hangingPunct="1">
              <a:buNone/>
            </a:pPr>
            <a:r>
              <a:rPr lang="en-US" altLang="zh-CN" dirty="0"/>
              <a:t>   </a:t>
            </a:r>
            <a:r>
              <a:rPr lang="zh-CN" altLang="en-US" dirty="0">
                <a:solidFill>
                  <a:srgbClr val="000099"/>
                </a:solidFill>
              </a:rPr>
              <a:t>终态</a:t>
            </a:r>
            <a:r>
              <a:rPr lang="zh-CN" altLang="en-US" dirty="0"/>
              <a:t>：</a:t>
            </a:r>
            <a:r>
              <a:rPr lang="zh-CN" altLang="en-US" dirty="0">
                <a:solidFill>
                  <a:srgbClr val="800000"/>
                </a:solidFill>
              </a:rPr>
              <a:t>所有非开始项目</a:t>
            </a:r>
            <a:endParaRPr lang="zh-CN" altLang="en-US" dirty="0">
              <a:solidFill>
                <a:srgbClr val="800000"/>
              </a:solidFill>
            </a:endParaRPr>
          </a:p>
          <a:p>
            <a:pPr eaLnBrk="1" hangingPunct="1">
              <a:buNone/>
            </a:pPr>
            <a:r>
              <a:rPr lang="zh-CN" altLang="en-US" dirty="0"/>
              <a:t>   </a:t>
            </a:r>
            <a:r>
              <a:rPr lang="zh-CN" altLang="en-US" dirty="0">
                <a:solidFill>
                  <a:srgbClr val="000099"/>
                </a:solidFill>
              </a:rPr>
              <a:t>状态的转换</a:t>
            </a:r>
            <a:r>
              <a:rPr lang="zh-CN" altLang="en-US" dirty="0"/>
              <a:t>：</a:t>
            </a:r>
            <a:endParaRPr lang="zh-CN" altLang="en-US" dirty="0">
              <a:ea typeface="MingLiU" pitchFamily="49" charset="-120"/>
            </a:endParaRPr>
          </a:p>
          <a:p>
            <a:pPr eaLnBrk="1" hangingPunct="1">
              <a:buNone/>
            </a:pPr>
            <a:r>
              <a:rPr lang="zh-CN" altLang="en-US" dirty="0">
                <a:ea typeface="MingLiU" pitchFamily="49" charset="-120"/>
              </a:rPr>
              <a:t>   </a:t>
            </a:r>
            <a:r>
              <a:rPr lang="zh-CN" altLang="en-US" dirty="0"/>
              <a:t> </a:t>
            </a:r>
            <a:endParaRPr lang="zh-CN" altLang="en-US" dirty="0"/>
          </a:p>
        </p:txBody>
      </p:sp>
      <p:sp>
        <p:nvSpPr>
          <p:cNvPr id="154627" name="Text Box 4"/>
          <p:cNvSpPr txBox="1"/>
          <p:nvPr/>
        </p:nvSpPr>
        <p:spPr>
          <a:xfrm>
            <a:off x="1403350" y="3733800"/>
            <a:ext cx="2863850" cy="528638"/>
          </a:xfrm>
          <a:prstGeom prst="rect">
            <a:avLst/>
          </a:prstGeom>
          <a:solidFill>
            <a:srgbClr val="66FFCC"/>
          </a:solidFill>
          <a:ln w="9525" cap="flat" cmpd="sng">
            <a:solidFill>
              <a:srgbClr val="000099"/>
            </a:solidFill>
            <a:prstDash val="solid"/>
            <a:miter/>
            <a:headEnd type="none" w="med" len="med"/>
            <a:tailEnd type="none" w="med" len="med"/>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X→ …X</a:t>
            </a:r>
            <a:r>
              <a:rPr lang="en-US" altLang="zh-CN" sz="2000" dirty="0">
                <a:latin typeface="Times New Roman" panose="02020603050405020304" pitchFamily="18" charset="0"/>
                <a:ea typeface="宋体" panose="02010600030101010101" pitchFamily="2" charset="-122"/>
              </a:rPr>
              <a:t>i</a:t>
            </a:r>
            <a:r>
              <a:rPr lang="en-US" altLang="zh-CN" dirty="0">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1 </a:t>
            </a:r>
            <a:r>
              <a:rPr lang="en-US" altLang="zh-CN" sz="2800" dirty="0">
                <a:solidFill>
                  <a:srgbClr val="FF0000"/>
                </a:solidFill>
                <a:latin typeface="Times New Roman" panose="02020603050405020304" pitchFamily="18" charset="0"/>
                <a:ea typeface="宋体" panose="02010600030101010101" pitchFamily="2" charset="-122"/>
              </a:rPr>
              <a:t>·</a:t>
            </a:r>
            <a:r>
              <a:rPr lang="en-US" altLang="zh-CN" sz="2000" dirty="0">
                <a:solidFill>
                  <a:srgbClr val="FF0000"/>
                </a:solidFill>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X</a:t>
            </a:r>
            <a:r>
              <a:rPr lang="en-US" altLang="zh-CN" sz="2000" dirty="0">
                <a:latin typeface="Times New Roman" panose="02020603050405020304" pitchFamily="18" charset="0"/>
                <a:ea typeface="宋体" panose="02010600030101010101" pitchFamily="2" charset="-122"/>
              </a:rPr>
              <a:t>i</a:t>
            </a:r>
            <a:r>
              <a:rPr lang="en-US" altLang="zh-CN"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sp>
        <p:nvSpPr>
          <p:cNvPr id="154628" name="Text Box 5"/>
          <p:cNvSpPr txBox="1"/>
          <p:nvPr/>
        </p:nvSpPr>
        <p:spPr>
          <a:xfrm>
            <a:off x="5562600" y="3733800"/>
            <a:ext cx="2506663" cy="522288"/>
          </a:xfrm>
          <a:prstGeom prst="rect">
            <a:avLst/>
          </a:prstGeom>
          <a:solidFill>
            <a:srgbClr val="66FFCC"/>
          </a:solidFill>
          <a:ln w="9525" cap="flat" cmpd="sng">
            <a:solidFill>
              <a:srgbClr val="000099"/>
            </a:solidFill>
            <a:prstDash val="solid"/>
            <a:miter/>
            <a:headEnd type="none" w="med" len="med"/>
            <a:tailEnd type="none" w="med" len="med"/>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X→ …X</a:t>
            </a:r>
            <a:r>
              <a:rPr lang="en-US" altLang="zh-CN" sz="2000" dirty="0">
                <a:latin typeface="Times New Roman" panose="02020603050405020304" pitchFamily="18" charset="0"/>
                <a:ea typeface="宋体" panose="02010600030101010101" pitchFamily="2" charset="-122"/>
              </a:rPr>
              <a:t>i </a:t>
            </a:r>
            <a:r>
              <a:rPr lang="en-US" altLang="zh-CN" sz="2800" dirty="0">
                <a:solidFill>
                  <a:srgbClr val="FF0000"/>
                </a:solidFill>
                <a:latin typeface="Times New Roman" panose="02020603050405020304" pitchFamily="18" charset="0"/>
                <a:ea typeface="宋体" panose="02010600030101010101" pitchFamily="2" charset="-122"/>
              </a:rPr>
              <a:t>·</a:t>
            </a:r>
            <a:r>
              <a:rPr lang="en-US" altLang="zh-CN" sz="2000"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X</a:t>
            </a:r>
            <a:r>
              <a:rPr lang="en-US" altLang="zh-CN" sz="2000" dirty="0">
                <a:latin typeface="Times New Roman" panose="02020603050405020304" pitchFamily="18" charset="0"/>
                <a:ea typeface="宋体" panose="02010600030101010101" pitchFamily="2" charset="-122"/>
              </a:rPr>
              <a:t>i+1</a:t>
            </a:r>
            <a:r>
              <a:rPr lang="en-US" altLang="zh-CN" dirty="0">
                <a:latin typeface="Times New Roman" panose="02020603050405020304" pitchFamily="18" charset="0"/>
                <a:ea typeface="宋体" panose="02010600030101010101" pitchFamily="2" charset="-122"/>
              </a:rPr>
              <a:t>…</a:t>
            </a:r>
            <a:endParaRPr lang="en-US" altLang="zh-CN" dirty="0">
              <a:latin typeface="Times New Roman" panose="02020603050405020304" pitchFamily="18" charset="0"/>
              <a:ea typeface="宋体" panose="02010600030101010101" pitchFamily="2" charset="-122"/>
            </a:endParaRPr>
          </a:p>
        </p:txBody>
      </p:sp>
      <p:cxnSp>
        <p:nvCxnSpPr>
          <p:cNvPr id="154629" name="AutoShape 6"/>
          <p:cNvCxnSpPr>
            <a:stCxn id="154627" idx="3"/>
            <a:endCxn id="154628" idx="1"/>
          </p:cNvCxnSpPr>
          <p:nvPr/>
        </p:nvCxnSpPr>
        <p:spPr>
          <a:xfrm flipV="1">
            <a:off x="4267200" y="3994150"/>
            <a:ext cx="1295400" cy="4763"/>
          </a:xfrm>
          <a:prstGeom prst="straightConnector1">
            <a:avLst/>
          </a:prstGeom>
          <a:ln w="9525" cap="flat" cmpd="sng">
            <a:solidFill>
              <a:schemeClr val="tx1"/>
            </a:solidFill>
            <a:prstDash val="solid"/>
            <a:round/>
            <a:headEnd type="none" w="med" len="med"/>
            <a:tailEnd type="triangle" w="med" len="med"/>
          </a:ln>
        </p:spPr>
      </p:cxnSp>
      <p:sp>
        <p:nvSpPr>
          <p:cNvPr id="154630" name="Text Box 7"/>
          <p:cNvSpPr txBox="1"/>
          <p:nvPr/>
        </p:nvSpPr>
        <p:spPr>
          <a:xfrm>
            <a:off x="2057400" y="5492750"/>
            <a:ext cx="2209800" cy="528638"/>
          </a:xfrm>
          <a:prstGeom prst="rect">
            <a:avLst/>
          </a:prstGeom>
          <a:solidFill>
            <a:srgbClr val="66FFCC"/>
          </a:solidFill>
          <a:ln w="9525" cap="flat" cmpd="sng">
            <a:solidFill>
              <a:srgbClr val="000099"/>
            </a:solidFill>
            <a:prstDash val="solid"/>
            <a:miter/>
            <a:headEnd type="none" w="med" len="med"/>
            <a:tailEnd type="none" w="med" len="med"/>
          </a:ln>
        </p:spPr>
        <p:txBody>
          <a:bodyPr anchor="t" anchorCtr="0">
            <a:spAutoFit/>
          </a:bodyPr>
          <a:p>
            <a:pPr algn="ctr">
              <a:spcBef>
                <a:spcPct val="50000"/>
              </a:spcBef>
            </a:pPr>
            <a:r>
              <a:rPr lang="en-US" altLang="zh-CN" dirty="0">
                <a:latin typeface="Times New Roman" panose="02020603050405020304" pitchFamily="18" charset="0"/>
                <a:ea typeface="宋体" panose="02010600030101010101" pitchFamily="2" charset="-122"/>
              </a:rPr>
              <a:t>X→</a:t>
            </a:r>
            <a:r>
              <a:rPr lang="en-US" altLang="zh-CN" dirty="0">
                <a:latin typeface="Times New Roman" panose="02020603050405020304" pitchFamily="18" charset="0"/>
                <a:ea typeface="MingLiU" pitchFamily="49" charset="-120"/>
              </a:rPr>
              <a:t> </a:t>
            </a:r>
            <a:r>
              <a:rPr lang="en-US" altLang="zh-CN" dirty="0">
                <a:latin typeface="Times New Roman" panose="02020603050405020304" pitchFamily="18" charset="0"/>
                <a:ea typeface="MingLiU" pitchFamily="49" charset="-120"/>
                <a:sym typeface="Symbol" panose="05050102010706020507" pitchFamily="18" charset="2"/>
              </a:rPr>
              <a:t></a:t>
            </a:r>
            <a:r>
              <a:rPr lang="en-US" altLang="zh-CN" dirty="0">
                <a:latin typeface="Times New Roman" panose="02020603050405020304" pitchFamily="18" charset="0"/>
                <a:ea typeface="MingLiU" pitchFamily="49" charset="-120"/>
              </a:rPr>
              <a:t> </a:t>
            </a:r>
            <a:r>
              <a:rPr lang="en-US" altLang="zh-CN" sz="2800" dirty="0">
                <a:solidFill>
                  <a:srgbClr val="FF0000"/>
                </a:solidFill>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MingLiU" pitchFamily="49" charset="-120"/>
                <a:sym typeface="Symbol" panose="05050102010706020507" pitchFamily="18" charset="2"/>
              </a:rPr>
              <a:t>A</a:t>
            </a:r>
            <a:r>
              <a:rPr lang="en-US" altLang="zh-CN" dirty="0">
                <a:latin typeface="Times New Roman" panose="02020603050405020304" pitchFamily="18" charset="0"/>
                <a:ea typeface="MingLiU" pitchFamily="49" charset="-120"/>
              </a:rPr>
              <a:t>  </a:t>
            </a:r>
            <a:r>
              <a:rPr lang="en-US" altLang="zh-CN" dirty="0">
                <a:latin typeface="Times New Roman" panose="02020603050405020304" pitchFamily="18" charset="0"/>
                <a:ea typeface="MingLiU" pitchFamily="49" charset="-120"/>
                <a:sym typeface="Symbol" panose="05050102010706020507" pitchFamily="18" charset="2"/>
              </a:rPr>
              <a:t></a:t>
            </a:r>
            <a:r>
              <a:rPr lang="en-US" altLang="zh-CN" dirty="0">
                <a:latin typeface="Times New Roman" panose="02020603050405020304" pitchFamily="18" charset="0"/>
                <a:ea typeface="MingLiU" pitchFamily="49" charset="-120"/>
              </a:rPr>
              <a:t> </a:t>
            </a:r>
            <a:r>
              <a:rPr lang="en-US" altLang="zh-CN" dirty="0">
                <a:latin typeface="Times New Roman" panose="02020603050405020304" pitchFamily="18" charset="0"/>
                <a:ea typeface="宋体" panose="02010600030101010101" pitchFamily="2" charset="-122"/>
              </a:rPr>
              <a:t> </a:t>
            </a:r>
            <a:endParaRPr lang="en-US" altLang="zh-CN" dirty="0">
              <a:latin typeface="Times New Roman" panose="02020603050405020304" pitchFamily="18" charset="0"/>
              <a:ea typeface="宋体" panose="02010600030101010101" pitchFamily="2" charset="-122"/>
            </a:endParaRPr>
          </a:p>
        </p:txBody>
      </p:sp>
      <p:sp>
        <p:nvSpPr>
          <p:cNvPr id="154631" name="Text Box 8"/>
          <p:cNvSpPr txBox="1"/>
          <p:nvPr/>
        </p:nvSpPr>
        <p:spPr>
          <a:xfrm>
            <a:off x="5562600" y="5492750"/>
            <a:ext cx="2209800" cy="528638"/>
          </a:xfrm>
          <a:prstGeom prst="rect">
            <a:avLst/>
          </a:prstGeom>
          <a:solidFill>
            <a:srgbClr val="66FFCC"/>
          </a:solidFill>
          <a:ln w="9525" cap="flat" cmpd="sng">
            <a:solidFill>
              <a:srgbClr val="000099"/>
            </a:solidFill>
            <a:prstDash val="solid"/>
            <a:miter/>
            <a:headEnd type="none" w="med" len="med"/>
            <a:tailEnd type="none" w="med" len="med"/>
          </a:ln>
        </p:spPr>
        <p:txBody>
          <a:bodyPr anchor="t" anchorCtr="0">
            <a:spAutoFit/>
          </a:bodyPr>
          <a:p>
            <a:pPr algn="ctr">
              <a:spcBef>
                <a:spcPct val="50000"/>
              </a:spcBef>
            </a:pPr>
            <a:r>
              <a:rPr lang="en-US" altLang="zh-CN" dirty="0">
                <a:latin typeface="Times New Roman" panose="02020603050405020304" pitchFamily="18" charset="0"/>
                <a:ea typeface="宋体" panose="02010600030101010101" pitchFamily="2" charset="-122"/>
              </a:rPr>
              <a:t>A→ </a:t>
            </a:r>
            <a:r>
              <a:rPr lang="en-US" altLang="zh-CN" sz="2800" dirty="0">
                <a:solidFill>
                  <a:srgbClr val="FF0000"/>
                </a:solidFill>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 </a:t>
            </a:r>
            <a:r>
              <a:rPr lang="en-US" altLang="zh-CN" dirty="0">
                <a:solidFill>
                  <a:schemeClr val="tx2"/>
                </a:solidFill>
                <a:latin typeface="Times New Roman" panose="02020603050405020304" pitchFamily="18" charset="0"/>
                <a:ea typeface="MingLiU" pitchFamily="49" charset="-120"/>
              </a:rPr>
              <a:t>γ</a:t>
            </a:r>
            <a:r>
              <a:rPr lang="en-US" altLang="zh-CN" sz="2000" dirty="0">
                <a:solidFill>
                  <a:schemeClr val="tx2"/>
                </a:solidFill>
                <a:latin typeface="Times New Roman" panose="02020603050405020304" pitchFamily="18" charset="0"/>
                <a:ea typeface="宋体" panose="02010600030101010101" pitchFamily="2" charset="-122"/>
              </a:rPr>
              <a:t> </a:t>
            </a:r>
            <a:endParaRPr lang="en-US" altLang="zh-CN" sz="2000" dirty="0">
              <a:solidFill>
                <a:schemeClr val="tx2"/>
              </a:solidFill>
              <a:latin typeface="Times New Roman" panose="02020603050405020304" pitchFamily="18" charset="0"/>
              <a:ea typeface="宋体" panose="02010600030101010101" pitchFamily="2" charset="-122"/>
            </a:endParaRPr>
          </a:p>
        </p:txBody>
      </p:sp>
      <p:cxnSp>
        <p:nvCxnSpPr>
          <p:cNvPr id="154632" name="AutoShape 9"/>
          <p:cNvCxnSpPr>
            <a:stCxn id="154630" idx="3"/>
            <a:endCxn id="154631" idx="1"/>
          </p:cNvCxnSpPr>
          <p:nvPr/>
        </p:nvCxnSpPr>
        <p:spPr>
          <a:xfrm>
            <a:off x="4267200" y="5757863"/>
            <a:ext cx="1295400" cy="0"/>
          </a:xfrm>
          <a:prstGeom prst="straightConnector1">
            <a:avLst/>
          </a:prstGeom>
          <a:ln w="9525" cap="flat" cmpd="sng">
            <a:solidFill>
              <a:schemeClr val="tx1"/>
            </a:solidFill>
            <a:prstDash val="solid"/>
            <a:round/>
            <a:headEnd type="none" w="med" len="med"/>
            <a:tailEnd type="triangle" w="med" len="med"/>
          </a:ln>
        </p:spPr>
      </p:cxnSp>
      <p:sp>
        <p:nvSpPr>
          <p:cNvPr id="154633" name="Text Box 11"/>
          <p:cNvSpPr txBox="1"/>
          <p:nvPr/>
        </p:nvSpPr>
        <p:spPr>
          <a:xfrm>
            <a:off x="4724400" y="5197475"/>
            <a:ext cx="381000" cy="457200"/>
          </a:xfrm>
          <a:prstGeom prst="rect">
            <a:avLst/>
          </a:prstGeom>
          <a:solidFill>
            <a:schemeClr val="bg1"/>
          </a:solidFill>
          <a:ln w="9525">
            <a:noFill/>
          </a:ln>
        </p:spPr>
        <p:txBody>
          <a:bodyPr anchor="t" anchorCtr="0">
            <a:spAutoFit/>
          </a:bodyPr>
          <a:p>
            <a:pPr>
              <a:spcBef>
                <a:spcPct val="50000"/>
              </a:spcBef>
            </a:pPr>
            <a:r>
              <a:rPr lang="en-US" altLang="zh-CN" dirty="0">
                <a:latin typeface="Times New Roman" panose="02020603050405020304" pitchFamily="18" charset="0"/>
                <a:ea typeface="MingLiU" pitchFamily="49" charset="-120"/>
              </a:rPr>
              <a:t>ε</a:t>
            </a:r>
            <a:r>
              <a:rPr lang="en-US" altLang="zh-CN" dirty="0">
                <a:latin typeface="Times New Roman" panose="02020603050405020304" pitchFamily="18" charset="0"/>
                <a:ea typeface="宋体" panose="02010600030101010101" pitchFamily="2" charset="-122"/>
              </a:rPr>
              <a:t> </a:t>
            </a:r>
            <a:endParaRPr lang="en-US" altLang="zh-CN" dirty="0">
              <a:latin typeface="Times New Roman" panose="02020603050405020304" pitchFamily="18" charset="0"/>
              <a:ea typeface="宋体" panose="02010600030101010101" pitchFamily="2" charset="-122"/>
            </a:endParaRPr>
          </a:p>
        </p:txBody>
      </p:sp>
      <p:sp>
        <p:nvSpPr>
          <p:cNvPr id="154634" name="Text Box 12"/>
          <p:cNvSpPr txBox="1"/>
          <p:nvPr/>
        </p:nvSpPr>
        <p:spPr>
          <a:xfrm>
            <a:off x="4724400" y="3429000"/>
            <a:ext cx="609600" cy="457200"/>
          </a:xfrm>
          <a:prstGeom prst="rect">
            <a:avLst/>
          </a:prstGeom>
          <a:solidFill>
            <a:schemeClr val="bg1"/>
          </a:solidFill>
          <a:ln w="9525">
            <a:noFill/>
          </a:ln>
        </p:spPr>
        <p:txBody>
          <a:bodyPr anchor="t" anchorCtr="0">
            <a:spAutoFit/>
          </a:bodyPr>
          <a:p>
            <a:pPr>
              <a:spcBef>
                <a:spcPct val="50000"/>
              </a:spcBef>
            </a:pPr>
            <a:r>
              <a:rPr lang="en-US" altLang="zh-CN" dirty="0">
                <a:latin typeface="Times New Roman" panose="02020603050405020304" pitchFamily="18" charset="0"/>
                <a:ea typeface="宋体" panose="02010600030101010101" pitchFamily="2" charset="-122"/>
              </a:rPr>
              <a:t>X</a:t>
            </a:r>
            <a:r>
              <a:rPr lang="en-US" altLang="zh-CN" sz="2000" dirty="0">
                <a:latin typeface="Times New Roman" panose="02020603050405020304" pitchFamily="18" charset="0"/>
                <a:ea typeface="宋体" panose="02010600030101010101" pitchFamily="2" charset="-122"/>
              </a:rPr>
              <a:t>i</a:t>
            </a:r>
            <a:r>
              <a:rPr lang="en-US" altLang="zh-CN" dirty="0">
                <a:latin typeface="Times New Roman" panose="02020603050405020304" pitchFamily="18" charset="0"/>
                <a:ea typeface="宋体" panose="02010600030101010101" pitchFamily="2" charset="-122"/>
              </a:rPr>
              <a:t> </a:t>
            </a:r>
            <a:endParaRPr lang="en-US" altLang="zh-CN" dirty="0">
              <a:latin typeface="Times New Roman" panose="02020603050405020304" pitchFamily="18" charset="0"/>
              <a:ea typeface="宋体" panose="02010600030101010101" pitchFamily="2" charset="-122"/>
            </a:endParaRPr>
          </a:p>
        </p:txBody>
      </p:sp>
      <p:sp>
        <p:nvSpPr>
          <p:cNvPr id="154635" name="矩形 1"/>
          <p:cNvSpPr/>
          <p:nvPr/>
        </p:nvSpPr>
        <p:spPr>
          <a:xfrm>
            <a:off x="3533775" y="4365625"/>
            <a:ext cx="2363788" cy="400050"/>
          </a:xfrm>
          <a:prstGeom prst="rect">
            <a:avLst/>
          </a:prstGeom>
          <a:noFill/>
          <a:ln w="9525">
            <a:noFill/>
          </a:ln>
        </p:spPr>
        <p:txBody>
          <a:bodyPr wrap="none" anchor="t" anchorCtr="0">
            <a:spAutoFit/>
          </a:bodyPr>
          <a:p>
            <a:r>
              <a:rPr lang="en-US" altLang="zh-CN" sz="2000" dirty="0">
                <a:solidFill>
                  <a:srgbClr val="FF0000"/>
                </a:solidFill>
                <a:latin typeface="Times New Roman" panose="02020603050405020304" pitchFamily="18" charset="0"/>
                <a:ea typeface="宋体" panose="02010600030101010101" pitchFamily="2" charset="-122"/>
              </a:rPr>
              <a:t>1</a:t>
            </a:r>
            <a:r>
              <a:rPr lang="zh-CN" altLang="en-US" sz="2000" dirty="0">
                <a:solidFill>
                  <a:srgbClr val="FF0000"/>
                </a:solidFill>
                <a:latin typeface="Times New Roman" panose="02020603050405020304" pitchFamily="18" charset="0"/>
                <a:ea typeface="宋体" panose="02010600030101010101" pitchFamily="2" charset="-122"/>
              </a:rPr>
              <a:t>）出自同一产生式</a:t>
            </a:r>
            <a:endParaRPr lang="zh-CN" altLang="en-US" sz="2000" dirty="0">
              <a:solidFill>
                <a:srgbClr val="FF0000"/>
              </a:solidFill>
              <a:latin typeface="Times New Roman" panose="02020603050405020304" pitchFamily="18" charset="0"/>
              <a:ea typeface="宋体" panose="02010600030101010101" pitchFamily="2" charset="-122"/>
            </a:endParaRPr>
          </a:p>
        </p:txBody>
      </p:sp>
      <p:sp>
        <p:nvSpPr>
          <p:cNvPr id="154636" name="矩形 12"/>
          <p:cNvSpPr/>
          <p:nvPr/>
        </p:nvSpPr>
        <p:spPr>
          <a:xfrm>
            <a:off x="3686175" y="6165850"/>
            <a:ext cx="2620963" cy="400050"/>
          </a:xfrm>
          <a:prstGeom prst="rect">
            <a:avLst/>
          </a:prstGeom>
          <a:noFill/>
          <a:ln w="9525">
            <a:noFill/>
          </a:ln>
        </p:spPr>
        <p:txBody>
          <a:bodyPr wrap="none" anchor="t" anchorCtr="0">
            <a:spAutoFit/>
          </a:bodyPr>
          <a:p>
            <a:r>
              <a:rPr lang="en-US" altLang="zh-CN" sz="2000" dirty="0">
                <a:solidFill>
                  <a:srgbClr val="FF0000"/>
                </a:solidFill>
                <a:latin typeface="Times New Roman" panose="02020603050405020304" pitchFamily="18" charset="0"/>
                <a:ea typeface="宋体" panose="02010600030101010101" pitchFamily="2" charset="-122"/>
              </a:rPr>
              <a:t>2</a:t>
            </a:r>
            <a:r>
              <a:rPr lang="zh-CN" altLang="en-US" sz="2000" dirty="0">
                <a:solidFill>
                  <a:srgbClr val="FF0000"/>
                </a:solidFill>
                <a:latin typeface="Times New Roman" panose="02020603050405020304" pitchFamily="18" charset="0"/>
                <a:ea typeface="宋体" panose="02010600030101010101" pitchFamily="2" charset="-122"/>
              </a:rPr>
              <a:t>）出自不同一产生式</a:t>
            </a:r>
            <a:endParaRPr lang="zh-CN" altLang="en-US" sz="2000"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3" name="标题 1"/>
          <p:cNvSpPr>
            <a:spLocks noGrp="1"/>
          </p:cNvSpPr>
          <p:nvPr>
            <p:ph type="title"/>
          </p:nvPr>
        </p:nvSpPr>
        <p:spPr/>
        <p:txBody>
          <a:bodyPr vert="horz" wrap="square" lIns="91440" tIns="45720" rIns="91440" bIns="45720" anchor="ctr" anchorCtr="0"/>
          <a:p>
            <a:endParaRPr lang="zh-CN" altLang="en-US" dirty="0"/>
          </a:p>
        </p:txBody>
      </p:sp>
      <p:sp>
        <p:nvSpPr>
          <p:cNvPr id="156674" name="内容占位符 2"/>
          <p:cNvSpPr>
            <a:spLocks noGrp="1"/>
          </p:cNvSpPr>
          <p:nvPr>
            <p:ph idx="1"/>
          </p:nvPr>
        </p:nvSpPr>
        <p:spPr/>
        <p:txBody>
          <a:bodyPr vert="horz" wrap="square" lIns="91440" tIns="45720" rIns="91440" bIns="45720" anchor="t" anchorCtr="0"/>
          <a:p>
            <a:r>
              <a:rPr lang="en-US" altLang="zh-CN" dirty="0"/>
              <a:t>A→</a:t>
            </a:r>
            <a:r>
              <a:rPr lang="en-US" altLang="zh-CN" dirty="0">
                <a:ea typeface="MingLiU" pitchFamily="49" charset="-120"/>
              </a:rPr>
              <a:t> </a:t>
            </a:r>
            <a:r>
              <a:rPr lang="en-US" altLang="zh-CN" dirty="0">
                <a:ea typeface="MingLiU" pitchFamily="49" charset="-120"/>
                <a:sym typeface="Symbol" panose="05050102010706020507" pitchFamily="18" charset="2"/>
              </a:rPr>
              <a:t></a:t>
            </a:r>
            <a:r>
              <a:rPr lang="en-US" altLang="zh-CN" dirty="0">
                <a:ea typeface="MingLiU" pitchFamily="49" charset="-120"/>
              </a:rPr>
              <a:t> </a:t>
            </a:r>
            <a:r>
              <a:rPr lang="en-US" altLang="zh-CN" dirty="0"/>
              <a:t>·:</a:t>
            </a:r>
            <a:r>
              <a:rPr lang="zh-CN" altLang="en-US" dirty="0"/>
              <a:t>称为规约项目</a:t>
            </a:r>
            <a:endParaRPr lang="en-US" altLang="zh-CN" dirty="0"/>
          </a:p>
          <a:p>
            <a:r>
              <a:rPr lang="en-US" altLang="zh-CN" dirty="0"/>
              <a:t>S’→</a:t>
            </a:r>
            <a:r>
              <a:rPr lang="en-US" altLang="zh-CN" dirty="0">
                <a:ea typeface="MingLiU" pitchFamily="49" charset="-120"/>
              </a:rPr>
              <a:t> </a:t>
            </a:r>
            <a:r>
              <a:rPr lang="en-US" altLang="zh-CN" dirty="0">
                <a:ea typeface="MingLiU" pitchFamily="49" charset="-120"/>
                <a:sym typeface="Symbol" panose="05050102010706020507" pitchFamily="18" charset="2"/>
              </a:rPr>
              <a:t></a:t>
            </a:r>
            <a:r>
              <a:rPr lang="en-US" altLang="zh-CN" dirty="0">
                <a:ea typeface="MingLiU" pitchFamily="49" charset="-120"/>
              </a:rPr>
              <a:t> </a:t>
            </a:r>
            <a:r>
              <a:rPr lang="en-US" altLang="zh-CN" dirty="0"/>
              <a:t>·</a:t>
            </a:r>
            <a:r>
              <a:rPr lang="zh-CN" altLang="en-US" dirty="0"/>
              <a:t>：称为接受项目</a:t>
            </a:r>
            <a:endParaRPr lang="en-US" altLang="zh-CN" dirty="0"/>
          </a:p>
          <a:p>
            <a:r>
              <a:rPr lang="en-US" altLang="zh-CN" dirty="0"/>
              <a:t>A→  </a:t>
            </a:r>
            <a:r>
              <a:rPr lang="en-US" altLang="zh-CN" dirty="0">
                <a:ea typeface="MingLiU" pitchFamily="49" charset="-120"/>
                <a:sym typeface="Symbol" panose="05050102010706020507" pitchFamily="18" charset="2"/>
              </a:rPr>
              <a:t></a:t>
            </a:r>
            <a:r>
              <a:rPr lang="en-US" altLang="zh-CN" dirty="0">
                <a:ea typeface="MingLiU" pitchFamily="49" charset="-120"/>
              </a:rPr>
              <a:t> .a</a:t>
            </a:r>
            <a:r>
              <a:rPr lang="en-US" altLang="zh-CN" dirty="0">
                <a:ea typeface="MingLiU" pitchFamily="49" charset="-120"/>
                <a:sym typeface="Symbol" panose="05050102010706020507" pitchFamily="18" charset="2"/>
              </a:rPr>
              <a:t></a:t>
            </a:r>
            <a:r>
              <a:rPr lang="en-US" altLang="zh-CN" dirty="0">
                <a:ea typeface="MingLiU" pitchFamily="49" charset="-120"/>
              </a:rPr>
              <a:t> ,a</a:t>
            </a:r>
            <a:r>
              <a:rPr lang="zh-CN" altLang="en-US" dirty="0">
                <a:ea typeface="MingLiU" pitchFamily="49" charset="-120"/>
              </a:rPr>
              <a:t>为终结符，称为移进项目</a:t>
            </a:r>
            <a:endParaRPr lang="en-US" altLang="zh-CN" dirty="0">
              <a:ea typeface="MingLiU" pitchFamily="49" charset="-120"/>
            </a:endParaRPr>
          </a:p>
          <a:p>
            <a:r>
              <a:rPr lang="en-US" altLang="zh-CN" dirty="0"/>
              <a:t>A→  </a:t>
            </a:r>
            <a:r>
              <a:rPr lang="en-US" altLang="zh-CN" dirty="0">
                <a:ea typeface="MingLiU" pitchFamily="49" charset="-120"/>
                <a:sym typeface="Symbol" panose="05050102010706020507" pitchFamily="18" charset="2"/>
              </a:rPr>
              <a:t></a:t>
            </a:r>
            <a:r>
              <a:rPr lang="en-US" altLang="zh-CN" dirty="0">
                <a:ea typeface="MingLiU" pitchFamily="49" charset="-120"/>
              </a:rPr>
              <a:t> .B</a:t>
            </a:r>
            <a:r>
              <a:rPr lang="en-US" altLang="zh-CN" dirty="0">
                <a:ea typeface="MingLiU" pitchFamily="49" charset="-120"/>
                <a:sym typeface="Symbol" panose="05050102010706020507" pitchFamily="18" charset="2"/>
              </a:rPr>
              <a:t></a:t>
            </a:r>
            <a:r>
              <a:rPr lang="zh-CN" altLang="en-US" dirty="0">
                <a:ea typeface="MingLiU" pitchFamily="49" charset="-120"/>
                <a:sym typeface="Symbol" panose="05050102010706020507" pitchFamily="18" charset="2"/>
              </a:rPr>
              <a:t>，</a:t>
            </a:r>
            <a:r>
              <a:rPr lang="en-US" altLang="zh-CN" dirty="0">
                <a:ea typeface="MingLiU" pitchFamily="49" charset="-120"/>
                <a:sym typeface="Symbol" panose="05050102010706020507" pitchFamily="18" charset="2"/>
              </a:rPr>
              <a:t>B</a:t>
            </a:r>
            <a:r>
              <a:rPr lang="zh-CN" altLang="en-US" dirty="0">
                <a:ea typeface="MingLiU" pitchFamily="49" charset="-120"/>
                <a:sym typeface="Symbol" panose="05050102010706020507" pitchFamily="18" charset="2"/>
              </a:rPr>
              <a:t>为非终结符，称为待规约项目</a:t>
            </a:r>
            <a:endParaRPr lang="en-US" altLang="zh-CN" dirty="0"/>
          </a:p>
          <a:p>
            <a:endParaRPr lang="zh-CN"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1" name="Rectangle 2"/>
          <p:cNvSpPr>
            <a:spLocks noGrp="1"/>
          </p:cNvSpPr>
          <p:nvPr>
            <p:ph type="title"/>
          </p:nvPr>
        </p:nvSpPr>
        <p:spPr>
          <a:xfrm>
            <a:off x="457200" y="76200"/>
            <a:ext cx="8229600" cy="1143000"/>
          </a:xfrm>
        </p:spPr>
        <p:txBody>
          <a:bodyPr vert="horz" wrap="square" lIns="91440" tIns="45720" rIns="91440" bIns="45720" anchor="ctr" anchorCtr="0"/>
          <a:p>
            <a:pPr eaLnBrk="1" hangingPunct="1"/>
            <a:r>
              <a:rPr lang="en-US" altLang="zh-CN" sz="3200" u="sng" dirty="0">
                <a:solidFill>
                  <a:srgbClr val="FF0000"/>
                </a:solidFill>
              </a:rPr>
              <a:t>5.3.2 LR(0)</a:t>
            </a:r>
            <a:r>
              <a:rPr lang="zh-CN" altLang="en-US" sz="3200" u="sng" dirty="0">
                <a:solidFill>
                  <a:srgbClr val="FF0000"/>
                </a:solidFill>
              </a:rPr>
              <a:t>项目集族和</a:t>
            </a:r>
            <a:r>
              <a:rPr lang="en-US" altLang="zh-CN" sz="3200" u="sng" dirty="0">
                <a:solidFill>
                  <a:srgbClr val="FF0000"/>
                </a:solidFill>
              </a:rPr>
              <a:t>LR(0)</a:t>
            </a:r>
            <a:r>
              <a:rPr lang="zh-CN" altLang="en-US" sz="3200" u="sng" dirty="0">
                <a:solidFill>
                  <a:srgbClr val="FF0000"/>
                </a:solidFill>
              </a:rPr>
              <a:t>分析表的构造</a:t>
            </a:r>
            <a:r>
              <a:rPr lang="en-US" altLang="zh-CN" sz="3200" u="sng" dirty="0">
                <a:solidFill>
                  <a:srgbClr val="FF0000"/>
                </a:solidFill>
              </a:rPr>
              <a:t>(4)</a:t>
            </a:r>
            <a:br>
              <a:rPr lang="en-US" altLang="zh-CN" sz="3200" u="sng" dirty="0">
                <a:solidFill>
                  <a:srgbClr val="FF0000"/>
                </a:solidFill>
              </a:rPr>
            </a:br>
            <a:r>
              <a:rPr lang="en-US" altLang="zh-CN" sz="3200" u="sng" dirty="0">
                <a:solidFill>
                  <a:srgbClr val="FF0000"/>
                </a:solidFill>
              </a:rPr>
              <a:t> </a:t>
            </a:r>
            <a:r>
              <a:rPr lang="en-US" altLang="zh-CN" sz="3200" dirty="0">
                <a:solidFill>
                  <a:srgbClr val="000099"/>
                </a:solidFill>
              </a:rPr>
              <a:t>(</a:t>
            </a:r>
            <a:r>
              <a:rPr lang="zh-CN" altLang="en-US" sz="3200" dirty="0">
                <a:solidFill>
                  <a:srgbClr val="000099"/>
                </a:solidFill>
              </a:rPr>
              <a:t>一</a:t>
            </a:r>
            <a:r>
              <a:rPr lang="en-US" altLang="zh-CN" sz="3200" dirty="0">
                <a:solidFill>
                  <a:srgbClr val="000099"/>
                </a:solidFill>
              </a:rPr>
              <a:t>) </a:t>
            </a:r>
            <a:r>
              <a:rPr lang="zh-CN" altLang="en-US" sz="3200" dirty="0">
                <a:solidFill>
                  <a:srgbClr val="000099"/>
                </a:solidFill>
              </a:rPr>
              <a:t>构造识别</a:t>
            </a:r>
            <a:r>
              <a:rPr lang="en-US" altLang="zh-CN" sz="3200" dirty="0">
                <a:solidFill>
                  <a:srgbClr val="000099"/>
                </a:solidFill>
              </a:rPr>
              <a:t>G</a:t>
            </a:r>
            <a:r>
              <a:rPr lang="zh-CN" altLang="en-US" sz="3200" dirty="0">
                <a:solidFill>
                  <a:srgbClr val="000099"/>
                </a:solidFill>
              </a:rPr>
              <a:t>所有活前缀的有限自动机</a:t>
            </a:r>
            <a:r>
              <a:rPr lang="en-US" altLang="zh-CN" sz="3200" dirty="0">
                <a:solidFill>
                  <a:srgbClr val="000099"/>
                </a:solidFill>
              </a:rPr>
              <a:t>(3)</a:t>
            </a:r>
            <a:endParaRPr lang="en-US" altLang="zh-CN" sz="3200" dirty="0">
              <a:solidFill>
                <a:srgbClr val="000099"/>
              </a:solidFill>
            </a:endParaRPr>
          </a:p>
        </p:txBody>
      </p:sp>
      <p:sp>
        <p:nvSpPr>
          <p:cNvPr id="158722" name="Rectangle 3"/>
          <p:cNvSpPr>
            <a:spLocks noGrp="1"/>
          </p:cNvSpPr>
          <p:nvPr>
            <p:ph idx="1"/>
          </p:nvPr>
        </p:nvSpPr>
        <p:spPr>
          <a:xfrm>
            <a:off x="533400" y="1143000"/>
            <a:ext cx="8077200" cy="609600"/>
          </a:xfrm>
          <a:solidFill>
            <a:srgbClr val="99FF99"/>
          </a:solidFill>
          <a:ln>
            <a:solidFill>
              <a:srgbClr val="800000"/>
            </a:solidFill>
            <a:miter/>
          </a:ln>
        </p:spPr>
        <p:txBody>
          <a:bodyPr vert="horz" wrap="square" lIns="91440" tIns="45720" rIns="91440" bIns="45720" anchor="t" anchorCtr="0"/>
          <a:p>
            <a:pPr eaLnBrk="1" hangingPunct="1">
              <a:buNone/>
            </a:pPr>
            <a:r>
              <a:rPr lang="en-US" altLang="zh-CN" u="sng" dirty="0"/>
              <a:t>S’→E</a:t>
            </a:r>
            <a:r>
              <a:rPr lang="en-US" altLang="zh-CN" dirty="0"/>
              <a:t>     </a:t>
            </a:r>
            <a:r>
              <a:rPr lang="en-US" altLang="zh-CN" u="sng" dirty="0"/>
              <a:t>E→aA|bB</a:t>
            </a:r>
            <a:r>
              <a:rPr lang="en-US" altLang="zh-CN" dirty="0"/>
              <a:t>      </a:t>
            </a:r>
            <a:r>
              <a:rPr lang="en-US" altLang="zh-CN" u="sng" dirty="0"/>
              <a:t>A→cA|d</a:t>
            </a:r>
            <a:r>
              <a:rPr lang="en-US" altLang="zh-CN" dirty="0"/>
              <a:t>        </a:t>
            </a:r>
            <a:r>
              <a:rPr lang="en-US" altLang="zh-CN" u="sng" dirty="0"/>
              <a:t>B→cB|d</a:t>
            </a:r>
            <a:r>
              <a:rPr lang="en-US" altLang="zh-CN" dirty="0"/>
              <a:t> </a:t>
            </a:r>
            <a:endParaRPr lang="en-US" altLang="zh-CN" dirty="0"/>
          </a:p>
        </p:txBody>
      </p:sp>
      <p:graphicFrame>
        <p:nvGraphicFramePr>
          <p:cNvPr id="50180" name="Group 4"/>
          <p:cNvGraphicFramePr>
            <a:graphicFrameLocks noGrp="1"/>
          </p:cNvGraphicFramePr>
          <p:nvPr/>
        </p:nvGraphicFramePr>
        <p:xfrm>
          <a:off x="152400" y="1971675"/>
          <a:ext cx="3581400" cy="4691067"/>
        </p:xfrm>
        <a:graphic>
          <a:graphicData uri="http://schemas.openxmlformats.org/drawingml/2006/table">
            <a:tbl>
              <a:tblPr/>
              <a:tblGrid>
                <a:gridCol w="1671638"/>
                <a:gridCol w="1909762"/>
              </a:tblGrid>
              <a:tr h="51814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 </a:t>
                      </a:r>
                      <a:r>
                        <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S’→·E</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10 </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A→d ·</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4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2</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S’→E ·</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11 </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E→·bB</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4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3</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E→·aA</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12 </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E→b·B</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4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4</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E→a·A</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13 </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E→bB·</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4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5</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E→aA·</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14 </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B→·cB</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594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6</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A→·cA</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15 </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B→c·B</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4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7</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A→c·A</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16 </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B→cB ·</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4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8</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A→cA·</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17 </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B→·d</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4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9</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A→·d</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18 </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B→d ·</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58755" name="Oval 36"/>
          <p:cNvSpPr/>
          <p:nvPr/>
        </p:nvSpPr>
        <p:spPr>
          <a:xfrm>
            <a:off x="4038600" y="3852863"/>
            <a:ext cx="3810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a:t>
            </a:r>
            <a:endParaRPr lang="en-US" altLang="zh-CN" dirty="0">
              <a:latin typeface="Times New Roman" panose="02020603050405020304" pitchFamily="18" charset="0"/>
              <a:ea typeface="宋体" panose="02010600030101010101" pitchFamily="2" charset="-122"/>
            </a:endParaRPr>
          </a:p>
        </p:txBody>
      </p:sp>
      <p:sp>
        <p:nvSpPr>
          <p:cNvPr id="158756" name="Oval 37"/>
          <p:cNvSpPr/>
          <p:nvPr/>
        </p:nvSpPr>
        <p:spPr>
          <a:xfrm>
            <a:off x="4876800" y="3852863"/>
            <a:ext cx="381000" cy="381000"/>
          </a:xfrm>
          <a:prstGeom prst="ellipse">
            <a:avLst/>
          </a:prstGeom>
          <a:solidFill>
            <a:srgbClr val="FFCC00"/>
          </a:solidFill>
          <a:ln w="9525" cap="flat" cmpd="sng">
            <a:solidFill>
              <a:srgbClr val="FFCC00"/>
            </a:solidFill>
            <a:prstDash val="solid"/>
            <a:round/>
            <a:headEnd type="none" w="med" len="med"/>
            <a:tailEnd type="none" w="med" len="med"/>
          </a:ln>
          <a:effectLst>
            <a:prstShdw prst="shdw13" dist="53882" dir="13499999">
              <a:schemeClr val="bg2"/>
            </a:prstShdw>
          </a:effectLst>
        </p:spPr>
        <p:txBody>
          <a:bodyPr wrap="none" anchor="ctr" anchorCtr="0"/>
          <a:p>
            <a:pPr algn="ctr"/>
            <a:r>
              <a:rPr lang="en-US" altLang="zh-CN" dirty="0">
                <a:latin typeface="Times New Roman" panose="02020603050405020304" pitchFamily="18" charset="0"/>
                <a:ea typeface="宋体" panose="02010600030101010101" pitchFamily="2" charset="-122"/>
              </a:rPr>
              <a:t>2</a:t>
            </a:r>
            <a:endParaRPr lang="en-US" altLang="zh-CN" dirty="0">
              <a:latin typeface="Times New Roman" panose="02020603050405020304" pitchFamily="18" charset="0"/>
              <a:ea typeface="宋体" panose="02010600030101010101" pitchFamily="2" charset="-122"/>
            </a:endParaRPr>
          </a:p>
        </p:txBody>
      </p:sp>
      <p:sp>
        <p:nvSpPr>
          <p:cNvPr id="158757" name="Oval 38"/>
          <p:cNvSpPr/>
          <p:nvPr/>
        </p:nvSpPr>
        <p:spPr>
          <a:xfrm>
            <a:off x="4876800" y="3200400"/>
            <a:ext cx="3810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3</a:t>
            </a:r>
            <a:endParaRPr lang="en-US" altLang="zh-CN" dirty="0">
              <a:latin typeface="Times New Roman" panose="02020603050405020304" pitchFamily="18" charset="0"/>
              <a:ea typeface="宋体" panose="02010600030101010101" pitchFamily="2" charset="-122"/>
            </a:endParaRPr>
          </a:p>
        </p:txBody>
      </p:sp>
      <p:sp>
        <p:nvSpPr>
          <p:cNvPr id="158758" name="Oval 39"/>
          <p:cNvSpPr/>
          <p:nvPr/>
        </p:nvSpPr>
        <p:spPr>
          <a:xfrm>
            <a:off x="5791200" y="3200400"/>
            <a:ext cx="3810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4</a:t>
            </a:r>
            <a:endParaRPr lang="en-US" altLang="zh-CN" dirty="0">
              <a:latin typeface="Times New Roman" panose="02020603050405020304" pitchFamily="18" charset="0"/>
              <a:ea typeface="宋体" panose="02010600030101010101" pitchFamily="2" charset="-122"/>
            </a:endParaRPr>
          </a:p>
        </p:txBody>
      </p:sp>
      <p:sp>
        <p:nvSpPr>
          <p:cNvPr id="158759" name="Oval 40"/>
          <p:cNvSpPr/>
          <p:nvPr/>
        </p:nvSpPr>
        <p:spPr>
          <a:xfrm>
            <a:off x="6629400" y="3200400"/>
            <a:ext cx="381000" cy="381000"/>
          </a:xfrm>
          <a:prstGeom prst="ellipse">
            <a:avLst/>
          </a:prstGeom>
          <a:solidFill>
            <a:srgbClr val="FFCC00"/>
          </a:solidFill>
          <a:ln w="9525" cap="flat" cmpd="sng">
            <a:solidFill>
              <a:schemeClr val="tx1"/>
            </a:solidFill>
            <a:prstDash val="solid"/>
            <a:round/>
            <a:headEnd type="none" w="med" len="med"/>
            <a:tailEnd type="none" w="med" len="med"/>
          </a:ln>
          <a:effectLst>
            <a:prstShdw prst="shdw13" dist="53882" dir="13499999">
              <a:schemeClr val="bg2"/>
            </a:prstShdw>
          </a:effectLst>
        </p:spPr>
        <p:txBody>
          <a:bodyPr wrap="none" anchor="ctr" anchorCtr="0"/>
          <a:p>
            <a:pPr algn="ctr"/>
            <a:r>
              <a:rPr lang="en-US" altLang="zh-CN" dirty="0">
                <a:latin typeface="Times New Roman" panose="02020603050405020304" pitchFamily="18" charset="0"/>
                <a:ea typeface="宋体" panose="02010600030101010101" pitchFamily="2" charset="-122"/>
              </a:rPr>
              <a:t>5</a:t>
            </a:r>
            <a:endParaRPr lang="en-US" altLang="zh-CN" dirty="0">
              <a:latin typeface="Times New Roman" panose="02020603050405020304" pitchFamily="18" charset="0"/>
              <a:ea typeface="宋体" panose="02010600030101010101" pitchFamily="2" charset="-122"/>
            </a:endParaRPr>
          </a:p>
        </p:txBody>
      </p:sp>
      <p:sp>
        <p:nvSpPr>
          <p:cNvPr id="158760" name="Oval 41"/>
          <p:cNvSpPr/>
          <p:nvPr/>
        </p:nvSpPr>
        <p:spPr>
          <a:xfrm>
            <a:off x="6700838" y="1905000"/>
            <a:ext cx="3810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7</a:t>
            </a:r>
            <a:endParaRPr lang="en-US" altLang="zh-CN" dirty="0">
              <a:latin typeface="Times New Roman" panose="02020603050405020304" pitchFamily="18" charset="0"/>
              <a:ea typeface="宋体" panose="02010600030101010101" pitchFamily="2" charset="-122"/>
            </a:endParaRPr>
          </a:p>
        </p:txBody>
      </p:sp>
      <p:sp>
        <p:nvSpPr>
          <p:cNvPr id="158761" name="Oval 42"/>
          <p:cNvSpPr/>
          <p:nvPr/>
        </p:nvSpPr>
        <p:spPr>
          <a:xfrm>
            <a:off x="5786438" y="1905000"/>
            <a:ext cx="3810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6</a:t>
            </a:r>
            <a:endParaRPr lang="en-US" altLang="zh-CN" dirty="0">
              <a:latin typeface="Times New Roman" panose="02020603050405020304" pitchFamily="18" charset="0"/>
              <a:ea typeface="宋体" panose="02010600030101010101" pitchFamily="2" charset="-122"/>
            </a:endParaRPr>
          </a:p>
        </p:txBody>
      </p:sp>
      <p:sp>
        <p:nvSpPr>
          <p:cNvPr id="158762" name="Oval 43"/>
          <p:cNvSpPr/>
          <p:nvPr/>
        </p:nvSpPr>
        <p:spPr>
          <a:xfrm>
            <a:off x="7691438" y="1905000"/>
            <a:ext cx="381000" cy="381000"/>
          </a:xfrm>
          <a:prstGeom prst="ellipse">
            <a:avLst/>
          </a:prstGeom>
          <a:solidFill>
            <a:srgbClr val="FFCC00"/>
          </a:solidFill>
          <a:ln w="9525" cap="flat" cmpd="sng">
            <a:solidFill>
              <a:schemeClr val="tx1"/>
            </a:solidFill>
            <a:prstDash val="solid"/>
            <a:round/>
            <a:headEnd type="none" w="med" len="med"/>
            <a:tailEnd type="none" w="med" len="med"/>
          </a:ln>
          <a:effectLst>
            <a:prstShdw prst="shdw13" dist="53882" dir="13499999">
              <a:schemeClr val="bg2"/>
            </a:prstShdw>
          </a:effectLst>
        </p:spPr>
        <p:txBody>
          <a:bodyPr wrap="none" anchor="ctr" anchorCtr="0"/>
          <a:p>
            <a:pPr algn="ctr"/>
            <a:r>
              <a:rPr lang="en-US" altLang="zh-CN" dirty="0">
                <a:latin typeface="Times New Roman" panose="02020603050405020304" pitchFamily="18" charset="0"/>
                <a:ea typeface="宋体" panose="02010600030101010101" pitchFamily="2" charset="-122"/>
              </a:rPr>
              <a:t>8</a:t>
            </a:r>
            <a:endParaRPr lang="en-US" altLang="zh-CN" dirty="0">
              <a:latin typeface="Times New Roman" panose="02020603050405020304" pitchFamily="18" charset="0"/>
              <a:ea typeface="宋体" panose="02010600030101010101" pitchFamily="2" charset="-122"/>
            </a:endParaRPr>
          </a:p>
        </p:txBody>
      </p:sp>
      <p:sp>
        <p:nvSpPr>
          <p:cNvPr id="158763" name="Oval 44"/>
          <p:cNvSpPr/>
          <p:nvPr/>
        </p:nvSpPr>
        <p:spPr>
          <a:xfrm>
            <a:off x="7620000" y="2590800"/>
            <a:ext cx="3810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9</a:t>
            </a:r>
            <a:endParaRPr lang="en-US" altLang="zh-CN" dirty="0">
              <a:latin typeface="Times New Roman" panose="02020603050405020304" pitchFamily="18" charset="0"/>
              <a:ea typeface="宋体" panose="02010600030101010101" pitchFamily="2" charset="-122"/>
            </a:endParaRPr>
          </a:p>
        </p:txBody>
      </p:sp>
      <p:sp>
        <p:nvSpPr>
          <p:cNvPr id="158764" name="Oval 45"/>
          <p:cNvSpPr/>
          <p:nvPr/>
        </p:nvSpPr>
        <p:spPr>
          <a:xfrm>
            <a:off x="8458200" y="2590800"/>
            <a:ext cx="381000" cy="381000"/>
          </a:xfrm>
          <a:prstGeom prst="ellipse">
            <a:avLst/>
          </a:prstGeom>
          <a:solidFill>
            <a:srgbClr val="FFCC00"/>
          </a:solidFill>
          <a:ln w="9525" cap="flat" cmpd="sng">
            <a:solidFill>
              <a:schemeClr val="tx1"/>
            </a:solidFill>
            <a:prstDash val="solid"/>
            <a:round/>
            <a:headEnd type="none" w="med" len="med"/>
            <a:tailEnd type="none" w="med" len="med"/>
          </a:ln>
          <a:effectLst>
            <a:prstShdw prst="shdw13" dist="53882" dir="13499999">
              <a:schemeClr val="bg2"/>
            </a:prstShdw>
          </a:effectLst>
        </p:spPr>
        <p:txBody>
          <a:bodyPr wrap="none" anchor="ctr" anchorCtr="0"/>
          <a:p>
            <a:pPr algn="ctr"/>
            <a:r>
              <a:rPr lang="en-US" altLang="zh-CN" dirty="0">
                <a:latin typeface="Times New Roman" panose="02020603050405020304" pitchFamily="18" charset="0"/>
                <a:ea typeface="宋体" panose="02010600030101010101" pitchFamily="2" charset="-122"/>
              </a:rPr>
              <a:t>10</a:t>
            </a:r>
            <a:endParaRPr lang="en-US" altLang="zh-CN" dirty="0">
              <a:latin typeface="Times New Roman" panose="02020603050405020304" pitchFamily="18" charset="0"/>
              <a:ea typeface="宋体" panose="02010600030101010101" pitchFamily="2" charset="-122"/>
            </a:endParaRPr>
          </a:p>
        </p:txBody>
      </p:sp>
      <p:sp>
        <p:nvSpPr>
          <p:cNvPr id="158765" name="Oval 46"/>
          <p:cNvSpPr/>
          <p:nvPr/>
        </p:nvSpPr>
        <p:spPr>
          <a:xfrm>
            <a:off x="4876800" y="4495800"/>
            <a:ext cx="3810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11</a:t>
            </a:r>
            <a:endParaRPr lang="en-US" altLang="zh-CN" dirty="0">
              <a:latin typeface="Times New Roman" panose="02020603050405020304" pitchFamily="18" charset="0"/>
              <a:ea typeface="宋体" panose="02010600030101010101" pitchFamily="2" charset="-122"/>
            </a:endParaRPr>
          </a:p>
        </p:txBody>
      </p:sp>
      <p:sp>
        <p:nvSpPr>
          <p:cNvPr id="158766" name="Oval 47"/>
          <p:cNvSpPr/>
          <p:nvPr/>
        </p:nvSpPr>
        <p:spPr>
          <a:xfrm>
            <a:off x="5791200" y="4495800"/>
            <a:ext cx="3810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12</a:t>
            </a:r>
            <a:endParaRPr lang="en-US" altLang="zh-CN" dirty="0">
              <a:latin typeface="Times New Roman" panose="02020603050405020304" pitchFamily="18" charset="0"/>
              <a:ea typeface="宋体" panose="02010600030101010101" pitchFamily="2" charset="-122"/>
            </a:endParaRPr>
          </a:p>
        </p:txBody>
      </p:sp>
      <p:sp>
        <p:nvSpPr>
          <p:cNvPr id="158767" name="Oval 48"/>
          <p:cNvSpPr/>
          <p:nvPr/>
        </p:nvSpPr>
        <p:spPr>
          <a:xfrm>
            <a:off x="6629400" y="4495800"/>
            <a:ext cx="381000" cy="381000"/>
          </a:xfrm>
          <a:prstGeom prst="ellipse">
            <a:avLst/>
          </a:prstGeom>
          <a:solidFill>
            <a:srgbClr val="FFCC00"/>
          </a:solidFill>
          <a:ln w="9525" cap="flat" cmpd="sng">
            <a:solidFill>
              <a:schemeClr val="tx1"/>
            </a:solidFill>
            <a:prstDash val="solid"/>
            <a:round/>
            <a:headEnd type="none" w="med" len="med"/>
            <a:tailEnd type="none" w="med" len="med"/>
          </a:ln>
          <a:effectLst>
            <a:prstShdw prst="shdw13" dist="53882" dir="13499999">
              <a:schemeClr val="bg2"/>
            </a:prstShdw>
          </a:effectLst>
        </p:spPr>
        <p:txBody>
          <a:bodyPr wrap="none" anchor="ctr" anchorCtr="0"/>
          <a:p>
            <a:pPr algn="ctr"/>
            <a:r>
              <a:rPr lang="en-US" altLang="zh-CN" dirty="0">
                <a:latin typeface="Times New Roman" panose="02020603050405020304" pitchFamily="18" charset="0"/>
                <a:ea typeface="宋体" panose="02010600030101010101" pitchFamily="2" charset="-122"/>
              </a:rPr>
              <a:t>13</a:t>
            </a:r>
            <a:endParaRPr lang="en-US" altLang="zh-CN" dirty="0">
              <a:latin typeface="Times New Roman" panose="02020603050405020304" pitchFamily="18" charset="0"/>
              <a:ea typeface="宋体" panose="02010600030101010101" pitchFamily="2" charset="-122"/>
            </a:endParaRPr>
          </a:p>
        </p:txBody>
      </p:sp>
      <p:sp>
        <p:nvSpPr>
          <p:cNvPr id="158768" name="Oval 49"/>
          <p:cNvSpPr/>
          <p:nvPr/>
        </p:nvSpPr>
        <p:spPr>
          <a:xfrm>
            <a:off x="7620000" y="5257800"/>
            <a:ext cx="3810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17</a:t>
            </a:r>
            <a:endParaRPr lang="en-US" altLang="zh-CN" dirty="0">
              <a:latin typeface="Times New Roman" panose="02020603050405020304" pitchFamily="18" charset="0"/>
              <a:ea typeface="宋体" panose="02010600030101010101" pitchFamily="2" charset="-122"/>
            </a:endParaRPr>
          </a:p>
        </p:txBody>
      </p:sp>
      <p:sp>
        <p:nvSpPr>
          <p:cNvPr id="158769" name="Oval 50"/>
          <p:cNvSpPr/>
          <p:nvPr/>
        </p:nvSpPr>
        <p:spPr>
          <a:xfrm>
            <a:off x="8458200" y="5257800"/>
            <a:ext cx="381000" cy="381000"/>
          </a:xfrm>
          <a:prstGeom prst="ellipse">
            <a:avLst/>
          </a:prstGeom>
          <a:solidFill>
            <a:srgbClr val="FFCC00"/>
          </a:solidFill>
          <a:ln w="9525" cap="flat" cmpd="sng">
            <a:solidFill>
              <a:schemeClr val="tx1"/>
            </a:solidFill>
            <a:prstDash val="solid"/>
            <a:round/>
            <a:headEnd type="none" w="med" len="med"/>
            <a:tailEnd type="none" w="med" len="med"/>
          </a:ln>
          <a:effectLst>
            <a:prstShdw prst="shdw13" dist="53882" dir="13499999">
              <a:schemeClr val="bg2"/>
            </a:prstShdw>
          </a:effectLst>
        </p:spPr>
        <p:txBody>
          <a:bodyPr wrap="none" anchor="ctr" anchorCtr="0"/>
          <a:p>
            <a:pPr algn="ctr"/>
            <a:r>
              <a:rPr lang="en-US" altLang="zh-CN" dirty="0">
                <a:latin typeface="Times New Roman" panose="02020603050405020304" pitchFamily="18" charset="0"/>
                <a:ea typeface="宋体" panose="02010600030101010101" pitchFamily="2" charset="-122"/>
              </a:rPr>
              <a:t>18</a:t>
            </a:r>
            <a:endParaRPr lang="en-US" altLang="zh-CN" dirty="0">
              <a:latin typeface="Times New Roman" panose="02020603050405020304" pitchFamily="18" charset="0"/>
              <a:ea typeface="宋体" panose="02010600030101010101" pitchFamily="2" charset="-122"/>
            </a:endParaRPr>
          </a:p>
        </p:txBody>
      </p:sp>
      <p:sp>
        <p:nvSpPr>
          <p:cNvPr id="158770" name="Oval 51"/>
          <p:cNvSpPr/>
          <p:nvPr/>
        </p:nvSpPr>
        <p:spPr>
          <a:xfrm>
            <a:off x="6705600" y="6096000"/>
            <a:ext cx="3810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15</a:t>
            </a:r>
            <a:endParaRPr lang="en-US" altLang="zh-CN" dirty="0">
              <a:latin typeface="Times New Roman" panose="02020603050405020304" pitchFamily="18" charset="0"/>
              <a:ea typeface="宋体" panose="02010600030101010101" pitchFamily="2" charset="-122"/>
            </a:endParaRPr>
          </a:p>
        </p:txBody>
      </p:sp>
      <p:sp>
        <p:nvSpPr>
          <p:cNvPr id="158771" name="Oval 52"/>
          <p:cNvSpPr/>
          <p:nvPr/>
        </p:nvSpPr>
        <p:spPr>
          <a:xfrm>
            <a:off x="5791200" y="6096000"/>
            <a:ext cx="3810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14</a:t>
            </a:r>
            <a:endParaRPr lang="en-US" altLang="zh-CN" dirty="0">
              <a:latin typeface="Times New Roman" panose="02020603050405020304" pitchFamily="18" charset="0"/>
              <a:ea typeface="宋体" panose="02010600030101010101" pitchFamily="2" charset="-122"/>
            </a:endParaRPr>
          </a:p>
        </p:txBody>
      </p:sp>
      <p:sp>
        <p:nvSpPr>
          <p:cNvPr id="158772" name="Oval 53"/>
          <p:cNvSpPr/>
          <p:nvPr/>
        </p:nvSpPr>
        <p:spPr>
          <a:xfrm>
            <a:off x="7696200" y="6096000"/>
            <a:ext cx="381000" cy="381000"/>
          </a:xfrm>
          <a:prstGeom prst="ellipse">
            <a:avLst/>
          </a:prstGeom>
          <a:solidFill>
            <a:srgbClr val="FFCC00"/>
          </a:solidFill>
          <a:ln w="9525" cap="flat" cmpd="sng">
            <a:solidFill>
              <a:schemeClr val="tx1"/>
            </a:solidFill>
            <a:prstDash val="solid"/>
            <a:round/>
            <a:headEnd type="none" w="med" len="med"/>
            <a:tailEnd type="none" w="med" len="med"/>
          </a:ln>
          <a:effectLst>
            <a:prstShdw prst="shdw13" dist="53882" dir="13499999">
              <a:schemeClr val="bg2"/>
            </a:prstShdw>
          </a:effectLst>
        </p:spPr>
        <p:txBody>
          <a:bodyPr wrap="none" anchor="ctr" anchorCtr="0"/>
          <a:p>
            <a:pPr algn="ctr"/>
            <a:r>
              <a:rPr lang="en-US" altLang="zh-CN" dirty="0">
                <a:latin typeface="Times New Roman" panose="02020603050405020304" pitchFamily="18" charset="0"/>
                <a:ea typeface="宋体" panose="02010600030101010101" pitchFamily="2" charset="-122"/>
              </a:rPr>
              <a:t>16</a:t>
            </a:r>
            <a:endParaRPr lang="en-US" altLang="zh-CN" dirty="0">
              <a:latin typeface="Times New Roman" panose="02020603050405020304" pitchFamily="18" charset="0"/>
              <a:ea typeface="宋体" panose="02010600030101010101" pitchFamily="2" charset="-122"/>
            </a:endParaRPr>
          </a:p>
        </p:txBody>
      </p:sp>
      <p:cxnSp>
        <p:nvCxnSpPr>
          <p:cNvPr id="158773" name="AutoShape 54"/>
          <p:cNvCxnSpPr>
            <a:stCxn id="158755" idx="6"/>
            <a:endCxn id="158756" idx="2"/>
          </p:cNvCxnSpPr>
          <p:nvPr/>
        </p:nvCxnSpPr>
        <p:spPr>
          <a:xfrm>
            <a:off x="4419600" y="4043363"/>
            <a:ext cx="457200" cy="0"/>
          </a:xfrm>
          <a:prstGeom prst="straightConnector1">
            <a:avLst/>
          </a:prstGeom>
          <a:ln w="9525" cap="flat" cmpd="sng">
            <a:solidFill>
              <a:schemeClr val="tx1"/>
            </a:solidFill>
            <a:prstDash val="solid"/>
            <a:round/>
            <a:headEnd type="none" w="med" len="med"/>
            <a:tailEnd type="triangle" w="med" len="med"/>
          </a:ln>
        </p:spPr>
      </p:cxnSp>
      <p:cxnSp>
        <p:nvCxnSpPr>
          <p:cNvPr id="158774" name="AutoShape 55"/>
          <p:cNvCxnSpPr>
            <a:stCxn id="158757" idx="6"/>
            <a:endCxn id="158758" idx="2"/>
          </p:cNvCxnSpPr>
          <p:nvPr/>
        </p:nvCxnSpPr>
        <p:spPr>
          <a:xfrm>
            <a:off x="5257800" y="3390900"/>
            <a:ext cx="533400" cy="0"/>
          </a:xfrm>
          <a:prstGeom prst="straightConnector1">
            <a:avLst/>
          </a:prstGeom>
          <a:ln w="9525" cap="flat" cmpd="sng">
            <a:solidFill>
              <a:schemeClr val="tx1"/>
            </a:solidFill>
            <a:prstDash val="solid"/>
            <a:round/>
            <a:headEnd type="none" w="med" len="med"/>
            <a:tailEnd type="triangle" w="med" len="med"/>
          </a:ln>
        </p:spPr>
      </p:cxnSp>
      <p:cxnSp>
        <p:nvCxnSpPr>
          <p:cNvPr id="158775" name="AutoShape 56"/>
          <p:cNvCxnSpPr>
            <a:stCxn id="158758" idx="6"/>
            <a:endCxn id="158759" idx="2"/>
          </p:cNvCxnSpPr>
          <p:nvPr/>
        </p:nvCxnSpPr>
        <p:spPr>
          <a:xfrm>
            <a:off x="6172200" y="3390900"/>
            <a:ext cx="457200" cy="0"/>
          </a:xfrm>
          <a:prstGeom prst="straightConnector1">
            <a:avLst/>
          </a:prstGeom>
          <a:ln w="9525" cap="flat" cmpd="sng">
            <a:solidFill>
              <a:schemeClr val="tx1"/>
            </a:solidFill>
            <a:prstDash val="solid"/>
            <a:round/>
            <a:headEnd type="none" w="med" len="med"/>
            <a:tailEnd type="triangle" w="med" len="med"/>
          </a:ln>
        </p:spPr>
      </p:cxnSp>
      <p:cxnSp>
        <p:nvCxnSpPr>
          <p:cNvPr id="158776" name="AutoShape 57"/>
          <p:cNvCxnSpPr>
            <a:stCxn id="158758" idx="0"/>
            <a:endCxn id="158761" idx="4"/>
          </p:cNvCxnSpPr>
          <p:nvPr/>
        </p:nvCxnSpPr>
        <p:spPr>
          <a:xfrm flipH="1" flipV="1">
            <a:off x="5976938" y="2286000"/>
            <a:ext cx="4762" cy="914400"/>
          </a:xfrm>
          <a:prstGeom prst="straightConnector1">
            <a:avLst/>
          </a:prstGeom>
          <a:ln w="9525" cap="flat" cmpd="sng">
            <a:solidFill>
              <a:schemeClr val="tx1"/>
            </a:solidFill>
            <a:prstDash val="solid"/>
            <a:round/>
            <a:headEnd type="none" w="med" len="med"/>
            <a:tailEnd type="triangle" w="med" len="med"/>
          </a:ln>
        </p:spPr>
      </p:cxnSp>
      <p:cxnSp>
        <p:nvCxnSpPr>
          <p:cNvPr id="158777" name="AutoShape 58"/>
          <p:cNvCxnSpPr>
            <a:stCxn id="158761" idx="6"/>
            <a:endCxn id="158760" idx="2"/>
          </p:cNvCxnSpPr>
          <p:nvPr/>
        </p:nvCxnSpPr>
        <p:spPr>
          <a:xfrm>
            <a:off x="6167438" y="2095500"/>
            <a:ext cx="533400" cy="0"/>
          </a:xfrm>
          <a:prstGeom prst="straightConnector1">
            <a:avLst/>
          </a:prstGeom>
          <a:ln w="9525" cap="flat" cmpd="sng">
            <a:solidFill>
              <a:schemeClr val="tx1"/>
            </a:solidFill>
            <a:prstDash val="solid"/>
            <a:round/>
            <a:headEnd type="none" w="med" len="med"/>
            <a:tailEnd type="triangle" w="med" len="med"/>
          </a:ln>
        </p:spPr>
      </p:cxnSp>
      <p:cxnSp>
        <p:nvCxnSpPr>
          <p:cNvPr id="158778" name="AutoShape 59"/>
          <p:cNvCxnSpPr>
            <a:stCxn id="158760" idx="6"/>
            <a:endCxn id="158762" idx="2"/>
          </p:cNvCxnSpPr>
          <p:nvPr/>
        </p:nvCxnSpPr>
        <p:spPr>
          <a:xfrm>
            <a:off x="7081838" y="2095500"/>
            <a:ext cx="609600" cy="0"/>
          </a:xfrm>
          <a:prstGeom prst="straightConnector1">
            <a:avLst/>
          </a:prstGeom>
          <a:ln w="9525" cap="flat" cmpd="sng">
            <a:solidFill>
              <a:schemeClr val="tx1"/>
            </a:solidFill>
            <a:prstDash val="solid"/>
            <a:round/>
            <a:headEnd type="none" w="med" len="med"/>
            <a:tailEnd type="triangle" w="med" len="med"/>
          </a:ln>
        </p:spPr>
      </p:cxnSp>
      <p:cxnSp>
        <p:nvCxnSpPr>
          <p:cNvPr id="158779" name="AutoShape 60"/>
          <p:cNvCxnSpPr>
            <a:stCxn id="158763" idx="6"/>
            <a:endCxn id="158764" idx="2"/>
          </p:cNvCxnSpPr>
          <p:nvPr/>
        </p:nvCxnSpPr>
        <p:spPr>
          <a:xfrm>
            <a:off x="8001000" y="2781300"/>
            <a:ext cx="457200" cy="0"/>
          </a:xfrm>
          <a:prstGeom prst="straightConnector1">
            <a:avLst/>
          </a:prstGeom>
          <a:ln w="9525" cap="flat" cmpd="sng">
            <a:solidFill>
              <a:schemeClr val="tx1"/>
            </a:solidFill>
            <a:prstDash val="solid"/>
            <a:round/>
            <a:headEnd type="none" w="med" len="med"/>
            <a:tailEnd type="triangle" w="med" len="med"/>
          </a:ln>
        </p:spPr>
      </p:cxnSp>
      <p:cxnSp>
        <p:nvCxnSpPr>
          <p:cNvPr id="158780" name="AutoShape 61"/>
          <p:cNvCxnSpPr>
            <a:stCxn id="158760" idx="4"/>
            <a:endCxn id="158763" idx="1"/>
          </p:cNvCxnSpPr>
          <p:nvPr/>
        </p:nvCxnSpPr>
        <p:spPr>
          <a:xfrm rot="-5400000" flipH="1">
            <a:off x="7100888" y="2071688"/>
            <a:ext cx="358775" cy="784225"/>
          </a:xfrm>
          <a:prstGeom prst="curvedConnector3">
            <a:avLst>
              <a:gd name="adj1" fmla="val 42292"/>
            </a:avLst>
          </a:prstGeom>
          <a:ln w="9525" cap="flat" cmpd="sng">
            <a:solidFill>
              <a:schemeClr val="tx1"/>
            </a:solidFill>
            <a:prstDash val="solid"/>
            <a:round/>
            <a:headEnd type="none" w="med" len="med"/>
            <a:tailEnd type="triangle" w="med" len="med"/>
          </a:ln>
        </p:spPr>
      </p:cxnSp>
      <p:cxnSp>
        <p:nvCxnSpPr>
          <p:cNvPr id="158781" name="AutoShape 62"/>
          <p:cNvCxnSpPr>
            <a:stCxn id="158758" idx="7"/>
            <a:endCxn id="158763" idx="2"/>
          </p:cNvCxnSpPr>
          <p:nvPr/>
        </p:nvCxnSpPr>
        <p:spPr>
          <a:xfrm rot="-5400000">
            <a:off x="6630988" y="2266950"/>
            <a:ext cx="474662" cy="1503363"/>
          </a:xfrm>
          <a:prstGeom prst="curvedConnector2">
            <a:avLst/>
          </a:prstGeom>
          <a:ln w="9525" cap="flat" cmpd="sng">
            <a:solidFill>
              <a:schemeClr val="tx1"/>
            </a:solidFill>
            <a:prstDash val="solid"/>
            <a:round/>
            <a:headEnd type="none" w="med" len="med"/>
            <a:tailEnd type="triangle" w="med" len="med"/>
          </a:ln>
        </p:spPr>
      </p:cxnSp>
      <p:cxnSp>
        <p:nvCxnSpPr>
          <p:cNvPr id="158782" name="AutoShape 63"/>
          <p:cNvCxnSpPr>
            <a:stCxn id="158760" idx="3"/>
            <a:endCxn id="158761" idx="5"/>
          </p:cNvCxnSpPr>
          <p:nvPr/>
        </p:nvCxnSpPr>
        <p:spPr>
          <a:xfrm rot="5400000">
            <a:off x="6419850" y="1895475"/>
            <a:ext cx="1588" cy="644525"/>
          </a:xfrm>
          <a:prstGeom prst="curvedConnector3">
            <a:avLst>
              <a:gd name="adj1" fmla="val 17900000"/>
            </a:avLst>
          </a:prstGeom>
          <a:ln w="9525" cap="flat" cmpd="sng">
            <a:solidFill>
              <a:schemeClr val="tx1"/>
            </a:solidFill>
            <a:prstDash val="solid"/>
            <a:round/>
            <a:headEnd type="none" w="med" len="med"/>
            <a:tailEnd type="triangle" w="med" len="med"/>
          </a:ln>
        </p:spPr>
      </p:cxnSp>
      <p:cxnSp>
        <p:nvCxnSpPr>
          <p:cNvPr id="158783" name="AutoShape 64"/>
          <p:cNvCxnSpPr>
            <a:stCxn id="158755" idx="0"/>
            <a:endCxn id="158757" idx="2"/>
          </p:cNvCxnSpPr>
          <p:nvPr/>
        </p:nvCxnSpPr>
        <p:spPr>
          <a:xfrm rot="-5400000">
            <a:off x="4319588" y="3297238"/>
            <a:ext cx="463550" cy="647700"/>
          </a:xfrm>
          <a:prstGeom prst="curvedConnector2">
            <a:avLst/>
          </a:prstGeom>
          <a:ln w="9525" cap="flat" cmpd="sng">
            <a:solidFill>
              <a:schemeClr val="tx1"/>
            </a:solidFill>
            <a:prstDash val="solid"/>
            <a:round/>
            <a:headEnd type="none" w="med" len="med"/>
            <a:tailEnd type="triangle" w="med" len="med"/>
          </a:ln>
        </p:spPr>
      </p:cxnSp>
      <p:cxnSp>
        <p:nvCxnSpPr>
          <p:cNvPr id="158784" name="AutoShape 65"/>
          <p:cNvCxnSpPr>
            <a:stCxn id="158755" idx="4"/>
            <a:endCxn id="158765" idx="2"/>
          </p:cNvCxnSpPr>
          <p:nvPr/>
        </p:nvCxnSpPr>
        <p:spPr>
          <a:xfrm rot="-5400000" flipH="1">
            <a:off x="4325938" y="4135438"/>
            <a:ext cx="450850" cy="647700"/>
          </a:xfrm>
          <a:prstGeom prst="curvedConnector2">
            <a:avLst/>
          </a:prstGeom>
          <a:ln w="9525" cap="flat" cmpd="sng">
            <a:solidFill>
              <a:schemeClr val="tx1"/>
            </a:solidFill>
            <a:prstDash val="solid"/>
            <a:round/>
            <a:headEnd type="none" w="med" len="med"/>
            <a:tailEnd type="triangle" w="med" len="med"/>
          </a:ln>
        </p:spPr>
      </p:cxnSp>
      <p:cxnSp>
        <p:nvCxnSpPr>
          <p:cNvPr id="158785" name="AutoShape 66"/>
          <p:cNvCxnSpPr>
            <a:stCxn id="158765" idx="6"/>
            <a:endCxn id="158766" idx="2"/>
          </p:cNvCxnSpPr>
          <p:nvPr/>
        </p:nvCxnSpPr>
        <p:spPr>
          <a:xfrm>
            <a:off x="5257800" y="4686300"/>
            <a:ext cx="533400" cy="0"/>
          </a:xfrm>
          <a:prstGeom prst="straightConnector1">
            <a:avLst/>
          </a:prstGeom>
          <a:ln w="9525" cap="flat" cmpd="sng">
            <a:solidFill>
              <a:schemeClr val="tx1"/>
            </a:solidFill>
            <a:prstDash val="solid"/>
            <a:round/>
            <a:headEnd type="none" w="med" len="med"/>
            <a:tailEnd type="triangle" w="med" len="med"/>
          </a:ln>
        </p:spPr>
      </p:cxnSp>
      <p:cxnSp>
        <p:nvCxnSpPr>
          <p:cNvPr id="158786" name="AutoShape 67"/>
          <p:cNvCxnSpPr>
            <a:stCxn id="158766" idx="6"/>
            <a:endCxn id="158767" idx="2"/>
          </p:cNvCxnSpPr>
          <p:nvPr/>
        </p:nvCxnSpPr>
        <p:spPr>
          <a:xfrm>
            <a:off x="6172200" y="4686300"/>
            <a:ext cx="457200" cy="0"/>
          </a:xfrm>
          <a:prstGeom prst="straightConnector1">
            <a:avLst/>
          </a:prstGeom>
          <a:ln w="9525" cap="flat" cmpd="sng">
            <a:solidFill>
              <a:schemeClr val="tx1"/>
            </a:solidFill>
            <a:prstDash val="solid"/>
            <a:round/>
            <a:headEnd type="none" w="med" len="med"/>
            <a:tailEnd type="triangle" w="med" len="med"/>
          </a:ln>
        </p:spPr>
      </p:cxnSp>
      <p:cxnSp>
        <p:nvCxnSpPr>
          <p:cNvPr id="158787" name="AutoShape 68"/>
          <p:cNvCxnSpPr>
            <a:stCxn id="158768" idx="6"/>
            <a:endCxn id="158769" idx="2"/>
          </p:cNvCxnSpPr>
          <p:nvPr/>
        </p:nvCxnSpPr>
        <p:spPr>
          <a:xfrm>
            <a:off x="8001000" y="5448300"/>
            <a:ext cx="457200" cy="0"/>
          </a:xfrm>
          <a:prstGeom prst="straightConnector1">
            <a:avLst/>
          </a:prstGeom>
          <a:ln w="9525" cap="flat" cmpd="sng">
            <a:solidFill>
              <a:schemeClr val="tx1"/>
            </a:solidFill>
            <a:prstDash val="solid"/>
            <a:round/>
            <a:headEnd type="none" w="med" len="med"/>
            <a:tailEnd type="triangle" w="med" len="med"/>
          </a:ln>
        </p:spPr>
      </p:cxnSp>
      <p:cxnSp>
        <p:nvCxnSpPr>
          <p:cNvPr id="158788" name="AutoShape 69"/>
          <p:cNvCxnSpPr>
            <a:stCxn id="158771" idx="6"/>
            <a:endCxn id="158770" idx="2"/>
          </p:cNvCxnSpPr>
          <p:nvPr/>
        </p:nvCxnSpPr>
        <p:spPr>
          <a:xfrm>
            <a:off x="6172200" y="6286500"/>
            <a:ext cx="533400" cy="0"/>
          </a:xfrm>
          <a:prstGeom prst="straightConnector1">
            <a:avLst/>
          </a:prstGeom>
          <a:ln w="9525" cap="flat" cmpd="sng">
            <a:solidFill>
              <a:schemeClr val="tx1"/>
            </a:solidFill>
            <a:prstDash val="solid"/>
            <a:round/>
            <a:headEnd type="none" w="med" len="med"/>
            <a:tailEnd type="triangle" w="med" len="med"/>
          </a:ln>
        </p:spPr>
      </p:cxnSp>
      <p:cxnSp>
        <p:nvCxnSpPr>
          <p:cNvPr id="158789" name="AutoShape 70"/>
          <p:cNvCxnSpPr>
            <a:stCxn id="158770" idx="6"/>
            <a:endCxn id="158772" idx="2"/>
          </p:cNvCxnSpPr>
          <p:nvPr/>
        </p:nvCxnSpPr>
        <p:spPr>
          <a:xfrm>
            <a:off x="7086600" y="6286500"/>
            <a:ext cx="609600" cy="0"/>
          </a:xfrm>
          <a:prstGeom prst="straightConnector1">
            <a:avLst/>
          </a:prstGeom>
          <a:ln w="9525" cap="flat" cmpd="sng">
            <a:solidFill>
              <a:schemeClr val="tx1"/>
            </a:solidFill>
            <a:prstDash val="solid"/>
            <a:round/>
            <a:headEnd type="none" w="med" len="med"/>
            <a:tailEnd type="triangle" w="med" len="med"/>
          </a:ln>
        </p:spPr>
      </p:cxnSp>
      <p:cxnSp>
        <p:nvCxnSpPr>
          <p:cNvPr id="158790" name="AutoShape 71"/>
          <p:cNvCxnSpPr>
            <a:stCxn id="158766" idx="4"/>
            <a:endCxn id="158771" idx="0"/>
          </p:cNvCxnSpPr>
          <p:nvPr/>
        </p:nvCxnSpPr>
        <p:spPr>
          <a:xfrm>
            <a:off x="5981700" y="4876800"/>
            <a:ext cx="0" cy="1219200"/>
          </a:xfrm>
          <a:prstGeom prst="straightConnector1">
            <a:avLst/>
          </a:prstGeom>
          <a:ln w="9525" cap="flat" cmpd="sng">
            <a:solidFill>
              <a:schemeClr val="tx1"/>
            </a:solidFill>
            <a:prstDash val="solid"/>
            <a:round/>
            <a:headEnd type="none" w="med" len="med"/>
            <a:tailEnd type="triangle" w="med" len="med"/>
          </a:ln>
        </p:spPr>
      </p:cxnSp>
      <p:cxnSp>
        <p:nvCxnSpPr>
          <p:cNvPr id="158791" name="AutoShape 72"/>
          <p:cNvCxnSpPr>
            <a:stCxn id="158766" idx="5"/>
            <a:endCxn id="158768" idx="2"/>
          </p:cNvCxnSpPr>
          <p:nvPr/>
        </p:nvCxnSpPr>
        <p:spPr>
          <a:xfrm rot="-5400000" flipH="1">
            <a:off x="6554788" y="4383088"/>
            <a:ext cx="627062" cy="1503362"/>
          </a:xfrm>
          <a:prstGeom prst="curvedConnector2">
            <a:avLst/>
          </a:prstGeom>
          <a:ln w="9525" cap="flat" cmpd="sng">
            <a:solidFill>
              <a:schemeClr val="tx1"/>
            </a:solidFill>
            <a:prstDash val="solid"/>
            <a:round/>
            <a:headEnd type="none" w="med" len="med"/>
            <a:tailEnd type="triangle" w="med" len="med"/>
          </a:ln>
        </p:spPr>
      </p:cxnSp>
      <p:cxnSp>
        <p:nvCxnSpPr>
          <p:cNvPr id="158792" name="AutoShape 73"/>
          <p:cNvCxnSpPr>
            <a:stCxn id="158770" idx="0"/>
            <a:endCxn id="158771" idx="7"/>
          </p:cNvCxnSpPr>
          <p:nvPr/>
        </p:nvCxnSpPr>
        <p:spPr>
          <a:xfrm rot="-5400000" flipH="1" flipV="1">
            <a:off x="6478588" y="5734050"/>
            <a:ext cx="55562" cy="779463"/>
          </a:xfrm>
          <a:prstGeom prst="curvedConnector3">
            <a:avLst>
              <a:gd name="adj1" fmla="val -411431"/>
            </a:avLst>
          </a:prstGeom>
          <a:ln w="9525" cap="flat" cmpd="sng">
            <a:solidFill>
              <a:schemeClr val="tx1"/>
            </a:solidFill>
            <a:prstDash val="solid"/>
            <a:round/>
            <a:headEnd type="none" w="med" len="med"/>
            <a:tailEnd type="triangle" w="med" len="med"/>
          </a:ln>
        </p:spPr>
      </p:cxnSp>
      <p:cxnSp>
        <p:nvCxnSpPr>
          <p:cNvPr id="158793" name="AutoShape 74"/>
          <p:cNvCxnSpPr>
            <a:stCxn id="158770" idx="7"/>
            <a:endCxn id="158768" idx="3"/>
          </p:cNvCxnSpPr>
          <p:nvPr/>
        </p:nvCxnSpPr>
        <p:spPr>
          <a:xfrm rot="-5400000">
            <a:off x="7069138" y="5545138"/>
            <a:ext cx="568325" cy="644525"/>
          </a:xfrm>
          <a:prstGeom prst="curvedConnector3">
            <a:avLst>
              <a:gd name="adj1" fmla="val 50000"/>
            </a:avLst>
          </a:prstGeom>
          <a:ln w="9525" cap="flat" cmpd="sng">
            <a:solidFill>
              <a:schemeClr val="tx1"/>
            </a:solidFill>
            <a:prstDash val="solid"/>
            <a:round/>
            <a:headEnd type="none" w="med" len="med"/>
            <a:tailEnd type="triangle" w="med" len="med"/>
          </a:ln>
        </p:spPr>
      </p:cxnSp>
      <p:sp>
        <p:nvSpPr>
          <p:cNvPr id="158794" name="AutoShape 75"/>
          <p:cNvSpPr/>
          <p:nvPr/>
        </p:nvSpPr>
        <p:spPr>
          <a:xfrm>
            <a:off x="7162800" y="3733800"/>
            <a:ext cx="1828800" cy="609600"/>
          </a:xfrm>
          <a:prstGeom prst="wedgeRectCallout">
            <a:avLst>
              <a:gd name="adj1" fmla="val -59551"/>
              <a:gd name="adj2" fmla="val 90625"/>
            </a:avLst>
          </a:prstGeom>
          <a:solidFill>
            <a:schemeClr val="hlink"/>
          </a:solidFill>
          <a:ln w="9525" cap="flat" cmpd="sng">
            <a:solidFill>
              <a:schemeClr val="tx1"/>
            </a:solidFill>
            <a:prstDash val="solid"/>
            <a:miter/>
            <a:headEnd type="none" w="med" len="med"/>
            <a:tailEnd type="none" w="med" len="med"/>
          </a:ln>
        </p:spPr>
        <p:txBody>
          <a:bodyPr anchor="t" anchorCtr="0"/>
          <a:p>
            <a:pPr algn="ctr"/>
            <a:r>
              <a:rPr lang="zh-CN" altLang="en-US" dirty="0">
                <a:solidFill>
                  <a:srgbClr val="000099"/>
                </a:solidFill>
                <a:latin typeface="Times New Roman" panose="02020603050405020304" pitchFamily="18" charset="0"/>
                <a:ea typeface="宋体" panose="02010600030101010101" pitchFamily="2" charset="-122"/>
              </a:rPr>
              <a:t>句柄识别态</a:t>
            </a:r>
            <a:endParaRPr lang="zh-CN" altLang="en-US" dirty="0">
              <a:solidFill>
                <a:srgbClr val="000099"/>
              </a:solidFill>
              <a:latin typeface="Times New Roman" panose="02020603050405020304" pitchFamily="18" charset="0"/>
              <a:ea typeface="宋体" panose="02010600030101010101" pitchFamily="2" charset="-122"/>
            </a:endParaRPr>
          </a:p>
        </p:txBody>
      </p:sp>
      <p:sp>
        <p:nvSpPr>
          <p:cNvPr id="158795" name="Text Box 76"/>
          <p:cNvSpPr txBox="1"/>
          <p:nvPr/>
        </p:nvSpPr>
        <p:spPr>
          <a:xfrm>
            <a:off x="4343400" y="449580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ε</a:t>
            </a:r>
            <a:endParaRPr lang="en-US" altLang="zh-CN" sz="2000" dirty="0">
              <a:solidFill>
                <a:srgbClr val="FF0000"/>
              </a:solidFill>
              <a:latin typeface="Times New Roman" panose="02020603050405020304" pitchFamily="18" charset="0"/>
              <a:ea typeface="MingLiU" pitchFamily="49" charset="-120"/>
            </a:endParaRPr>
          </a:p>
        </p:txBody>
      </p:sp>
      <p:sp>
        <p:nvSpPr>
          <p:cNvPr id="158796" name="Text Box 77"/>
          <p:cNvSpPr txBox="1"/>
          <p:nvPr/>
        </p:nvSpPr>
        <p:spPr>
          <a:xfrm>
            <a:off x="4352925" y="315595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ε</a:t>
            </a:r>
            <a:endParaRPr lang="en-US" altLang="zh-CN" sz="2000" dirty="0">
              <a:solidFill>
                <a:srgbClr val="FF0000"/>
              </a:solidFill>
              <a:latin typeface="Times New Roman" panose="02020603050405020304" pitchFamily="18" charset="0"/>
              <a:ea typeface="MingLiU" pitchFamily="49" charset="-120"/>
            </a:endParaRPr>
          </a:p>
        </p:txBody>
      </p:sp>
      <p:sp>
        <p:nvSpPr>
          <p:cNvPr id="158797" name="Text Box 78"/>
          <p:cNvSpPr txBox="1"/>
          <p:nvPr/>
        </p:nvSpPr>
        <p:spPr>
          <a:xfrm>
            <a:off x="4419600" y="373380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宋体" panose="02010600030101010101" pitchFamily="2" charset="-122"/>
              </a:rPr>
              <a:t>E</a:t>
            </a:r>
            <a:endParaRPr lang="en-US" altLang="zh-CN" sz="2000" dirty="0">
              <a:solidFill>
                <a:srgbClr val="FF0000"/>
              </a:solidFill>
              <a:latin typeface="Times New Roman" panose="02020603050405020304" pitchFamily="18" charset="0"/>
              <a:ea typeface="宋体" panose="02010600030101010101" pitchFamily="2" charset="-122"/>
            </a:endParaRPr>
          </a:p>
        </p:txBody>
      </p:sp>
      <p:sp>
        <p:nvSpPr>
          <p:cNvPr id="158798" name="Text Box 79"/>
          <p:cNvSpPr txBox="1"/>
          <p:nvPr/>
        </p:nvSpPr>
        <p:spPr>
          <a:xfrm>
            <a:off x="5715000" y="2574925"/>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ε</a:t>
            </a:r>
            <a:endParaRPr lang="en-US" altLang="zh-CN" sz="2000" dirty="0">
              <a:solidFill>
                <a:srgbClr val="FF0000"/>
              </a:solidFill>
              <a:latin typeface="Times New Roman" panose="02020603050405020304" pitchFamily="18" charset="0"/>
              <a:ea typeface="MingLiU" pitchFamily="49" charset="-120"/>
            </a:endParaRPr>
          </a:p>
        </p:txBody>
      </p:sp>
      <p:sp>
        <p:nvSpPr>
          <p:cNvPr id="158799" name="Text Box 80"/>
          <p:cNvSpPr txBox="1"/>
          <p:nvPr/>
        </p:nvSpPr>
        <p:spPr>
          <a:xfrm>
            <a:off x="5715000" y="525780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ε</a:t>
            </a:r>
            <a:endParaRPr lang="en-US" altLang="zh-CN" sz="2000" dirty="0">
              <a:solidFill>
                <a:srgbClr val="FF0000"/>
              </a:solidFill>
              <a:latin typeface="Times New Roman" panose="02020603050405020304" pitchFamily="18" charset="0"/>
              <a:ea typeface="MingLiU" pitchFamily="49" charset="-120"/>
            </a:endParaRPr>
          </a:p>
        </p:txBody>
      </p:sp>
      <p:sp>
        <p:nvSpPr>
          <p:cNvPr id="158800" name="Text Box 81"/>
          <p:cNvSpPr txBox="1"/>
          <p:nvPr/>
        </p:nvSpPr>
        <p:spPr>
          <a:xfrm>
            <a:off x="6096000" y="236220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ε</a:t>
            </a:r>
            <a:endParaRPr lang="en-US" altLang="zh-CN" sz="2000" dirty="0">
              <a:solidFill>
                <a:srgbClr val="FF0000"/>
              </a:solidFill>
              <a:latin typeface="Times New Roman" panose="02020603050405020304" pitchFamily="18" charset="0"/>
              <a:ea typeface="MingLiU" pitchFamily="49" charset="-120"/>
            </a:endParaRPr>
          </a:p>
        </p:txBody>
      </p:sp>
      <p:sp>
        <p:nvSpPr>
          <p:cNvPr id="158801" name="Text Box 82"/>
          <p:cNvSpPr txBox="1"/>
          <p:nvPr/>
        </p:nvSpPr>
        <p:spPr>
          <a:xfrm>
            <a:off x="6096000" y="5622925"/>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ε</a:t>
            </a:r>
            <a:endParaRPr lang="en-US" altLang="zh-CN" sz="2000" dirty="0">
              <a:solidFill>
                <a:srgbClr val="FF0000"/>
              </a:solidFill>
              <a:latin typeface="Times New Roman" panose="02020603050405020304" pitchFamily="18" charset="0"/>
              <a:ea typeface="MingLiU" pitchFamily="49" charset="-120"/>
            </a:endParaRPr>
          </a:p>
        </p:txBody>
      </p:sp>
      <p:sp>
        <p:nvSpPr>
          <p:cNvPr id="158802" name="Text Box 83"/>
          <p:cNvSpPr txBox="1"/>
          <p:nvPr/>
        </p:nvSpPr>
        <p:spPr>
          <a:xfrm>
            <a:off x="7086600" y="2727325"/>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ε</a:t>
            </a:r>
            <a:endParaRPr lang="en-US" altLang="zh-CN" sz="2000" dirty="0">
              <a:solidFill>
                <a:srgbClr val="FF0000"/>
              </a:solidFill>
              <a:latin typeface="Times New Roman" panose="02020603050405020304" pitchFamily="18" charset="0"/>
              <a:ea typeface="MingLiU" pitchFamily="49" charset="-120"/>
            </a:endParaRPr>
          </a:p>
        </p:txBody>
      </p:sp>
      <p:sp>
        <p:nvSpPr>
          <p:cNvPr id="158803" name="Text Box 84"/>
          <p:cNvSpPr txBox="1"/>
          <p:nvPr/>
        </p:nvSpPr>
        <p:spPr>
          <a:xfrm>
            <a:off x="7239000" y="5089525"/>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ε</a:t>
            </a:r>
            <a:endParaRPr lang="en-US" altLang="zh-CN" sz="2000" dirty="0">
              <a:solidFill>
                <a:srgbClr val="FF0000"/>
              </a:solidFill>
              <a:latin typeface="Times New Roman" panose="02020603050405020304" pitchFamily="18" charset="0"/>
              <a:ea typeface="MingLiU" pitchFamily="49" charset="-120"/>
            </a:endParaRPr>
          </a:p>
        </p:txBody>
      </p:sp>
      <p:sp>
        <p:nvSpPr>
          <p:cNvPr id="158804" name="Text Box 85"/>
          <p:cNvSpPr txBox="1"/>
          <p:nvPr/>
        </p:nvSpPr>
        <p:spPr>
          <a:xfrm>
            <a:off x="7315200" y="236220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ε</a:t>
            </a:r>
            <a:endParaRPr lang="en-US" altLang="zh-CN" sz="2000" dirty="0">
              <a:solidFill>
                <a:srgbClr val="FF0000"/>
              </a:solidFill>
              <a:latin typeface="Times New Roman" panose="02020603050405020304" pitchFamily="18" charset="0"/>
              <a:ea typeface="MingLiU" pitchFamily="49" charset="-120"/>
            </a:endParaRPr>
          </a:p>
        </p:txBody>
      </p:sp>
      <p:sp>
        <p:nvSpPr>
          <p:cNvPr id="158805" name="Text Box 86"/>
          <p:cNvSpPr txBox="1"/>
          <p:nvPr/>
        </p:nvSpPr>
        <p:spPr>
          <a:xfrm>
            <a:off x="7239000" y="549910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ε</a:t>
            </a:r>
            <a:endParaRPr lang="en-US" altLang="zh-CN" sz="2000" dirty="0">
              <a:solidFill>
                <a:srgbClr val="FF0000"/>
              </a:solidFill>
              <a:latin typeface="Times New Roman" panose="02020603050405020304" pitchFamily="18" charset="0"/>
              <a:ea typeface="MingLiU" pitchFamily="49" charset="-120"/>
            </a:endParaRPr>
          </a:p>
        </p:txBody>
      </p:sp>
      <p:sp>
        <p:nvSpPr>
          <p:cNvPr id="158806" name="Text Box 87"/>
          <p:cNvSpPr txBox="1"/>
          <p:nvPr/>
        </p:nvSpPr>
        <p:spPr>
          <a:xfrm>
            <a:off x="5334000" y="304800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a</a:t>
            </a:r>
            <a:endParaRPr lang="en-US" altLang="zh-CN" sz="2000" dirty="0">
              <a:solidFill>
                <a:srgbClr val="FF0000"/>
              </a:solidFill>
              <a:latin typeface="Times New Roman" panose="02020603050405020304" pitchFamily="18" charset="0"/>
              <a:ea typeface="MingLiU" pitchFamily="49" charset="-120"/>
            </a:endParaRPr>
          </a:p>
        </p:txBody>
      </p:sp>
      <p:sp>
        <p:nvSpPr>
          <p:cNvPr id="158807" name="Text Box 88"/>
          <p:cNvSpPr txBox="1"/>
          <p:nvPr/>
        </p:nvSpPr>
        <p:spPr>
          <a:xfrm>
            <a:off x="6248400" y="3048000"/>
            <a:ext cx="3810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A</a:t>
            </a:r>
            <a:endParaRPr lang="en-US" altLang="zh-CN" sz="2000" dirty="0">
              <a:solidFill>
                <a:srgbClr val="FF0000"/>
              </a:solidFill>
              <a:latin typeface="Times New Roman" panose="02020603050405020304" pitchFamily="18" charset="0"/>
              <a:ea typeface="MingLiU" pitchFamily="49" charset="-120"/>
            </a:endParaRPr>
          </a:p>
        </p:txBody>
      </p:sp>
      <p:sp>
        <p:nvSpPr>
          <p:cNvPr id="158808" name="Text Box 89"/>
          <p:cNvSpPr txBox="1"/>
          <p:nvPr/>
        </p:nvSpPr>
        <p:spPr>
          <a:xfrm>
            <a:off x="6248400" y="175260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c</a:t>
            </a:r>
            <a:endParaRPr lang="en-US" altLang="zh-CN" sz="2000" dirty="0">
              <a:solidFill>
                <a:srgbClr val="FF0000"/>
              </a:solidFill>
              <a:latin typeface="Times New Roman" panose="02020603050405020304" pitchFamily="18" charset="0"/>
              <a:ea typeface="MingLiU" pitchFamily="49" charset="-120"/>
            </a:endParaRPr>
          </a:p>
        </p:txBody>
      </p:sp>
      <p:sp>
        <p:nvSpPr>
          <p:cNvPr id="158809" name="Text Box 90"/>
          <p:cNvSpPr txBox="1"/>
          <p:nvPr/>
        </p:nvSpPr>
        <p:spPr>
          <a:xfrm>
            <a:off x="7239000" y="1736725"/>
            <a:ext cx="3810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A</a:t>
            </a:r>
            <a:endParaRPr lang="en-US" altLang="zh-CN" sz="2000" dirty="0">
              <a:solidFill>
                <a:srgbClr val="FF0000"/>
              </a:solidFill>
              <a:latin typeface="Times New Roman" panose="02020603050405020304" pitchFamily="18" charset="0"/>
              <a:ea typeface="MingLiU" pitchFamily="49" charset="-120"/>
            </a:endParaRPr>
          </a:p>
        </p:txBody>
      </p:sp>
      <p:sp>
        <p:nvSpPr>
          <p:cNvPr id="158810" name="Text Box 91"/>
          <p:cNvSpPr txBox="1"/>
          <p:nvPr/>
        </p:nvSpPr>
        <p:spPr>
          <a:xfrm>
            <a:off x="8077200" y="243840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d</a:t>
            </a:r>
            <a:endParaRPr lang="en-US" altLang="zh-CN" sz="2000" dirty="0">
              <a:solidFill>
                <a:srgbClr val="FF0000"/>
              </a:solidFill>
              <a:latin typeface="Times New Roman" panose="02020603050405020304" pitchFamily="18" charset="0"/>
              <a:ea typeface="MingLiU" pitchFamily="49" charset="-120"/>
            </a:endParaRPr>
          </a:p>
        </p:txBody>
      </p:sp>
      <p:sp>
        <p:nvSpPr>
          <p:cNvPr id="158811" name="Text Box 92"/>
          <p:cNvSpPr txBox="1"/>
          <p:nvPr/>
        </p:nvSpPr>
        <p:spPr>
          <a:xfrm>
            <a:off x="5334000" y="4357688"/>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b</a:t>
            </a:r>
            <a:endParaRPr lang="en-US" altLang="zh-CN" sz="2000" dirty="0">
              <a:solidFill>
                <a:srgbClr val="FF0000"/>
              </a:solidFill>
              <a:latin typeface="Times New Roman" panose="02020603050405020304" pitchFamily="18" charset="0"/>
              <a:ea typeface="MingLiU" pitchFamily="49" charset="-120"/>
            </a:endParaRPr>
          </a:p>
        </p:txBody>
      </p:sp>
      <p:sp>
        <p:nvSpPr>
          <p:cNvPr id="158812" name="Text Box 93"/>
          <p:cNvSpPr txBox="1"/>
          <p:nvPr/>
        </p:nvSpPr>
        <p:spPr>
          <a:xfrm>
            <a:off x="6248400" y="4327525"/>
            <a:ext cx="3810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B</a:t>
            </a:r>
            <a:endParaRPr lang="en-US" altLang="zh-CN" sz="2000" dirty="0">
              <a:solidFill>
                <a:srgbClr val="FF0000"/>
              </a:solidFill>
              <a:latin typeface="Times New Roman" panose="02020603050405020304" pitchFamily="18" charset="0"/>
              <a:ea typeface="MingLiU" pitchFamily="49" charset="-120"/>
            </a:endParaRPr>
          </a:p>
        </p:txBody>
      </p:sp>
      <p:sp>
        <p:nvSpPr>
          <p:cNvPr id="158813" name="Text Box 94"/>
          <p:cNvSpPr txBox="1"/>
          <p:nvPr/>
        </p:nvSpPr>
        <p:spPr>
          <a:xfrm>
            <a:off x="6248400" y="6156325"/>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c</a:t>
            </a:r>
            <a:endParaRPr lang="en-US" altLang="zh-CN" sz="2000" dirty="0">
              <a:solidFill>
                <a:srgbClr val="FF0000"/>
              </a:solidFill>
              <a:latin typeface="Times New Roman" panose="02020603050405020304" pitchFamily="18" charset="0"/>
              <a:ea typeface="MingLiU" pitchFamily="49" charset="-120"/>
            </a:endParaRPr>
          </a:p>
        </p:txBody>
      </p:sp>
      <p:sp>
        <p:nvSpPr>
          <p:cNvPr id="158814" name="Text Box 95"/>
          <p:cNvSpPr txBox="1"/>
          <p:nvPr/>
        </p:nvSpPr>
        <p:spPr>
          <a:xfrm>
            <a:off x="7239000" y="6232525"/>
            <a:ext cx="3810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B</a:t>
            </a:r>
            <a:endParaRPr lang="en-US" altLang="zh-CN" sz="2000" dirty="0">
              <a:solidFill>
                <a:srgbClr val="FF0000"/>
              </a:solidFill>
              <a:latin typeface="Times New Roman" panose="02020603050405020304" pitchFamily="18" charset="0"/>
              <a:ea typeface="MingLiU" pitchFamily="49" charset="-120"/>
            </a:endParaRPr>
          </a:p>
        </p:txBody>
      </p:sp>
      <p:sp>
        <p:nvSpPr>
          <p:cNvPr id="158815" name="Text Box 96"/>
          <p:cNvSpPr txBox="1"/>
          <p:nvPr/>
        </p:nvSpPr>
        <p:spPr>
          <a:xfrm>
            <a:off x="8077200" y="5089525"/>
            <a:ext cx="3810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d</a:t>
            </a:r>
            <a:endParaRPr lang="en-US" altLang="zh-CN" sz="2000" dirty="0">
              <a:solidFill>
                <a:srgbClr val="FF0000"/>
              </a:solidFill>
              <a:latin typeface="Times New Roman" panose="02020603050405020304" pitchFamily="18" charset="0"/>
              <a:ea typeface="MingLiU" pitchFamily="49" charset="-12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69" name="Rectangle 2"/>
          <p:cNvSpPr>
            <a:spLocks noGrp="1"/>
          </p:cNvSpPr>
          <p:nvPr>
            <p:ph type="title"/>
          </p:nvPr>
        </p:nvSpPr>
        <p:spPr>
          <a:xfrm>
            <a:off x="457200" y="76200"/>
            <a:ext cx="8229600" cy="1143000"/>
          </a:xfrm>
        </p:spPr>
        <p:txBody>
          <a:bodyPr vert="horz" wrap="square" lIns="91440" tIns="45720" rIns="91440" bIns="45720" anchor="ctr" anchorCtr="0"/>
          <a:p>
            <a:pPr eaLnBrk="1" hangingPunct="1"/>
            <a:r>
              <a:rPr lang="en-US" altLang="zh-CN" sz="3200" u="sng" dirty="0">
                <a:solidFill>
                  <a:srgbClr val="FF0000"/>
                </a:solidFill>
              </a:rPr>
              <a:t>5.3.2 LR(0)</a:t>
            </a:r>
            <a:r>
              <a:rPr lang="zh-CN" altLang="en-US" sz="3200" u="sng" dirty="0">
                <a:solidFill>
                  <a:srgbClr val="FF0000"/>
                </a:solidFill>
              </a:rPr>
              <a:t>项目集族和</a:t>
            </a:r>
            <a:r>
              <a:rPr lang="en-US" altLang="zh-CN" sz="3200" u="sng" dirty="0">
                <a:solidFill>
                  <a:srgbClr val="FF0000"/>
                </a:solidFill>
              </a:rPr>
              <a:t>LR(0)</a:t>
            </a:r>
            <a:r>
              <a:rPr lang="zh-CN" altLang="en-US" sz="3200" u="sng" dirty="0">
                <a:solidFill>
                  <a:srgbClr val="FF0000"/>
                </a:solidFill>
              </a:rPr>
              <a:t>分析表的构造</a:t>
            </a:r>
            <a:r>
              <a:rPr lang="en-US" altLang="zh-CN" sz="3200" u="sng" dirty="0">
                <a:solidFill>
                  <a:srgbClr val="FF0000"/>
                </a:solidFill>
              </a:rPr>
              <a:t>(5)</a:t>
            </a:r>
            <a:br>
              <a:rPr lang="en-US" altLang="zh-CN" sz="3200" u="sng" dirty="0">
                <a:solidFill>
                  <a:srgbClr val="FF0000"/>
                </a:solidFill>
              </a:rPr>
            </a:br>
            <a:r>
              <a:rPr lang="en-US" altLang="zh-CN" sz="3200" u="sng" dirty="0">
                <a:solidFill>
                  <a:srgbClr val="FF0000"/>
                </a:solidFill>
              </a:rPr>
              <a:t> </a:t>
            </a:r>
            <a:r>
              <a:rPr lang="en-US" altLang="zh-CN" sz="3200" dirty="0">
                <a:solidFill>
                  <a:srgbClr val="000099"/>
                </a:solidFill>
              </a:rPr>
              <a:t>(</a:t>
            </a:r>
            <a:r>
              <a:rPr lang="zh-CN" altLang="en-US" sz="3200" dirty="0">
                <a:solidFill>
                  <a:srgbClr val="000099"/>
                </a:solidFill>
              </a:rPr>
              <a:t>一</a:t>
            </a:r>
            <a:r>
              <a:rPr lang="en-US" altLang="zh-CN" sz="3200" dirty="0">
                <a:solidFill>
                  <a:srgbClr val="000099"/>
                </a:solidFill>
              </a:rPr>
              <a:t>) </a:t>
            </a:r>
            <a:r>
              <a:rPr lang="zh-CN" altLang="en-US" sz="3200" dirty="0">
                <a:solidFill>
                  <a:srgbClr val="000099"/>
                </a:solidFill>
              </a:rPr>
              <a:t>构造识别</a:t>
            </a:r>
            <a:r>
              <a:rPr lang="en-US" altLang="zh-CN" sz="3200" dirty="0">
                <a:solidFill>
                  <a:srgbClr val="000099"/>
                </a:solidFill>
              </a:rPr>
              <a:t>G</a:t>
            </a:r>
            <a:r>
              <a:rPr lang="zh-CN" altLang="en-US" sz="3200" dirty="0">
                <a:solidFill>
                  <a:srgbClr val="000099"/>
                </a:solidFill>
              </a:rPr>
              <a:t>所有活前缀的有限自动机</a:t>
            </a:r>
            <a:r>
              <a:rPr lang="en-US" altLang="zh-CN" sz="3200" dirty="0">
                <a:solidFill>
                  <a:srgbClr val="000099"/>
                </a:solidFill>
              </a:rPr>
              <a:t>(4)</a:t>
            </a:r>
            <a:endParaRPr lang="en-US" altLang="zh-CN" sz="3200" dirty="0">
              <a:solidFill>
                <a:srgbClr val="000099"/>
              </a:solidFill>
            </a:endParaRPr>
          </a:p>
        </p:txBody>
      </p:sp>
      <p:sp>
        <p:nvSpPr>
          <p:cNvPr id="160770" name="Rectangle 3"/>
          <p:cNvSpPr>
            <a:spLocks noGrp="1"/>
          </p:cNvSpPr>
          <p:nvPr>
            <p:ph idx="1"/>
          </p:nvPr>
        </p:nvSpPr>
        <p:spPr>
          <a:xfrm>
            <a:off x="533400" y="1143000"/>
            <a:ext cx="8077200" cy="609600"/>
          </a:xfrm>
          <a:solidFill>
            <a:srgbClr val="99FF99"/>
          </a:solidFill>
          <a:ln>
            <a:solidFill>
              <a:srgbClr val="800000"/>
            </a:solidFill>
            <a:miter/>
          </a:ln>
        </p:spPr>
        <p:txBody>
          <a:bodyPr vert="horz" wrap="square" lIns="91440" tIns="45720" rIns="91440" bIns="45720" anchor="t" anchorCtr="0"/>
          <a:p>
            <a:pPr eaLnBrk="1" hangingPunct="1">
              <a:buNone/>
            </a:pPr>
            <a:r>
              <a:rPr lang="en-US" altLang="zh-CN" u="sng" dirty="0"/>
              <a:t>S’→E</a:t>
            </a:r>
            <a:r>
              <a:rPr lang="en-US" altLang="zh-CN" dirty="0"/>
              <a:t>     </a:t>
            </a:r>
            <a:r>
              <a:rPr lang="en-US" altLang="zh-CN" u="sng" dirty="0"/>
              <a:t>E→aA|bB</a:t>
            </a:r>
            <a:r>
              <a:rPr lang="en-US" altLang="zh-CN" dirty="0"/>
              <a:t>      </a:t>
            </a:r>
            <a:r>
              <a:rPr lang="en-US" altLang="zh-CN" u="sng" dirty="0"/>
              <a:t>A→cA|d</a:t>
            </a:r>
            <a:r>
              <a:rPr lang="en-US" altLang="zh-CN" dirty="0"/>
              <a:t>        </a:t>
            </a:r>
            <a:r>
              <a:rPr lang="en-US" altLang="zh-CN" u="sng" dirty="0"/>
              <a:t>B→cB|d</a:t>
            </a:r>
            <a:r>
              <a:rPr lang="en-US" altLang="zh-CN" dirty="0"/>
              <a:t> </a:t>
            </a:r>
            <a:endParaRPr lang="en-US" altLang="zh-CN" dirty="0"/>
          </a:p>
        </p:txBody>
      </p:sp>
      <p:sp>
        <p:nvSpPr>
          <p:cNvPr id="160771" name="Oval 36"/>
          <p:cNvSpPr/>
          <p:nvPr/>
        </p:nvSpPr>
        <p:spPr>
          <a:xfrm>
            <a:off x="71438" y="3852863"/>
            <a:ext cx="3810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a:t>
            </a:r>
            <a:endParaRPr lang="en-US" altLang="zh-CN" dirty="0">
              <a:latin typeface="Times New Roman" panose="02020603050405020304" pitchFamily="18" charset="0"/>
              <a:ea typeface="宋体" panose="02010600030101010101" pitchFamily="2" charset="-122"/>
            </a:endParaRPr>
          </a:p>
        </p:txBody>
      </p:sp>
      <p:sp>
        <p:nvSpPr>
          <p:cNvPr id="160772" name="Oval 37"/>
          <p:cNvSpPr/>
          <p:nvPr/>
        </p:nvSpPr>
        <p:spPr>
          <a:xfrm>
            <a:off x="909638" y="3852863"/>
            <a:ext cx="381000" cy="381000"/>
          </a:xfrm>
          <a:prstGeom prst="ellipse">
            <a:avLst/>
          </a:prstGeom>
          <a:solidFill>
            <a:srgbClr val="FFCC00"/>
          </a:solidFill>
          <a:ln w="9525" cap="flat" cmpd="sng">
            <a:solidFill>
              <a:srgbClr val="FFCC00"/>
            </a:solidFill>
            <a:prstDash val="solid"/>
            <a:round/>
            <a:headEnd type="none" w="med" len="med"/>
            <a:tailEnd type="none" w="med" len="med"/>
          </a:ln>
          <a:effectLst>
            <a:prstShdw prst="shdw13" dist="53882" dir="13499999">
              <a:schemeClr val="bg2"/>
            </a:prstShdw>
          </a:effectLst>
        </p:spPr>
        <p:txBody>
          <a:bodyPr wrap="none" anchor="ctr" anchorCtr="0"/>
          <a:p>
            <a:pPr algn="ctr"/>
            <a:r>
              <a:rPr lang="en-US" altLang="zh-CN" dirty="0">
                <a:latin typeface="Times New Roman" panose="02020603050405020304" pitchFamily="18" charset="0"/>
                <a:ea typeface="宋体" panose="02010600030101010101" pitchFamily="2" charset="-122"/>
              </a:rPr>
              <a:t>2</a:t>
            </a:r>
            <a:endParaRPr lang="en-US" altLang="zh-CN" dirty="0">
              <a:latin typeface="Times New Roman" panose="02020603050405020304" pitchFamily="18" charset="0"/>
              <a:ea typeface="宋体" panose="02010600030101010101" pitchFamily="2" charset="-122"/>
            </a:endParaRPr>
          </a:p>
        </p:txBody>
      </p:sp>
      <p:sp>
        <p:nvSpPr>
          <p:cNvPr id="160773" name="Oval 38"/>
          <p:cNvSpPr/>
          <p:nvPr/>
        </p:nvSpPr>
        <p:spPr>
          <a:xfrm>
            <a:off x="909638" y="3200400"/>
            <a:ext cx="3810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3</a:t>
            </a:r>
            <a:endParaRPr lang="en-US" altLang="zh-CN" dirty="0">
              <a:latin typeface="Times New Roman" panose="02020603050405020304" pitchFamily="18" charset="0"/>
              <a:ea typeface="宋体" panose="02010600030101010101" pitchFamily="2" charset="-122"/>
            </a:endParaRPr>
          </a:p>
        </p:txBody>
      </p:sp>
      <p:sp>
        <p:nvSpPr>
          <p:cNvPr id="160774" name="Oval 39"/>
          <p:cNvSpPr/>
          <p:nvPr/>
        </p:nvSpPr>
        <p:spPr>
          <a:xfrm>
            <a:off x="1666875" y="3200400"/>
            <a:ext cx="3810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4</a:t>
            </a:r>
            <a:endParaRPr lang="en-US" altLang="zh-CN" dirty="0">
              <a:latin typeface="Times New Roman" panose="02020603050405020304" pitchFamily="18" charset="0"/>
              <a:ea typeface="宋体" panose="02010600030101010101" pitchFamily="2" charset="-122"/>
            </a:endParaRPr>
          </a:p>
        </p:txBody>
      </p:sp>
      <p:sp>
        <p:nvSpPr>
          <p:cNvPr id="160775" name="Oval 40"/>
          <p:cNvSpPr/>
          <p:nvPr/>
        </p:nvSpPr>
        <p:spPr>
          <a:xfrm>
            <a:off x="2505075" y="3200400"/>
            <a:ext cx="381000" cy="381000"/>
          </a:xfrm>
          <a:prstGeom prst="ellipse">
            <a:avLst/>
          </a:prstGeom>
          <a:solidFill>
            <a:srgbClr val="FFCC00"/>
          </a:solidFill>
          <a:ln w="9525" cap="flat" cmpd="sng">
            <a:solidFill>
              <a:schemeClr val="tx1"/>
            </a:solidFill>
            <a:prstDash val="solid"/>
            <a:round/>
            <a:headEnd type="none" w="med" len="med"/>
            <a:tailEnd type="none" w="med" len="med"/>
          </a:ln>
          <a:effectLst>
            <a:prstShdw prst="shdw13" dist="53882" dir="13499999">
              <a:schemeClr val="bg2"/>
            </a:prstShdw>
          </a:effectLst>
        </p:spPr>
        <p:txBody>
          <a:bodyPr wrap="none" anchor="ctr" anchorCtr="0"/>
          <a:p>
            <a:pPr algn="ctr"/>
            <a:r>
              <a:rPr lang="en-US" altLang="zh-CN" dirty="0">
                <a:latin typeface="Times New Roman" panose="02020603050405020304" pitchFamily="18" charset="0"/>
                <a:ea typeface="宋体" panose="02010600030101010101" pitchFamily="2" charset="-122"/>
              </a:rPr>
              <a:t>5</a:t>
            </a:r>
            <a:endParaRPr lang="en-US" altLang="zh-CN" dirty="0">
              <a:latin typeface="Times New Roman" panose="02020603050405020304" pitchFamily="18" charset="0"/>
              <a:ea typeface="宋体" panose="02010600030101010101" pitchFamily="2" charset="-122"/>
            </a:endParaRPr>
          </a:p>
        </p:txBody>
      </p:sp>
      <p:sp>
        <p:nvSpPr>
          <p:cNvPr id="160776" name="Oval 41"/>
          <p:cNvSpPr/>
          <p:nvPr/>
        </p:nvSpPr>
        <p:spPr>
          <a:xfrm>
            <a:off x="2576513" y="1905000"/>
            <a:ext cx="3810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7</a:t>
            </a:r>
            <a:endParaRPr lang="en-US" altLang="zh-CN" dirty="0">
              <a:latin typeface="Times New Roman" panose="02020603050405020304" pitchFamily="18" charset="0"/>
              <a:ea typeface="宋体" panose="02010600030101010101" pitchFamily="2" charset="-122"/>
            </a:endParaRPr>
          </a:p>
        </p:txBody>
      </p:sp>
      <p:sp>
        <p:nvSpPr>
          <p:cNvPr id="160777" name="Oval 42"/>
          <p:cNvSpPr/>
          <p:nvPr/>
        </p:nvSpPr>
        <p:spPr>
          <a:xfrm>
            <a:off x="1662113" y="1905000"/>
            <a:ext cx="3810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6</a:t>
            </a:r>
            <a:endParaRPr lang="en-US" altLang="zh-CN" dirty="0">
              <a:latin typeface="Times New Roman" panose="02020603050405020304" pitchFamily="18" charset="0"/>
              <a:ea typeface="宋体" panose="02010600030101010101" pitchFamily="2" charset="-122"/>
            </a:endParaRPr>
          </a:p>
        </p:txBody>
      </p:sp>
      <p:sp>
        <p:nvSpPr>
          <p:cNvPr id="160778" name="Oval 43"/>
          <p:cNvSpPr/>
          <p:nvPr/>
        </p:nvSpPr>
        <p:spPr>
          <a:xfrm>
            <a:off x="3467100" y="1905000"/>
            <a:ext cx="381000" cy="381000"/>
          </a:xfrm>
          <a:prstGeom prst="ellipse">
            <a:avLst/>
          </a:prstGeom>
          <a:solidFill>
            <a:srgbClr val="FFCC00"/>
          </a:solidFill>
          <a:ln w="9525" cap="flat" cmpd="sng">
            <a:solidFill>
              <a:schemeClr val="tx1"/>
            </a:solidFill>
            <a:prstDash val="solid"/>
            <a:round/>
            <a:headEnd type="none" w="med" len="med"/>
            <a:tailEnd type="none" w="med" len="med"/>
          </a:ln>
          <a:effectLst>
            <a:prstShdw prst="shdw13" dist="53882" dir="13499999">
              <a:schemeClr val="bg2"/>
            </a:prstShdw>
          </a:effectLst>
        </p:spPr>
        <p:txBody>
          <a:bodyPr wrap="none" anchor="ctr" anchorCtr="0"/>
          <a:p>
            <a:pPr algn="ctr"/>
            <a:r>
              <a:rPr lang="en-US" altLang="zh-CN" dirty="0">
                <a:latin typeface="Times New Roman" panose="02020603050405020304" pitchFamily="18" charset="0"/>
                <a:ea typeface="宋体" panose="02010600030101010101" pitchFamily="2" charset="-122"/>
              </a:rPr>
              <a:t>8</a:t>
            </a:r>
            <a:endParaRPr lang="en-US" altLang="zh-CN" dirty="0">
              <a:latin typeface="Times New Roman" panose="02020603050405020304" pitchFamily="18" charset="0"/>
              <a:ea typeface="宋体" panose="02010600030101010101" pitchFamily="2" charset="-122"/>
            </a:endParaRPr>
          </a:p>
        </p:txBody>
      </p:sp>
      <p:sp>
        <p:nvSpPr>
          <p:cNvPr id="160779" name="Oval 44"/>
          <p:cNvSpPr/>
          <p:nvPr/>
        </p:nvSpPr>
        <p:spPr>
          <a:xfrm>
            <a:off x="3395663" y="2590800"/>
            <a:ext cx="3810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9</a:t>
            </a:r>
            <a:endParaRPr lang="en-US" altLang="zh-CN" dirty="0">
              <a:latin typeface="Times New Roman" panose="02020603050405020304" pitchFamily="18" charset="0"/>
              <a:ea typeface="宋体" panose="02010600030101010101" pitchFamily="2" charset="-122"/>
            </a:endParaRPr>
          </a:p>
        </p:txBody>
      </p:sp>
      <p:sp>
        <p:nvSpPr>
          <p:cNvPr id="160780" name="Oval 45"/>
          <p:cNvSpPr/>
          <p:nvPr/>
        </p:nvSpPr>
        <p:spPr>
          <a:xfrm>
            <a:off x="4081463" y="2590800"/>
            <a:ext cx="381000" cy="381000"/>
          </a:xfrm>
          <a:prstGeom prst="ellipse">
            <a:avLst/>
          </a:prstGeom>
          <a:solidFill>
            <a:srgbClr val="FFCC00"/>
          </a:solidFill>
          <a:ln w="9525" cap="flat" cmpd="sng">
            <a:solidFill>
              <a:schemeClr val="tx1"/>
            </a:solidFill>
            <a:prstDash val="solid"/>
            <a:round/>
            <a:headEnd type="none" w="med" len="med"/>
            <a:tailEnd type="none" w="med" len="med"/>
          </a:ln>
          <a:effectLst>
            <a:prstShdw prst="shdw13" dist="53882" dir="13499999">
              <a:schemeClr val="bg2"/>
            </a:prstShdw>
          </a:effectLst>
        </p:spPr>
        <p:txBody>
          <a:bodyPr wrap="none" anchor="ctr" anchorCtr="0"/>
          <a:p>
            <a:pPr algn="ctr"/>
            <a:r>
              <a:rPr lang="en-US" altLang="zh-CN" dirty="0">
                <a:latin typeface="Times New Roman" panose="02020603050405020304" pitchFamily="18" charset="0"/>
                <a:ea typeface="宋体" panose="02010600030101010101" pitchFamily="2" charset="-122"/>
              </a:rPr>
              <a:t>10</a:t>
            </a:r>
            <a:endParaRPr lang="en-US" altLang="zh-CN" dirty="0">
              <a:latin typeface="Times New Roman" panose="02020603050405020304" pitchFamily="18" charset="0"/>
              <a:ea typeface="宋体" panose="02010600030101010101" pitchFamily="2" charset="-122"/>
            </a:endParaRPr>
          </a:p>
        </p:txBody>
      </p:sp>
      <p:sp>
        <p:nvSpPr>
          <p:cNvPr id="160781" name="Oval 46"/>
          <p:cNvSpPr/>
          <p:nvPr/>
        </p:nvSpPr>
        <p:spPr>
          <a:xfrm>
            <a:off x="909638" y="4495800"/>
            <a:ext cx="3810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11</a:t>
            </a:r>
            <a:endParaRPr lang="en-US" altLang="zh-CN" dirty="0">
              <a:latin typeface="Times New Roman" panose="02020603050405020304" pitchFamily="18" charset="0"/>
              <a:ea typeface="宋体" panose="02010600030101010101" pitchFamily="2" charset="-122"/>
            </a:endParaRPr>
          </a:p>
        </p:txBody>
      </p:sp>
      <p:sp>
        <p:nvSpPr>
          <p:cNvPr id="160782" name="Oval 47"/>
          <p:cNvSpPr/>
          <p:nvPr/>
        </p:nvSpPr>
        <p:spPr>
          <a:xfrm>
            <a:off x="1666875" y="4495800"/>
            <a:ext cx="3810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12</a:t>
            </a:r>
            <a:endParaRPr lang="en-US" altLang="zh-CN" dirty="0">
              <a:latin typeface="Times New Roman" panose="02020603050405020304" pitchFamily="18" charset="0"/>
              <a:ea typeface="宋体" panose="02010600030101010101" pitchFamily="2" charset="-122"/>
            </a:endParaRPr>
          </a:p>
        </p:txBody>
      </p:sp>
      <p:sp>
        <p:nvSpPr>
          <p:cNvPr id="160783" name="Oval 48"/>
          <p:cNvSpPr/>
          <p:nvPr/>
        </p:nvSpPr>
        <p:spPr>
          <a:xfrm>
            <a:off x="2505075" y="4495800"/>
            <a:ext cx="381000" cy="381000"/>
          </a:xfrm>
          <a:prstGeom prst="ellipse">
            <a:avLst/>
          </a:prstGeom>
          <a:solidFill>
            <a:srgbClr val="FFCC00"/>
          </a:solidFill>
          <a:ln w="9525" cap="flat" cmpd="sng">
            <a:solidFill>
              <a:schemeClr val="tx1"/>
            </a:solidFill>
            <a:prstDash val="solid"/>
            <a:round/>
            <a:headEnd type="none" w="med" len="med"/>
            <a:tailEnd type="none" w="med" len="med"/>
          </a:ln>
          <a:effectLst>
            <a:prstShdw prst="shdw13" dist="53882" dir="13499999">
              <a:schemeClr val="bg2"/>
            </a:prstShdw>
          </a:effectLst>
        </p:spPr>
        <p:txBody>
          <a:bodyPr wrap="none" anchor="ctr" anchorCtr="0"/>
          <a:p>
            <a:pPr algn="ctr"/>
            <a:r>
              <a:rPr lang="en-US" altLang="zh-CN" dirty="0">
                <a:latin typeface="Times New Roman" panose="02020603050405020304" pitchFamily="18" charset="0"/>
                <a:ea typeface="宋体" panose="02010600030101010101" pitchFamily="2" charset="-122"/>
              </a:rPr>
              <a:t>13</a:t>
            </a:r>
            <a:endParaRPr lang="en-US" altLang="zh-CN" dirty="0">
              <a:latin typeface="Times New Roman" panose="02020603050405020304" pitchFamily="18" charset="0"/>
              <a:ea typeface="宋体" panose="02010600030101010101" pitchFamily="2" charset="-122"/>
            </a:endParaRPr>
          </a:p>
        </p:txBody>
      </p:sp>
      <p:sp>
        <p:nvSpPr>
          <p:cNvPr id="160784" name="Oval 49"/>
          <p:cNvSpPr/>
          <p:nvPr/>
        </p:nvSpPr>
        <p:spPr>
          <a:xfrm>
            <a:off x="3395663" y="5257800"/>
            <a:ext cx="3810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17</a:t>
            </a:r>
            <a:endParaRPr lang="en-US" altLang="zh-CN" dirty="0">
              <a:latin typeface="Times New Roman" panose="02020603050405020304" pitchFamily="18" charset="0"/>
              <a:ea typeface="宋体" panose="02010600030101010101" pitchFamily="2" charset="-122"/>
            </a:endParaRPr>
          </a:p>
        </p:txBody>
      </p:sp>
      <p:sp>
        <p:nvSpPr>
          <p:cNvPr id="160785" name="Oval 50"/>
          <p:cNvSpPr/>
          <p:nvPr/>
        </p:nvSpPr>
        <p:spPr>
          <a:xfrm>
            <a:off x="4081463" y="5257800"/>
            <a:ext cx="381000" cy="381000"/>
          </a:xfrm>
          <a:prstGeom prst="ellipse">
            <a:avLst/>
          </a:prstGeom>
          <a:solidFill>
            <a:srgbClr val="FFCC00"/>
          </a:solidFill>
          <a:ln w="9525" cap="flat" cmpd="sng">
            <a:solidFill>
              <a:schemeClr val="tx1"/>
            </a:solidFill>
            <a:prstDash val="solid"/>
            <a:round/>
            <a:headEnd type="none" w="med" len="med"/>
            <a:tailEnd type="none" w="med" len="med"/>
          </a:ln>
          <a:effectLst>
            <a:prstShdw prst="shdw13" dist="53882" dir="13499999">
              <a:schemeClr val="bg2"/>
            </a:prstShdw>
          </a:effectLst>
        </p:spPr>
        <p:txBody>
          <a:bodyPr wrap="none" anchor="ctr" anchorCtr="0"/>
          <a:p>
            <a:pPr algn="ctr"/>
            <a:r>
              <a:rPr lang="en-US" altLang="zh-CN" dirty="0">
                <a:latin typeface="Times New Roman" panose="02020603050405020304" pitchFamily="18" charset="0"/>
                <a:ea typeface="宋体" panose="02010600030101010101" pitchFamily="2" charset="-122"/>
              </a:rPr>
              <a:t>18</a:t>
            </a:r>
            <a:endParaRPr lang="en-US" altLang="zh-CN" dirty="0">
              <a:latin typeface="Times New Roman" panose="02020603050405020304" pitchFamily="18" charset="0"/>
              <a:ea typeface="宋体" panose="02010600030101010101" pitchFamily="2" charset="-122"/>
            </a:endParaRPr>
          </a:p>
        </p:txBody>
      </p:sp>
      <p:sp>
        <p:nvSpPr>
          <p:cNvPr id="160786" name="Oval 51"/>
          <p:cNvSpPr/>
          <p:nvPr/>
        </p:nvSpPr>
        <p:spPr>
          <a:xfrm>
            <a:off x="2581275" y="6096000"/>
            <a:ext cx="3810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15</a:t>
            </a:r>
            <a:endParaRPr lang="en-US" altLang="zh-CN" dirty="0">
              <a:latin typeface="Times New Roman" panose="02020603050405020304" pitchFamily="18" charset="0"/>
              <a:ea typeface="宋体" panose="02010600030101010101" pitchFamily="2" charset="-122"/>
            </a:endParaRPr>
          </a:p>
        </p:txBody>
      </p:sp>
      <p:sp>
        <p:nvSpPr>
          <p:cNvPr id="160787" name="Oval 52"/>
          <p:cNvSpPr/>
          <p:nvPr/>
        </p:nvSpPr>
        <p:spPr>
          <a:xfrm>
            <a:off x="1666875" y="6096000"/>
            <a:ext cx="381000" cy="3810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14</a:t>
            </a:r>
            <a:endParaRPr lang="en-US" altLang="zh-CN" dirty="0">
              <a:latin typeface="Times New Roman" panose="02020603050405020304" pitchFamily="18" charset="0"/>
              <a:ea typeface="宋体" panose="02010600030101010101" pitchFamily="2" charset="-122"/>
            </a:endParaRPr>
          </a:p>
        </p:txBody>
      </p:sp>
      <p:sp>
        <p:nvSpPr>
          <p:cNvPr id="160788" name="Oval 53"/>
          <p:cNvSpPr/>
          <p:nvPr/>
        </p:nvSpPr>
        <p:spPr>
          <a:xfrm>
            <a:off x="3471863" y="6096000"/>
            <a:ext cx="381000" cy="381000"/>
          </a:xfrm>
          <a:prstGeom prst="ellipse">
            <a:avLst/>
          </a:prstGeom>
          <a:solidFill>
            <a:srgbClr val="FFCC00"/>
          </a:solidFill>
          <a:ln w="9525" cap="flat" cmpd="sng">
            <a:solidFill>
              <a:schemeClr val="tx1"/>
            </a:solidFill>
            <a:prstDash val="solid"/>
            <a:round/>
            <a:headEnd type="none" w="med" len="med"/>
            <a:tailEnd type="none" w="med" len="med"/>
          </a:ln>
          <a:effectLst>
            <a:prstShdw prst="shdw13" dist="53882" dir="13499999">
              <a:schemeClr val="bg2"/>
            </a:prstShdw>
          </a:effectLst>
        </p:spPr>
        <p:txBody>
          <a:bodyPr wrap="none" anchor="ctr" anchorCtr="0"/>
          <a:p>
            <a:pPr algn="ctr"/>
            <a:r>
              <a:rPr lang="en-US" altLang="zh-CN" dirty="0">
                <a:latin typeface="Times New Roman" panose="02020603050405020304" pitchFamily="18" charset="0"/>
                <a:ea typeface="宋体" panose="02010600030101010101" pitchFamily="2" charset="-122"/>
              </a:rPr>
              <a:t>16</a:t>
            </a:r>
            <a:endParaRPr lang="en-US" altLang="zh-CN" dirty="0">
              <a:latin typeface="Times New Roman" panose="02020603050405020304" pitchFamily="18" charset="0"/>
              <a:ea typeface="宋体" panose="02010600030101010101" pitchFamily="2" charset="-122"/>
            </a:endParaRPr>
          </a:p>
        </p:txBody>
      </p:sp>
      <p:cxnSp>
        <p:nvCxnSpPr>
          <p:cNvPr id="160789" name="AutoShape 54"/>
          <p:cNvCxnSpPr>
            <a:stCxn id="160771" idx="6"/>
            <a:endCxn id="160772" idx="2"/>
          </p:cNvCxnSpPr>
          <p:nvPr/>
        </p:nvCxnSpPr>
        <p:spPr>
          <a:xfrm>
            <a:off x="452438" y="4043363"/>
            <a:ext cx="457200" cy="0"/>
          </a:xfrm>
          <a:prstGeom prst="straightConnector1">
            <a:avLst/>
          </a:prstGeom>
          <a:ln w="9525" cap="flat" cmpd="sng">
            <a:solidFill>
              <a:schemeClr val="tx1"/>
            </a:solidFill>
            <a:prstDash val="solid"/>
            <a:round/>
            <a:headEnd type="none" w="med" len="med"/>
            <a:tailEnd type="triangle" w="med" len="med"/>
          </a:ln>
        </p:spPr>
      </p:cxnSp>
      <p:cxnSp>
        <p:nvCxnSpPr>
          <p:cNvPr id="160790" name="AutoShape 55"/>
          <p:cNvCxnSpPr>
            <a:stCxn id="160773" idx="6"/>
            <a:endCxn id="160774" idx="2"/>
          </p:cNvCxnSpPr>
          <p:nvPr/>
        </p:nvCxnSpPr>
        <p:spPr>
          <a:xfrm>
            <a:off x="1290638" y="3390900"/>
            <a:ext cx="376237" cy="0"/>
          </a:xfrm>
          <a:prstGeom prst="straightConnector1">
            <a:avLst/>
          </a:prstGeom>
          <a:ln w="9525" cap="flat" cmpd="sng">
            <a:solidFill>
              <a:schemeClr val="tx1"/>
            </a:solidFill>
            <a:prstDash val="solid"/>
            <a:round/>
            <a:headEnd type="none" w="med" len="med"/>
            <a:tailEnd type="triangle" w="med" len="med"/>
          </a:ln>
        </p:spPr>
      </p:cxnSp>
      <p:cxnSp>
        <p:nvCxnSpPr>
          <p:cNvPr id="160791" name="AutoShape 56"/>
          <p:cNvCxnSpPr>
            <a:stCxn id="160774" idx="6"/>
            <a:endCxn id="160775" idx="2"/>
          </p:cNvCxnSpPr>
          <p:nvPr/>
        </p:nvCxnSpPr>
        <p:spPr>
          <a:xfrm>
            <a:off x="2047875" y="3390900"/>
            <a:ext cx="457200" cy="0"/>
          </a:xfrm>
          <a:prstGeom prst="straightConnector1">
            <a:avLst/>
          </a:prstGeom>
          <a:ln w="9525" cap="flat" cmpd="sng">
            <a:solidFill>
              <a:schemeClr val="tx1"/>
            </a:solidFill>
            <a:prstDash val="solid"/>
            <a:round/>
            <a:headEnd type="none" w="med" len="med"/>
            <a:tailEnd type="triangle" w="med" len="med"/>
          </a:ln>
        </p:spPr>
      </p:cxnSp>
      <p:cxnSp>
        <p:nvCxnSpPr>
          <p:cNvPr id="160792" name="AutoShape 57"/>
          <p:cNvCxnSpPr>
            <a:stCxn id="160774" idx="0"/>
            <a:endCxn id="160777" idx="4"/>
          </p:cNvCxnSpPr>
          <p:nvPr/>
        </p:nvCxnSpPr>
        <p:spPr>
          <a:xfrm flipH="1" flipV="1">
            <a:off x="1852613" y="2286000"/>
            <a:ext cx="4762" cy="914400"/>
          </a:xfrm>
          <a:prstGeom prst="straightConnector1">
            <a:avLst/>
          </a:prstGeom>
          <a:ln w="9525" cap="flat" cmpd="sng">
            <a:solidFill>
              <a:schemeClr val="tx1"/>
            </a:solidFill>
            <a:prstDash val="solid"/>
            <a:round/>
            <a:headEnd type="none" w="med" len="med"/>
            <a:tailEnd type="triangle" w="med" len="med"/>
          </a:ln>
        </p:spPr>
      </p:cxnSp>
      <p:cxnSp>
        <p:nvCxnSpPr>
          <p:cNvPr id="160793" name="AutoShape 58"/>
          <p:cNvCxnSpPr>
            <a:stCxn id="160777" idx="6"/>
            <a:endCxn id="160776" idx="2"/>
          </p:cNvCxnSpPr>
          <p:nvPr/>
        </p:nvCxnSpPr>
        <p:spPr>
          <a:xfrm>
            <a:off x="2043113" y="2095500"/>
            <a:ext cx="533400" cy="0"/>
          </a:xfrm>
          <a:prstGeom prst="straightConnector1">
            <a:avLst/>
          </a:prstGeom>
          <a:ln w="9525" cap="flat" cmpd="sng">
            <a:solidFill>
              <a:schemeClr val="tx1"/>
            </a:solidFill>
            <a:prstDash val="solid"/>
            <a:round/>
            <a:headEnd type="none" w="med" len="med"/>
            <a:tailEnd type="triangle" w="med" len="med"/>
          </a:ln>
        </p:spPr>
      </p:cxnSp>
      <p:cxnSp>
        <p:nvCxnSpPr>
          <p:cNvPr id="160794" name="AutoShape 59"/>
          <p:cNvCxnSpPr>
            <a:stCxn id="160776" idx="6"/>
            <a:endCxn id="160778" idx="2"/>
          </p:cNvCxnSpPr>
          <p:nvPr/>
        </p:nvCxnSpPr>
        <p:spPr>
          <a:xfrm>
            <a:off x="2957513" y="2095500"/>
            <a:ext cx="509587" cy="0"/>
          </a:xfrm>
          <a:prstGeom prst="straightConnector1">
            <a:avLst/>
          </a:prstGeom>
          <a:ln w="9525" cap="flat" cmpd="sng">
            <a:solidFill>
              <a:schemeClr val="tx1"/>
            </a:solidFill>
            <a:prstDash val="solid"/>
            <a:round/>
            <a:headEnd type="none" w="med" len="med"/>
            <a:tailEnd type="triangle" w="med" len="med"/>
          </a:ln>
        </p:spPr>
      </p:cxnSp>
      <p:cxnSp>
        <p:nvCxnSpPr>
          <p:cNvPr id="160795" name="AutoShape 60"/>
          <p:cNvCxnSpPr>
            <a:stCxn id="160779" idx="6"/>
            <a:endCxn id="160780" idx="2"/>
          </p:cNvCxnSpPr>
          <p:nvPr/>
        </p:nvCxnSpPr>
        <p:spPr>
          <a:xfrm>
            <a:off x="3776663" y="2781300"/>
            <a:ext cx="304800" cy="0"/>
          </a:xfrm>
          <a:prstGeom prst="straightConnector1">
            <a:avLst/>
          </a:prstGeom>
          <a:ln w="9525" cap="flat" cmpd="sng">
            <a:solidFill>
              <a:schemeClr val="tx1"/>
            </a:solidFill>
            <a:prstDash val="solid"/>
            <a:round/>
            <a:headEnd type="none" w="med" len="med"/>
            <a:tailEnd type="triangle" w="med" len="med"/>
          </a:ln>
        </p:spPr>
      </p:cxnSp>
      <p:cxnSp>
        <p:nvCxnSpPr>
          <p:cNvPr id="160796" name="AutoShape 61"/>
          <p:cNvCxnSpPr>
            <a:stCxn id="160776" idx="4"/>
            <a:endCxn id="160779" idx="1"/>
          </p:cNvCxnSpPr>
          <p:nvPr/>
        </p:nvCxnSpPr>
        <p:spPr>
          <a:xfrm rot="-5400000" flipH="1">
            <a:off x="2928938" y="2124075"/>
            <a:ext cx="360362" cy="684213"/>
          </a:xfrm>
          <a:prstGeom prst="curvedConnector3">
            <a:avLst>
              <a:gd name="adj1" fmla="val 42292"/>
            </a:avLst>
          </a:prstGeom>
          <a:ln w="9525" cap="flat" cmpd="sng">
            <a:solidFill>
              <a:schemeClr val="tx1"/>
            </a:solidFill>
            <a:prstDash val="solid"/>
            <a:round/>
            <a:headEnd type="none" w="med" len="med"/>
            <a:tailEnd type="triangle" w="med" len="med"/>
          </a:ln>
        </p:spPr>
      </p:cxnSp>
      <p:cxnSp>
        <p:nvCxnSpPr>
          <p:cNvPr id="160797" name="AutoShape 62"/>
          <p:cNvCxnSpPr>
            <a:stCxn id="160774" idx="7"/>
            <a:endCxn id="160779" idx="2"/>
          </p:cNvCxnSpPr>
          <p:nvPr/>
        </p:nvCxnSpPr>
        <p:spPr>
          <a:xfrm rot="-5400000">
            <a:off x="2455863" y="2316163"/>
            <a:ext cx="474662" cy="1403350"/>
          </a:xfrm>
          <a:prstGeom prst="curvedConnector2">
            <a:avLst/>
          </a:prstGeom>
          <a:ln w="9525" cap="flat" cmpd="sng">
            <a:solidFill>
              <a:schemeClr val="tx1"/>
            </a:solidFill>
            <a:prstDash val="solid"/>
            <a:round/>
            <a:headEnd type="none" w="med" len="med"/>
            <a:tailEnd type="triangle" w="med" len="med"/>
          </a:ln>
        </p:spPr>
      </p:cxnSp>
      <p:cxnSp>
        <p:nvCxnSpPr>
          <p:cNvPr id="160798" name="AutoShape 63"/>
          <p:cNvCxnSpPr>
            <a:stCxn id="160776" idx="3"/>
            <a:endCxn id="160777" idx="5"/>
          </p:cNvCxnSpPr>
          <p:nvPr/>
        </p:nvCxnSpPr>
        <p:spPr>
          <a:xfrm rot="5400000">
            <a:off x="2295525" y="1895475"/>
            <a:ext cx="1588" cy="644525"/>
          </a:xfrm>
          <a:prstGeom prst="curvedConnector3">
            <a:avLst>
              <a:gd name="adj1" fmla="val 17900000"/>
            </a:avLst>
          </a:prstGeom>
          <a:ln w="9525" cap="flat" cmpd="sng">
            <a:solidFill>
              <a:schemeClr val="tx1"/>
            </a:solidFill>
            <a:prstDash val="solid"/>
            <a:round/>
            <a:headEnd type="none" w="med" len="med"/>
            <a:tailEnd type="triangle" w="med" len="med"/>
          </a:ln>
        </p:spPr>
      </p:cxnSp>
      <p:cxnSp>
        <p:nvCxnSpPr>
          <p:cNvPr id="160799" name="AutoShape 64"/>
          <p:cNvCxnSpPr>
            <a:stCxn id="160771" idx="0"/>
            <a:endCxn id="160773" idx="2"/>
          </p:cNvCxnSpPr>
          <p:nvPr/>
        </p:nvCxnSpPr>
        <p:spPr>
          <a:xfrm rot="-5400000">
            <a:off x="354013" y="3297238"/>
            <a:ext cx="461962" cy="647700"/>
          </a:xfrm>
          <a:prstGeom prst="curvedConnector2">
            <a:avLst/>
          </a:prstGeom>
          <a:ln w="9525" cap="flat" cmpd="sng">
            <a:solidFill>
              <a:schemeClr val="tx1"/>
            </a:solidFill>
            <a:prstDash val="solid"/>
            <a:round/>
            <a:headEnd type="none" w="med" len="med"/>
            <a:tailEnd type="triangle" w="med" len="med"/>
          </a:ln>
        </p:spPr>
      </p:cxnSp>
      <p:cxnSp>
        <p:nvCxnSpPr>
          <p:cNvPr id="160800" name="AutoShape 65"/>
          <p:cNvCxnSpPr>
            <a:stCxn id="160771" idx="4"/>
            <a:endCxn id="160781" idx="2"/>
          </p:cNvCxnSpPr>
          <p:nvPr/>
        </p:nvCxnSpPr>
        <p:spPr>
          <a:xfrm rot="-5400000" flipH="1">
            <a:off x="358775" y="4135438"/>
            <a:ext cx="452438" cy="647700"/>
          </a:xfrm>
          <a:prstGeom prst="curvedConnector2">
            <a:avLst/>
          </a:prstGeom>
          <a:ln w="9525" cap="flat" cmpd="sng">
            <a:solidFill>
              <a:schemeClr val="tx1"/>
            </a:solidFill>
            <a:prstDash val="solid"/>
            <a:round/>
            <a:headEnd type="none" w="med" len="med"/>
            <a:tailEnd type="triangle" w="med" len="med"/>
          </a:ln>
        </p:spPr>
      </p:cxnSp>
      <p:cxnSp>
        <p:nvCxnSpPr>
          <p:cNvPr id="160801" name="AutoShape 66"/>
          <p:cNvCxnSpPr>
            <a:stCxn id="160781" idx="6"/>
            <a:endCxn id="160782" idx="2"/>
          </p:cNvCxnSpPr>
          <p:nvPr/>
        </p:nvCxnSpPr>
        <p:spPr>
          <a:xfrm>
            <a:off x="1290638" y="4686300"/>
            <a:ext cx="376237" cy="0"/>
          </a:xfrm>
          <a:prstGeom prst="straightConnector1">
            <a:avLst/>
          </a:prstGeom>
          <a:ln w="9525" cap="flat" cmpd="sng">
            <a:solidFill>
              <a:schemeClr val="tx1"/>
            </a:solidFill>
            <a:prstDash val="solid"/>
            <a:round/>
            <a:headEnd type="none" w="med" len="med"/>
            <a:tailEnd type="triangle" w="med" len="med"/>
          </a:ln>
        </p:spPr>
      </p:cxnSp>
      <p:cxnSp>
        <p:nvCxnSpPr>
          <p:cNvPr id="160802" name="AutoShape 67"/>
          <p:cNvCxnSpPr>
            <a:stCxn id="160782" idx="6"/>
            <a:endCxn id="160783" idx="2"/>
          </p:cNvCxnSpPr>
          <p:nvPr/>
        </p:nvCxnSpPr>
        <p:spPr>
          <a:xfrm>
            <a:off x="2047875" y="4686300"/>
            <a:ext cx="457200" cy="0"/>
          </a:xfrm>
          <a:prstGeom prst="straightConnector1">
            <a:avLst/>
          </a:prstGeom>
          <a:ln w="9525" cap="flat" cmpd="sng">
            <a:solidFill>
              <a:schemeClr val="tx1"/>
            </a:solidFill>
            <a:prstDash val="solid"/>
            <a:round/>
            <a:headEnd type="none" w="med" len="med"/>
            <a:tailEnd type="triangle" w="med" len="med"/>
          </a:ln>
        </p:spPr>
      </p:cxnSp>
      <p:cxnSp>
        <p:nvCxnSpPr>
          <p:cNvPr id="160803" name="AutoShape 68"/>
          <p:cNvCxnSpPr>
            <a:stCxn id="160784" idx="6"/>
            <a:endCxn id="160785" idx="2"/>
          </p:cNvCxnSpPr>
          <p:nvPr/>
        </p:nvCxnSpPr>
        <p:spPr>
          <a:xfrm>
            <a:off x="3776663" y="5448300"/>
            <a:ext cx="304800" cy="0"/>
          </a:xfrm>
          <a:prstGeom prst="straightConnector1">
            <a:avLst/>
          </a:prstGeom>
          <a:ln w="9525" cap="flat" cmpd="sng">
            <a:solidFill>
              <a:schemeClr val="tx1"/>
            </a:solidFill>
            <a:prstDash val="solid"/>
            <a:round/>
            <a:headEnd type="none" w="med" len="med"/>
            <a:tailEnd type="triangle" w="med" len="med"/>
          </a:ln>
        </p:spPr>
      </p:cxnSp>
      <p:cxnSp>
        <p:nvCxnSpPr>
          <p:cNvPr id="160804" name="AutoShape 69"/>
          <p:cNvCxnSpPr>
            <a:stCxn id="160787" idx="6"/>
            <a:endCxn id="160786" idx="2"/>
          </p:cNvCxnSpPr>
          <p:nvPr/>
        </p:nvCxnSpPr>
        <p:spPr>
          <a:xfrm>
            <a:off x="2047875" y="6286500"/>
            <a:ext cx="533400" cy="0"/>
          </a:xfrm>
          <a:prstGeom prst="straightConnector1">
            <a:avLst/>
          </a:prstGeom>
          <a:ln w="9525" cap="flat" cmpd="sng">
            <a:solidFill>
              <a:schemeClr val="tx1"/>
            </a:solidFill>
            <a:prstDash val="solid"/>
            <a:round/>
            <a:headEnd type="none" w="med" len="med"/>
            <a:tailEnd type="triangle" w="med" len="med"/>
          </a:ln>
        </p:spPr>
      </p:cxnSp>
      <p:cxnSp>
        <p:nvCxnSpPr>
          <p:cNvPr id="160805" name="AutoShape 70"/>
          <p:cNvCxnSpPr>
            <a:stCxn id="160786" idx="6"/>
            <a:endCxn id="160788" idx="2"/>
          </p:cNvCxnSpPr>
          <p:nvPr/>
        </p:nvCxnSpPr>
        <p:spPr>
          <a:xfrm>
            <a:off x="2962275" y="6286500"/>
            <a:ext cx="509588" cy="0"/>
          </a:xfrm>
          <a:prstGeom prst="straightConnector1">
            <a:avLst/>
          </a:prstGeom>
          <a:ln w="9525" cap="flat" cmpd="sng">
            <a:solidFill>
              <a:schemeClr val="tx1"/>
            </a:solidFill>
            <a:prstDash val="solid"/>
            <a:round/>
            <a:headEnd type="none" w="med" len="med"/>
            <a:tailEnd type="triangle" w="med" len="med"/>
          </a:ln>
        </p:spPr>
      </p:cxnSp>
      <p:cxnSp>
        <p:nvCxnSpPr>
          <p:cNvPr id="160806" name="AutoShape 71"/>
          <p:cNvCxnSpPr>
            <a:stCxn id="160782" idx="4"/>
            <a:endCxn id="160787" idx="0"/>
          </p:cNvCxnSpPr>
          <p:nvPr/>
        </p:nvCxnSpPr>
        <p:spPr>
          <a:xfrm>
            <a:off x="1857375" y="4876800"/>
            <a:ext cx="0" cy="1219200"/>
          </a:xfrm>
          <a:prstGeom prst="straightConnector1">
            <a:avLst/>
          </a:prstGeom>
          <a:ln w="9525" cap="flat" cmpd="sng">
            <a:solidFill>
              <a:schemeClr val="tx1"/>
            </a:solidFill>
            <a:prstDash val="solid"/>
            <a:round/>
            <a:headEnd type="none" w="med" len="med"/>
            <a:tailEnd type="triangle" w="med" len="med"/>
          </a:ln>
        </p:spPr>
      </p:cxnSp>
      <p:cxnSp>
        <p:nvCxnSpPr>
          <p:cNvPr id="160807" name="AutoShape 72"/>
          <p:cNvCxnSpPr>
            <a:stCxn id="160782" idx="5"/>
            <a:endCxn id="160784" idx="2"/>
          </p:cNvCxnSpPr>
          <p:nvPr/>
        </p:nvCxnSpPr>
        <p:spPr>
          <a:xfrm rot="-5400000" flipH="1">
            <a:off x="2381250" y="4432300"/>
            <a:ext cx="625475" cy="1403350"/>
          </a:xfrm>
          <a:prstGeom prst="curvedConnector2">
            <a:avLst/>
          </a:prstGeom>
          <a:ln w="9525" cap="flat" cmpd="sng">
            <a:solidFill>
              <a:schemeClr val="tx1"/>
            </a:solidFill>
            <a:prstDash val="solid"/>
            <a:round/>
            <a:headEnd type="none" w="med" len="med"/>
            <a:tailEnd type="triangle" w="med" len="med"/>
          </a:ln>
        </p:spPr>
      </p:cxnSp>
      <p:cxnSp>
        <p:nvCxnSpPr>
          <p:cNvPr id="160808" name="AutoShape 73"/>
          <p:cNvCxnSpPr>
            <a:stCxn id="160786" idx="0"/>
            <a:endCxn id="160787" idx="7"/>
          </p:cNvCxnSpPr>
          <p:nvPr/>
        </p:nvCxnSpPr>
        <p:spPr>
          <a:xfrm rot="-5400000" flipH="1" flipV="1">
            <a:off x="2354263" y="5734050"/>
            <a:ext cx="55562" cy="779463"/>
          </a:xfrm>
          <a:prstGeom prst="curvedConnector3">
            <a:avLst>
              <a:gd name="adj1" fmla="val -411431"/>
            </a:avLst>
          </a:prstGeom>
          <a:ln w="9525" cap="flat" cmpd="sng">
            <a:solidFill>
              <a:schemeClr val="tx1"/>
            </a:solidFill>
            <a:prstDash val="solid"/>
            <a:round/>
            <a:headEnd type="none" w="med" len="med"/>
            <a:tailEnd type="triangle" w="med" len="med"/>
          </a:ln>
        </p:spPr>
      </p:cxnSp>
      <p:cxnSp>
        <p:nvCxnSpPr>
          <p:cNvPr id="160809" name="AutoShape 74"/>
          <p:cNvCxnSpPr>
            <a:stCxn id="160786" idx="7"/>
            <a:endCxn id="160784" idx="3"/>
          </p:cNvCxnSpPr>
          <p:nvPr/>
        </p:nvCxnSpPr>
        <p:spPr>
          <a:xfrm rot="-5400000">
            <a:off x="2881313" y="5581650"/>
            <a:ext cx="568325" cy="544513"/>
          </a:xfrm>
          <a:prstGeom prst="curvedConnector3">
            <a:avLst>
              <a:gd name="adj1" fmla="val 50000"/>
            </a:avLst>
          </a:prstGeom>
          <a:ln w="9525" cap="flat" cmpd="sng">
            <a:solidFill>
              <a:schemeClr val="tx1"/>
            </a:solidFill>
            <a:prstDash val="solid"/>
            <a:round/>
            <a:headEnd type="none" w="med" len="med"/>
            <a:tailEnd type="triangle" w="med" len="med"/>
          </a:ln>
        </p:spPr>
      </p:cxnSp>
      <p:sp>
        <p:nvSpPr>
          <p:cNvPr id="160810" name="Text Box 76"/>
          <p:cNvSpPr txBox="1"/>
          <p:nvPr/>
        </p:nvSpPr>
        <p:spPr>
          <a:xfrm>
            <a:off x="376238" y="449580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ε</a:t>
            </a:r>
            <a:endParaRPr lang="en-US" altLang="zh-CN" sz="2000" dirty="0">
              <a:solidFill>
                <a:srgbClr val="FF0000"/>
              </a:solidFill>
              <a:latin typeface="Times New Roman" panose="02020603050405020304" pitchFamily="18" charset="0"/>
              <a:ea typeface="MingLiU" pitchFamily="49" charset="-120"/>
            </a:endParaRPr>
          </a:p>
        </p:txBody>
      </p:sp>
      <p:sp>
        <p:nvSpPr>
          <p:cNvPr id="160811" name="Text Box 77"/>
          <p:cNvSpPr txBox="1"/>
          <p:nvPr/>
        </p:nvSpPr>
        <p:spPr>
          <a:xfrm>
            <a:off x="385763" y="315595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ε</a:t>
            </a:r>
            <a:endParaRPr lang="en-US" altLang="zh-CN" sz="2000" dirty="0">
              <a:solidFill>
                <a:srgbClr val="FF0000"/>
              </a:solidFill>
              <a:latin typeface="Times New Roman" panose="02020603050405020304" pitchFamily="18" charset="0"/>
              <a:ea typeface="MingLiU" pitchFamily="49" charset="-120"/>
            </a:endParaRPr>
          </a:p>
        </p:txBody>
      </p:sp>
      <p:sp>
        <p:nvSpPr>
          <p:cNvPr id="160812" name="Text Box 78"/>
          <p:cNvSpPr txBox="1"/>
          <p:nvPr/>
        </p:nvSpPr>
        <p:spPr>
          <a:xfrm>
            <a:off x="452438" y="373380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宋体" panose="02010600030101010101" pitchFamily="2" charset="-122"/>
              </a:rPr>
              <a:t>E</a:t>
            </a:r>
            <a:endParaRPr lang="en-US" altLang="zh-CN" sz="2000" dirty="0">
              <a:solidFill>
                <a:srgbClr val="FF0000"/>
              </a:solidFill>
              <a:latin typeface="Times New Roman" panose="02020603050405020304" pitchFamily="18" charset="0"/>
              <a:ea typeface="宋体" panose="02010600030101010101" pitchFamily="2" charset="-122"/>
            </a:endParaRPr>
          </a:p>
        </p:txBody>
      </p:sp>
      <p:sp>
        <p:nvSpPr>
          <p:cNvPr id="160813" name="Text Box 79"/>
          <p:cNvSpPr txBox="1"/>
          <p:nvPr/>
        </p:nvSpPr>
        <p:spPr>
          <a:xfrm>
            <a:off x="1590675" y="2574925"/>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ε</a:t>
            </a:r>
            <a:endParaRPr lang="en-US" altLang="zh-CN" sz="2000" dirty="0">
              <a:solidFill>
                <a:srgbClr val="FF0000"/>
              </a:solidFill>
              <a:latin typeface="Times New Roman" panose="02020603050405020304" pitchFamily="18" charset="0"/>
              <a:ea typeface="MingLiU" pitchFamily="49" charset="-120"/>
            </a:endParaRPr>
          </a:p>
        </p:txBody>
      </p:sp>
      <p:sp>
        <p:nvSpPr>
          <p:cNvPr id="160814" name="Text Box 80"/>
          <p:cNvSpPr txBox="1"/>
          <p:nvPr/>
        </p:nvSpPr>
        <p:spPr>
          <a:xfrm>
            <a:off x="1590675" y="525780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ε</a:t>
            </a:r>
            <a:endParaRPr lang="en-US" altLang="zh-CN" sz="2000" dirty="0">
              <a:solidFill>
                <a:srgbClr val="FF0000"/>
              </a:solidFill>
              <a:latin typeface="Times New Roman" panose="02020603050405020304" pitchFamily="18" charset="0"/>
              <a:ea typeface="MingLiU" pitchFamily="49" charset="-120"/>
            </a:endParaRPr>
          </a:p>
        </p:txBody>
      </p:sp>
      <p:sp>
        <p:nvSpPr>
          <p:cNvPr id="160815" name="Text Box 81"/>
          <p:cNvSpPr txBox="1"/>
          <p:nvPr/>
        </p:nvSpPr>
        <p:spPr>
          <a:xfrm>
            <a:off x="1971675" y="236220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ε</a:t>
            </a:r>
            <a:endParaRPr lang="en-US" altLang="zh-CN" sz="2000" dirty="0">
              <a:solidFill>
                <a:srgbClr val="FF0000"/>
              </a:solidFill>
              <a:latin typeface="Times New Roman" panose="02020603050405020304" pitchFamily="18" charset="0"/>
              <a:ea typeface="MingLiU" pitchFamily="49" charset="-120"/>
            </a:endParaRPr>
          </a:p>
        </p:txBody>
      </p:sp>
      <p:sp>
        <p:nvSpPr>
          <p:cNvPr id="160816" name="Text Box 82"/>
          <p:cNvSpPr txBox="1"/>
          <p:nvPr/>
        </p:nvSpPr>
        <p:spPr>
          <a:xfrm>
            <a:off x="1971675" y="5622925"/>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ε</a:t>
            </a:r>
            <a:endParaRPr lang="en-US" altLang="zh-CN" sz="2000" dirty="0">
              <a:solidFill>
                <a:srgbClr val="FF0000"/>
              </a:solidFill>
              <a:latin typeface="Times New Roman" panose="02020603050405020304" pitchFamily="18" charset="0"/>
              <a:ea typeface="MingLiU" pitchFamily="49" charset="-120"/>
            </a:endParaRPr>
          </a:p>
        </p:txBody>
      </p:sp>
      <p:sp>
        <p:nvSpPr>
          <p:cNvPr id="160817" name="Text Box 83"/>
          <p:cNvSpPr txBox="1"/>
          <p:nvPr/>
        </p:nvSpPr>
        <p:spPr>
          <a:xfrm>
            <a:off x="2862263" y="2727325"/>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ε</a:t>
            </a:r>
            <a:endParaRPr lang="en-US" altLang="zh-CN" sz="2000" dirty="0">
              <a:solidFill>
                <a:srgbClr val="FF0000"/>
              </a:solidFill>
              <a:latin typeface="Times New Roman" panose="02020603050405020304" pitchFamily="18" charset="0"/>
              <a:ea typeface="MingLiU" pitchFamily="49" charset="-120"/>
            </a:endParaRPr>
          </a:p>
        </p:txBody>
      </p:sp>
      <p:sp>
        <p:nvSpPr>
          <p:cNvPr id="160818" name="Text Box 84"/>
          <p:cNvSpPr txBox="1"/>
          <p:nvPr/>
        </p:nvSpPr>
        <p:spPr>
          <a:xfrm>
            <a:off x="3014663" y="5089525"/>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ε</a:t>
            </a:r>
            <a:endParaRPr lang="en-US" altLang="zh-CN" sz="2000" dirty="0">
              <a:solidFill>
                <a:srgbClr val="FF0000"/>
              </a:solidFill>
              <a:latin typeface="Times New Roman" panose="02020603050405020304" pitchFamily="18" charset="0"/>
              <a:ea typeface="MingLiU" pitchFamily="49" charset="-120"/>
            </a:endParaRPr>
          </a:p>
        </p:txBody>
      </p:sp>
      <p:sp>
        <p:nvSpPr>
          <p:cNvPr id="160819" name="Text Box 85"/>
          <p:cNvSpPr txBox="1"/>
          <p:nvPr/>
        </p:nvSpPr>
        <p:spPr>
          <a:xfrm>
            <a:off x="3090863" y="236220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ε</a:t>
            </a:r>
            <a:endParaRPr lang="en-US" altLang="zh-CN" sz="2000" dirty="0">
              <a:solidFill>
                <a:srgbClr val="FF0000"/>
              </a:solidFill>
              <a:latin typeface="Times New Roman" panose="02020603050405020304" pitchFamily="18" charset="0"/>
              <a:ea typeface="MingLiU" pitchFamily="49" charset="-120"/>
            </a:endParaRPr>
          </a:p>
        </p:txBody>
      </p:sp>
      <p:sp>
        <p:nvSpPr>
          <p:cNvPr id="160820" name="Text Box 86"/>
          <p:cNvSpPr txBox="1"/>
          <p:nvPr/>
        </p:nvSpPr>
        <p:spPr>
          <a:xfrm>
            <a:off x="3014663" y="549910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ε</a:t>
            </a:r>
            <a:endParaRPr lang="en-US" altLang="zh-CN" sz="2000" dirty="0">
              <a:solidFill>
                <a:srgbClr val="FF0000"/>
              </a:solidFill>
              <a:latin typeface="Times New Roman" panose="02020603050405020304" pitchFamily="18" charset="0"/>
              <a:ea typeface="MingLiU" pitchFamily="49" charset="-120"/>
            </a:endParaRPr>
          </a:p>
        </p:txBody>
      </p:sp>
      <p:sp>
        <p:nvSpPr>
          <p:cNvPr id="160821" name="Text Box 87"/>
          <p:cNvSpPr txBox="1"/>
          <p:nvPr/>
        </p:nvSpPr>
        <p:spPr>
          <a:xfrm>
            <a:off x="1266825" y="304800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a</a:t>
            </a:r>
            <a:endParaRPr lang="en-US" altLang="zh-CN" sz="2000" dirty="0">
              <a:solidFill>
                <a:srgbClr val="FF0000"/>
              </a:solidFill>
              <a:latin typeface="Times New Roman" panose="02020603050405020304" pitchFamily="18" charset="0"/>
              <a:ea typeface="MingLiU" pitchFamily="49" charset="-120"/>
            </a:endParaRPr>
          </a:p>
        </p:txBody>
      </p:sp>
      <p:sp>
        <p:nvSpPr>
          <p:cNvPr id="160822" name="Text Box 88"/>
          <p:cNvSpPr txBox="1"/>
          <p:nvPr/>
        </p:nvSpPr>
        <p:spPr>
          <a:xfrm>
            <a:off x="2124075" y="3048000"/>
            <a:ext cx="3810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A</a:t>
            </a:r>
            <a:endParaRPr lang="en-US" altLang="zh-CN" sz="2000" dirty="0">
              <a:solidFill>
                <a:srgbClr val="FF0000"/>
              </a:solidFill>
              <a:latin typeface="Times New Roman" panose="02020603050405020304" pitchFamily="18" charset="0"/>
              <a:ea typeface="MingLiU" pitchFamily="49" charset="-120"/>
            </a:endParaRPr>
          </a:p>
        </p:txBody>
      </p:sp>
      <p:sp>
        <p:nvSpPr>
          <p:cNvPr id="160823" name="Text Box 89"/>
          <p:cNvSpPr txBox="1"/>
          <p:nvPr/>
        </p:nvSpPr>
        <p:spPr>
          <a:xfrm>
            <a:off x="2124075" y="175260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c</a:t>
            </a:r>
            <a:endParaRPr lang="en-US" altLang="zh-CN" sz="2000" dirty="0">
              <a:solidFill>
                <a:srgbClr val="FF0000"/>
              </a:solidFill>
              <a:latin typeface="Times New Roman" panose="02020603050405020304" pitchFamily="18" charset="0"/>
              <a:ea typeface="MingLiU" pitchFamily="49" charset="-120"/>
            </a:endParaRPr>
          </a:p>
        </p:txBody>
      </p:sp>
      <p:sp>
        <p:nvSpPr>
          <p:cNvPr id="160824" name="Text Box 90"/>
          <p:cNvSpPr txBox="1"/>
          <p:nvPr/>
        </p:nvSpPr>
        <p:spPr>
          <a:xfrm>
            <a:off x="3014663" y="1736725"/>
            <a:ext cx="3810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A</a:t>
            </a:r>
            <a:endParaRPr lang="en-US" altLang="zh-CN" sz="2000" dirty="0">
              <a:solidFill>
                <a:srgbClr val="FF0000"/>
              </a:solidFill>
              <a:latin typeface="Times New Roman" panose="02020603050405020304" pitchFamily="18" charset="0"/>
              <a:ea typeface="MingLiU" pitchFamily="49" charset="-120"/>
            </a:endParaRPr>
          </a:p>
        </p:txBody>
      </p:sp>
      <p:sp>
        <p:nvSpPr>
          <p:cNvPr id="160825" name="Text Box 91"/>
          <p:cNvSpPr txBox="1"/>
          <p:nvPr/>
        </p:nvSpPr>
        <p:spPr>
          <a:xfrm>
            <a:off x="3795713" y="243840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d</a:t>
            </a:r>
            <a:endParaRPr lang="en-US" altLang="zh-CN" sz="2000" dirty="0">
              <a:solidFill>
                <a:srgbClr val="FF0000"/>
              </a:solidFill>
              <a:latin typeface="Times New Roman" panose="02020603050405020304" pitchFamily="18" charset="0"/>
              <a:ea typeface="MingLiU" pitchFamily="49" charset="-120"/>
            </a:endParaRPr>
          </a:p>
        </p:txBody>
      </p:sp>
      <p:sp>
        <p:nvSpPr>
          <p:cNvPr id="160826" name="Text Box 92"/>
          <p:cNvSpPr txBox="1"/>
          <p:nvPr/>
        </p:nvSpPr>
        <p:spPr>
          <a:xfrm>
            <a:off x="1266825" y="4357688"/>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b</a:t>
            </a:r>
            <a:endParaRPr lang="en-US" altLang="zh-CN" sz="2000" dirty="0">
              <a:solidFill>
                <a:srgbClr val="FF0000"/>
              </a:solidFill>
              <a:latin typeface="Times New Roman" panose="02020603050405020304" pitchFamily="18" charset="0"/>
              <a:ea typeface="MingLiU" pitchFamily="49" charset="-120"/>
            </a:endParaRPr>
          </a:p>
        </p:txBody>
      </p:sp>
      <p:sp>
        <p:nvSpPr>
          <p:cNvPr id="160827" name="Text Box 93"/>
          <p:cNvSpPr txBox="1"/>
          <p:nvPr/>
        </p:nvSpPr>
        <p:spPr>
          <a:xfrm>
            <a:off x="2124075" y="4327525"/>
            <a:ext cx="3810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B</a:t>
            </a:r>
            <a:endParaRPr lang="en-US" altLang="zh-CN" sz="2000" dirty="0">
              <a:solidFill>
                <a:srgbClr val="FF0000"/>
              </a:solidFill>
              <a:latin typeface="Times New Roman" panose="02020603050405020304" pitchFamily="18" charset="0"/>
              <a:ea typeface="MingLiU" pitchFamily="49" charset="-120"/>
            </a:endParaRPr>
          </a:p>
        </p:txBody>
      </p:sp>
      <p:sp>
        <p:nvSpPr>
          <p:cNvPr id="160828" name="Text Box 94"/>
          <p:cNvSpPr txBox="1"/>
          <p:nvPr/>
        </p:nvSpPr>
        <p:spPr>
          <a:xfrm>
            <a:off x="2124075" y="6156325"/>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c</a:t>
            </a:r>
            <a:endParaRPr lang="en-US" altLang="zh-CN" sz="2000" dirty="0">
              <a:solidFill>
                <a:srgbClr val="FF0000"/>
              </a:solidFill>
              <a:latin typeface="Times New Roman" panose="02020603050405020304" pitchFamily="18" charset="0"/>
              <a:ea typeface="MingLiU" pitchFamily="49" charset="-120"/>
            </a:endParaRPr>
          </a:p>
        </p:txBody>
      </p:sp>
      <p:sp>
        <p:nvSpPr>
          <p:cNvPr id="160829" name="Text Box 95"/>
          <p:cNvSpPr txBox="1"/>
          <p:nvPr/>
        </p:nvSpPr>
        <p:spPr>
          <a:xfrm>
            <a:off x="3071813" y="6232525"/>
            <a:ext cx="3810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B</a:t>
            </a:r>
            <a:endParaRPr lang="en-US" altLang="zh-CN" sz="2000" dirty="0">
              <a:solidFill>
                <a:srgbClr val="FF0000"/>
              </a:solidFill>
              <a:latin typeface="Times New Roman" panose="02020603050405020304" pitchFamily="18" charset="0"/>
              <a:ea typeface="MingLiU" pitchFamily="49" charset="-120"/>
            </a:endParaRPr>
          </a:p>
        </p:txBody>
      </p:sp>
      <p:sp>
        <p:nvSpPr>
          <p:cNvPr id="160830" name="Text Box 96"/>
          <p:cNvSpPr txBox="1"/>
          <p:nvPr/>
        </p:nvSpPr>
        <p:spPr>
          <a:xfrm>
            <a:off x="3795713" y="5089525"/>
            <a:ext cx="3810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d</a:t>
            </a:r>
            <a:endParaRPr lang="en-US" altLang="zh-CN" sz="2000" dirty="0">
              <a:solidFill>
                <a:srgbClr val="FF0000"/>
              </a:solidFill>
              <a:latin typeface="Times New Roman" panose="02020603050405020304" pitchFamily="18" charset="0"/>
              <a:ea typeface="MingLiU" pitchFamily="49" charset="-120"/>
            </a:endParaRPr>
          </a:p>
        </p:txBody>
      </p:sp>
      <p:sp>
        <p:nvSpPr>
          <p:cNvPr id="160831" name="AutoShape 97"/>
          <p:cNvSpPr/>
          <p:nvPr/>
        </p:nvSpPr>
        <p:spPr>
          <a:xfrm>
            <a:off x="2286000" y="3657600"/>
            <a:ext cx="2362200" cy="914400"/>
          </a:xfrm>
          <a:custGeom>
            <a:avLst/>
            <a:gdLst>
              <a:gd name="txL" fmla="*/ 3367 w 21600"/>
              <a:gd name="txT" fmla="*/ 5400 h 21600"/>
              <a:gd name="txR" fmla="*/ 18900 w 21600"/>
              <a:gd name="txB" fmla="*/ 162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folHlink"/>
          </a:solidFill>
          <a:ln w="9525" cap="flat" cmpd="sng">
            <a:solidFill>
              <a:schemeClr val="tx1"/>
            </a:solidFill>
            <a:prstDash val="solid"/>
            <a:miter/>
            <a:headEnd type="none" w="med" len="med"/>
            <a:tailEnd type="none" w="med" len="med"/>
          </a:ln>
        </p:spPr>
        <p:txBody>
          <a:bodyPr wrap="none" anchor="ctr" anchorCtr="0"/>
          <a:p>
            <a:pPr algn="ctr"/>
            <a:r>
              <a:rPr lang="en-US" altLang="zh-CN" dirty="0">
                <a:solidFill>
                  <a:schemeClr val="tx2"/>
                </a:solidFill>
                <a:latin typeface="Times New Roman" panose="02020603050405020304" pitchFamily="18" charset="0"/>
                <a:ea typeface="宋体" panose="02010600030101010101" pitchFamily="2" charset="-122"/>
              </a:rPr>
              <a:t>NFA→ DFA</a:t>
            </a:r>
            <a:endParaRPr lang="en-US" altLang="zh-CN" dirty="0">
              <a:solidFill>
                <a:schemeClr val="tx2"/>
              </a:solidFill>
              <a:latin typeface="Times New Roman" panose="02020603050405020304" pitchFamily="18" charset="0"/>
              <a:ea typeface="宋体" panose="02010600030101010101" pitchFamily="2" charset="-122"/>
            </a:endParaRPr>
          </a:p>
        </p:txBody>
      </p:sp>
      <p:sp>
        <p:nvSpPr>
          <p:cNvPr id="160832" name="Text Box 98"/>
          <p:cNvSpPr txBox="1"/>
          <p:nvPr/>
        </p:nvSpPr>
        <p:spPr>
          <a:xfrm>
            <a:off x="4191000" y="3429000"/>
            <a:ext cx="1066800" cy="366713"/>
          </a:xfrm>
          <a:prstGeom prst="rect">
            <a:avLst/>
          </a:prstGeom>
          <a:noFill/>
          <a:ln w="9525">
            <a:noFill/>
          </a:ln>
        </p:spPr>
        <p:txBody>
          <a:bodyPr anchor="t" anchorCtr="0">
            <a:spAutoFit/>
          </a:bodyPr>
          <a:p>
            <a:pPr>
              <a:spcBef>
                <a:spcPct val="50000"/>
              </a:spcBef>
            </a:pPr>
            <a:endParaRPr lang="zh-CN" altLang="zh-CN" sz="1800" dirty="0">
              <a:latin typeface="Times New Roman" panose="02020603050405020304" pitchFamily="18" charset="0"/>
              <a:ea typeface="宋体" panose="02010600030101010101" pitchFamily="2" charset="-122"/>
            </a:endParaRPr>
          </a:p>
        </p:txBody>
      </p:sp>
      <p:sp>
        <p:nvSpPr>
          <p:cNvPr id="160833" name="Oval 101"/>
          <p:cNvSpPr/>
          <p:nvPr/>
        </p:nvSpPr>
        <p:spPr>
          <a:xfrm>
            <a:off x="4724400" y="3786188"/>
            <a:ext cx="914400" cy="838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1,3,11</a:t>
            </a:r>
            <a:endParaRPr lang="en-US" altLang="zh-CN" dirty="0">
              <a:latin typeface="Times New Roman" panose="02020603050405020304" pitchFamily="18" charset="0"/>
              <a:ea typeface="宋体" panose="02010600030101010101" pitchFamily="2" charset="-122"/>
            </a:endParaRPr>
          </a:p>
        </p:txBody>
      </p:sp>
      <p:sp>
        <p:nvSpPr>
          <p:cNvPr id="160834" name="Oval 102"/>
          <p:cNvSpPr/>
          <p:nvPr/>
        </p:nvSpPr>
        <p:spPr>
          <a:xfrm>
            <a:off x="6172200" y="2033588"/>
            <a:ext cx="914400" cy="838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6,7,9</a:t>
            </a:r>
            <a:endParaRPr lang="en-US" altLang="zh-CN" dirty="0">
              <a:latin typeface="Times New Roman" panose="02020603050405020304" pitchFamily="18" charset="0"/>
              <a:ea typeface="宋体" panose="02010600030101010101" pitchFamily="2" charset="-122"/>
            </a:endParaRPr>
          </a:p>
        </p:txBody>
      </p:sp>
      <p:sp>
        <p:nvSpPr>
          <p:cNvPr id="160835" name="Oval 103"/>
          <p:cNvSpPr/>
          <p:nvPr/>
        </p:nvSpPr>
        <p:spPr>
          <a:xfrm>
            <a:off x="6172200" y="2924175"/>
            <a:ext cx="914400" cy="838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4,6,9</a:t>
            </a:r>
            <a:endParaRPr lang="en-US" altLang="zh-CN" dirty="0">
              <a:latin typeface="Times New Roman" panose="02020603050405020304" pitchFamily="18" charset="0"/>
              <a:ea typeface="宋体" panose="02010600030101010101" pitchFamily="2" charset="-122"/>
            </a:endParaRPr>
          </a:p>
        </p:txBody>
      </p:sp>
      <p:sp>
        <p:nvSpPr>
          <p:cNvPr id="160836" name="Oval 104"/>
          <p:cNvSpPr/>
          <p:nvPr/>
        </p:nvSpPr>
        <p:spPr>
          <a:xfrm>
            <a:off x="6172200" y="3938588"/>
            <a:ext cx="914400" cy="533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2</a:t>
            </a:r>
            <a:endParaRPr lang="en-US" altLang="zh-CN" dirty="0">
              <a:latin typeface="Times New Roman" panose="02020603050405020304" pitchFamily="18" charset="0"/>
              <a:ea typeface="宋体" panose="02010600030101010101" pitchFamily="2" charset="-122"/>
            </a:endParaRPr>
          </a:p>
        </p:txBody>
      </p:sp>
      <p:sp>
        <p:nvSpPr>
          <p:cNvPr id="160837" name="Oval 106"/>
          <p:cNvSpPr/>
          <p:nvPr/>
        </p:nvSpPr>
        <p:spPr>
          <a:xfrm>
            <a:off x="6096000" y="4724400"/>
            <a:ext cx="1066800" cy="838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12,14,17</a:t>
            </a:r>
            <a:endParaRPr lang="en-US" altLang="zh-CN" dirty="0">
              <a:latin typeface="Times New Roman" panose="02020603050405020304" pitchFamily="18" charset="0"/>
              <a:ea typeface="宋体" panose="02010600030101010101" pitchFamily="2" charset="-122"/>
            </a:endParaRPr>
          </a:p>
        </p:txBody>
      </p:sp>
      <p:sp>
        <p:nvSpPr>
          <p:cNvPr id="160838" name="Oval 107"/>
          <p:cNvSpPr/>
          <p:nvPr/>
        </p:nvSpPr>
        <p:spPr>
          <a:xfrm>
            <a:off x="6100763" y="5614988"/>
            <a:ext cx="1066800" cy="838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14,15,17</a:t>
            </a:r>
            <a:endParaRPr lang="en-US" altLang="zh-CN" dirty="0">
              <a:latin typeface="Times New Roman" panose="02020603050405020304" pitchFamily="18" charset="0"/>
              <a:ea typeface="宋体" panose="02010600030101010101" pitchFamily="2" charset="-122"/>
            </a:endParaRPr>
          </a:p>
        </p:txBody>
      </p:sp>
      <p:sp>
        <p:nvSpPr>
          <p:cNvPr id="160839" name="Oval 116"/>
          <p:cNvSpPr/>
          <p:nvPr/>
        </p:nvSpPr>
        <p:spPr>
          <a:xfrm>
            <a:off x="7848600" y="1957388"/>
            <a:ext cx="914400" cy="533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8</a:t>
            </a:r>
            <a:endParaRPr lang="en-US" altLang="zh-CN" dirty="0">
              <a:latin typeface="Times New Roman" panose="02020603050405020304" pitchFamily="18" charset="0"/>
              <a:ea typeface="宋体" panose="02010600030101010101" pitchFamily="2" charset="-122"/>
            </a:endParaRPr>
          </a:p>
        </p:txBody>
      </p:sp>
      <p:sp>
        <p:nvSpPr>
          <p:cNvPr id="160840" name="Oval 117"/>
          <p:cNvSpPr/>
          <p:nvPr/>
        </p:nvSpPr>
        <p:spPr>
          <a:xfrm>
            <a:off x="7848600" y="2719388"/>
            <a:ext cx="914400" cy="533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10</a:t>
            </a:r>
            <a:endParaRPr lang="en-US" altLang="zh-CN" dirty="0">
              <a:latin typeface="Times New Roman" panose="02020603050405020304" pitchFamily="18" charset="0"/>
              <a:ea typeface="宋体" panose="02010600030101010101" pitchFamily="2" charset="-122"/>
            </a:endParaRPr>
          </a:p>
        </p:txBody>
      </p:sp>
      <p:sp>
        <p:nvSpPr>
          <p:cNvPr id="160841" name="Oval 118"/>
          <p:cNvSpPr/>
          <p:nvPr/>
        </p:nvSpPr>
        <p:spPr>
          <a:xfrm>
            <a:off x="7848600" y="3557588"/>
            <a:ext cx="914400" cy="533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5</a:t>
            </a:r>
            <a:endParaRPr lang="en-US" altLang="zh-CN" dirty="0">
              <a:latin typeface="Times New Roman" panose="02020603050405020304" pitchFamily="18" charset="0"/>
              <a:ea typeface="宋体" panose="02010600030101010101" pitchFamily="2" charset="-122"/>
            </a:endParaRPr>
          </a:p>
        </p:txBody>
      </p:sp>
      <p:sp>
        <p:nvSpPr>
          <p:cNvPr id="160842" name="Oval 119"/>
          <p:cNvSpPr/>
          <p:nvPr/>
        </p:nvSpPr>
        <p:spPr>
          <a:xfrm>
            <a:off x="7848600" y="4319588"/>
            <a:ext cx="914400" cy="533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13</a:t>
            </a:r>
            <a:endParaRPr lang="en-US" altLang="zh-CN" dirty="0">
              <a:latin typeface="Times New Roman" panose="02020603050405020304" pitchFamily="18" charset="0"/>
              <a:ea typeface="宋体" panose="02010600030101010101" pitchFamily="2" charset="-122"/>
            </a:endParaRPr>
          </a:p>
        </p:txBody>
      </p:sp>
      <p:sp>
        <p:nvSpPr>
          <p:cNvPr id="160843" name="Oval 120"/>
          <p:cNvSpPr/>
          <p:nvPr/>
        </p:nvSpPr>
        <p:spPr>
          <a:xfrm>
            <a:off x="7848600" y="5081588"/>
            <a:ext cx="914400" cy="533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18</a:t>
            </a:r>
            <a:endParaRPr lang="en-US" altLang="zh-CN" dirty="0">
              <a:latin typeface="Times New Roman" panose="02020603050405020304" pitchFamily="18" charset="0"/>
              <a:ea typeface="宋体" panose="02010600030101010101" pitchFamily="2" charset="-122"/>
            </a:endParaRPr>
          </a:p>
        </p:txBody>
      </p:sp>
      <p:sp>
        <p:nvSpPr>
          <p:cNvPr id="160844" name="Oval 121"/>
          <p:cNvSpPr/>
          <p:nvPr/>
        </p:nvSpPr>
        <p:spPr>
          <a:xfrm>
            <a:off x="7848600" y="5919788"/>
            <a:ext cx="914400" cy="533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16</a:t>
            </a:r>
            <a:endParaRPr lang="en-US" altLang="zh-CN" dirty="0">
              <a:latin typeface="Times New Roman" panose="02020603050405020304" pitchFamily="18" charset="0"/>
              <a:ea typeface="宋体" panose="02010600030101010101" pitchFamily="2" charset="-122"/>
            </a:endParaRPr>
          </a:p>
        </p:txBody>
      </p:sp>
      <p:cxnSp>
        <p:nvCxnSpPr>
          <p:cNvPr id="160845" name="AutoShape 122"/>
          <p:cNvCxnSpPr>
            <a:stCxn id="160833" idx="7"/>
            <a:endCxn id="160835" idx="2"/>
          </p:cNvCxnSpPr>
          <p:nvPr/>
        </p:nvCxnSpPr>
        <p:spPr>
          <a:xfrm rot="-5400000">
            <a:off x="5556250" y="3292475"/>
            <a:ext cx="565150" cy="666750"/>
          </a:xfrm>
          <a:prstGeom prst="curvedConnector2">
            <a:avLst/>
          </a:prstGeom>
          <a:ln w="9525" cap="flat" cmpd="sng">
            <a:solidFill>
              <a:schemeClr val="tx1"/>
            </a:solidFill>
            <a:prstDash val="solid"/>
            <a:round/>
            <a:headEnd type="none" w="med" len="med"/>
            <a:tailEnd type="triangle" w="med" len="med"/>
          </a:ln>
        </p:spPr>
      </p:cxnSp>
      <p:cxnSp>
        <p:nvCxnSpPr>
          <p:cNvPr id="160846" name="AutoShape 123"/>
          <p:cNvCxnSpPr>
            <a:stCxn id="160833" idx="5"/>
            <a:endCxn id="160837" idx="2"/>
          </p:cNvCxnSpPr>
          <p:nvPr/>
        </p:nvCxnSpPr>
        <p:spPr>
          <a:xfrm rot="-5400000" flipH="1">
            <a:off x="5480050" y="4527550"/>
            <a:ext cx="641350" cy="590550"/>
          </a:xfrm>
          <a:prstGeom prst="curvedConnector2">
            <a:avLst/>
          </a:prstGeom>
          <a:ln w="9525" cap="flat" cmpd="sng">
            <a:solidFill>
              <a:schemeClr val="tx1"/>
            </a:solidFill>
            <a:prstDash val="solid"/>
            <a:round/>
            <a:headEnd type="none" w="med" len="med"/>
            <a:tailEnd type="triangle" w="med" len="med"/>
          </a:ln>
        </p:spPr>
      </p:cxnSp>
      <p:cxnSp>
        <p:nvCxnSpPr>
          <p:cNvPr id="160847" name="AutoShape 124"/>
          <p:cNvCxnSpPr>
            <a:stCxn id="160833" idx="6"/>
            <a:endCxn id="160836" idx="2"/>
          </p:cNvCxnSpPr>
          <p:nvPr/>
        </p:nvCxnSpPr>
        <p:spPr>
          <a:xfrm>
            <a:off x="5638800" y="4205288"/>
            <a:ext cx="533400" cy="0"/>
          </a:xfrm>
          <a:prstGeom prst="straightConnector1">
            <a:avLst/>
          </a:prstGeom>
          <a:ln w="9525" cap="flat" cmpd="sng">
            <a:solidFill>
              <a:schemeClr val="tx1"/>
            </a:solidFill>
            <a:prstDash val="solid"/>
            <a:round/>
            <a:headEnd type="none" w="med" len="med"/>
            <a:tailEnd type="triangle" w="med" len="med"/>
          </a:ln>
        </p:spPr>
      </p:cxnSp>
      <p:cxnSp>
        <p:nvCxnSpPr>
          <p:cNvPr id="160848" name="AutoShape 125"/>
          <p:cNvCxnSpPr>
            <a:stCxn id="160835" idx="1"/>
            <a:endCxn id="160834" idx="2"/>
          </p:cNvCxnSpPr>
          <p:nvPr/>
        </p:nvCxnSpPr>
        <p:spPr>
          <a:xfrm rot="5400000" flipH="1">
            <a:off x="5942013" y="2682875"/>
            <a:ext cx="593725" cy="133350"/>
          </a:xfrm>
          <a:prstGeom prst="curvedConnector4">
            <a:avLst>
              <a:gd name="adj1" fmla="val 24866"/>
              <a:gd name="adj2" fmla="val 271431"/>
            </a:avLst>
          </a:prstGeom>
          <a:ln w="9525" cap="flat" cmpd="sng">
            <a:solidFill>
              <a:schemeClr val="tx1"/>
            </a:solidFill>
            <a:prstDash val="solid"/>
            <a:round/>
            <a:headEnd type="none" w="med" len="med"/>
            <a:tailEnd type="triangle" w="med" len="med"/>
          </a:ln>
        </p:spPr>
      </p:cxnSp>
      <p:cxnSp>
        <p:nvCxnSpPr>
          <p:cNvPr id="160849" name="AutoShape 127"/>
          <p:cNvCxnSpPr>
            <a:stCxn id="160834" idx="6"/>
            <a:endCxn id="160839" idx="2"/>
          </p:cNvCxnSpPr>
          <p:nvPr/>
        </p:nvCxnSpPr>
        <p:spPr>
          <a:xfrm flipV="1">
            <a:off x="7086600" y="2224088"/>
            <a:ext cx="762000" cy="228600"/>
          </a:xfrm>
          <a:prstGeom prst="straightConnector1">
            <a:avLst/>
          </a:prstGeom>
          <a:ln w="9525" cap="flat" cmpd="sng">
            <a:solidFill>
              <a:schemeClr val="tx1"/>
            </a:solidFill>
            <a:prstDash val="solid"/>
            <a:round/>
            <a:headEnd type="none" w="med" len="med"/>
            <a:tailEnd type="triangle" w="med" len="med"/>
          </a:ln>
        </p:spPr>
      </p:cxnSp>
      <p:cxnSp>
        <p:nvCxnSpPr>
          <p:cNvPr id="160850" name="AutoShape 128"/>
          <p:cNvCxnSpPr>
            <a:stCxn id="160834" idx="6"/>
            <a:endCxn id="160840" idx="2"/>
          </p:cNvCxnSpPr>
          <p:nvPr/>
        </p:nvCxnSpPr>
        <p:spPr>
          <a:xfrm>
            <a:off x="7086600" y="2452688"/>
            <a:ext cx="762000" cy="533400"/>
          </a:xfrm>
          <a:prstGeom prst="straightConnector1">
            <a:avLst/>
          </a:prstGeom>
          <a:ln w="9525" cap="flat" cmpd="sng">
            <a:solidFill>
              <a:schemeClr val="tx1"/>
            </a:solidFill>
            <a:prstDash val="solid"/>
            <a:round/>
            <a:headEnd type="none" w="med" len="med"/>
            <a:tailEnd type="triangle" w="med" len="med"/>
          </a:ln>
        </p:spPr>
      </p:cxnSp>
      <p:cxnSp>
        <p:nvCxnSpPr>
          <p:cNvPr id="160851" name="AutoShape 129"/>
          <p:cNvCxnSpPr>
            <a:stCxn id="160835" idx="6"/>
            <a:endCxn id="160840" idx="2"/>
          </p:cNvCxnSpPr>
          <p:nvPr/>
        </p:nvCxnSpPr>
        <p:spPr>
          <a:xfrm flipV="1">
            <a:off x="7086600" y="2986088"/>
            <a:ext cx="762000" cy="357187"/>
          </a:xfrm>
          <a:prstGeom prst="straightConnector1">
            <a:avLst/>
          </a:prstGeom>
          <a:ln w="9525" cap="flat" cmpd="sng">
            <a:solidFill>
              <a:schemeClr val="tx1"/>
            </a:solidFill>
            <a:prstDash val="solid"/>
            <a:round/>
            <a:headEnd type="none" w="med" len="med"/>
            <a:tailEnd type="triangle" w="med" len="med"/>
          </a:ln>
        </p:spPr>
      </p:cxnSp>
      <p:cxnSp>
        <p:nvCxnSpPr>
          <p:cNvPr id="160852" name="AutoShape 130"/>
          <p:cNvCxnSpPr>
            <a:stCxn id="160835" idx="6"/>
            <a:endCxn id="160841" idx="2"/>
          </p:cNvCxnSpPr>
          <p:nvPr/>
        </p:nvCxnSpPr>
        <p:spPr>
          <a:xfrm>
            <a:off x="7086600" y="3343275"/>
            <a:ext cx="762000" cy="481013"/>
          </a:xfrm>
          <a:prstGeom prst="straightConnector1">
            <a:avLst/>
          </a:prstGeom>
          <a:ln w="9525" cap="flat" cmpd="sng">
            <a:solidFill>
              <a:schemeClr val="tx1"/>
            </a:solidFill>
            <a:prstDash val="solid"/>
            <a:round/>
            <a:headEnd type="none" w="med" len="med"/>
            <a:tailEnd type="triangle" w="med" len="med"/>
          </a:ln>
        </p:spPr>
      </p:cxnSp>
      <p:cxnSp>
        <p:nvCxnSpPr>
          <p:cNvPr id="160853" name="AutoShape 131"/>
          <p:cNvCxnSpPr>
            <a:stCxn id="160837" idx="6"/>
            <a:endCxn id="160842" idx="2"/>
          </p:cNvCxnSpPr>
          <p:nvPr/>
        </p:nvCxnSpPr>
        <p:spPr>
          <a:xfrm flipV="1">
            <a:off x="7162800" y="4586288"/>
            <a:ext cx="685800" cy="557212"/>
          </a:xfrm>
          <a:prstGeom prst="straightConnector1">
            <a:avLst/>
          </a:prstGeom>
          <a:ln w="9525" cap="flat" cmpd="sng">
            <a:solidFill>
              <a:schemeClr val="tx1"/>
            </a:solidFill>
            <a:prstDash val="solid"/>
            <a:round/>
            <a:headEnd type="none" w="med" len="med"/>
            <a:tailEnd type="triangle" w="med" len="med"/>
          </a:ln>
        </p:spPr>
      </p:cxnSp>
      <p:cxnSp>
        <p:nvCxnSpPr>
          <p:cNvPr id="160854" name="AutoShape 132"/>
          <p:cNvCxnSpPr>
            <a:stCxn id="160837" idx="6"/>
            <a:endCxn id="160843" idx="2"/>
          </p:cNvCxnSpPr>
          <p:nvPr/>
        </p:nvCxnSpPr>
        <p:spPr>
          <a:xfrm>
            <a:off x="7162800" y="5143500"/>
            <a:ext cx="685800" cy="204788"/>
          </a:xfrm>
          <a:prstGeom prst="straightConnector1">
            <a:avLst/>
          </a:prstGeom>
          <a:ln w="9525" cap="flat" cmpd="sng">
            <a:solidFill>
              <a:schemeClr val="tx1"/>
            </a:solidFill>
            <a:prstDash val="solid"/>
            <a:round/>
            <a:headEnd type="none" w="med" len="med"/>
            <a:tailEnd type="triangle" w="med" len="med"/>
          </a:ln>
        </p:spPr>
      </p:cxnSp>
      <p:cxnSp>
        <p:nvCxnSpPr>
          <p:cNvPr id="160855" name="AutoShape 133"/>
          <p:cNvCxnSpPr>
            <a:stCxn id="160838" idx="6"/>
            <a:endCxn id="160843" idx="2"/>
          </p:cNvCxnSpPr>
          <p:nvPr/>
        </p:nvCxnSpPr>
        <p:spPr>
          <a:xfrm flipV="1">
            <a:off x="7167563" y="5348288"/>
            <a:ext cx="681037" cy="685800"/>
          </a:xfrm>
          <a:prstGeom prst="straightConnector1">
            <a:avLst/>
          </a:prstGeom>
          <a:ln w="9525" cap="flat" cmpd="sng">
            <a:solidFill>
              <a:schemeClr val="tx1"/>
            </a:solidFill>
            <a:prstDash val="solid"/>
            <a:round/>
            <a:headEnd type="none" w="med" len="med"/>
            <a:tailEnd type="triangle" w="med" len="med"/>
          </a:ln>
        </p:spPr>
      </p:cxnSp>
      <p:cxnSp>
        <p:nvCxnSpPr>
          <p:cNvPr id="160856" name="AutoShape 134"/>
          <p:cNvCxnSpPr>
            <a:stCxn id="160838" idx="6"/>
            <a:endCxn id="160844" idx="2"/>
          </p:cNvCxnSpPr>
          <p:nvPr/>
        </p:nvCxnSpPr>
        <p:spPr>
          <a:xfrm>
            <a:off x="7167563" y="6034088"/>
            <a:ext cx="681037" cy="152400"/>
          </a:xfrm>
          <a:prstGeom prst="straightConnector1">
            <a:avLst/>
          </a:prstGeom>
          <a:ln w="9525" cap="flat" cmpd="sng">
            <a:solidFill>
              <a:schemeClr val="tx1"/>
            </a:solidFill>
            <a:prstDash val="solid"/>
            <a:round/>
            <a:headEnd type="none" w="med" len="med"/>
            <a:tailEnd type="triangle" w="med" len="med"/>
          </a:ln>
        </p:spPr>
      </p:cxnSp>
      <p:cxnSp>
        <p:nvCxnSpPr>
          <p:cNvPr id="160857" name="AutoShape 135"/>
          <p:cNvCxnSpPr>
            <a:stCxn id="160837" idx="3"/>
            <a:endCxn id="160838" idx="2"/>
          </p:cNvCxnSpPr>
          <p:nvPr/>
        </p:nvCxnSpPr>
        <p:spPr>
          <a:xfrm rot="5400000">
            <a:off x="5865813" y="5648325"/>
            <a:ext cx="593725" cy="150813"/>
          </a:xfrm>
          <a:prstGeom prst="curvedConnector4">
            <a:avLst>
              <a:gd name="adj1" fmla="val 24866"/>
              <a:gd name="adj2" fmla="val 251579"/>
            </a:avLst>
          </a:prstGeom>
          <a:ln w="9525" cap="flat" cmpd="sng">
            <a:solidFill>
              <a:schemeClr val="tx1"/>
            </a:solidFill>
            <a:prstDash val="solid"/>
            <a:round/>
            <a:headEnd type="none" w="med" len="med"/>
            <a:tailEnd type="triangle" w="med" len="med"/>
          </a:ln>
        </p:spPr>
      </p:cxnSp>
      <p:sp>
        <p:nvSpPr>
          <p:cNvPr id="160858" name="Text Box 137"/>
          <p:cNvSpPr txBox="1"/>
          <p:nvPr/>
        </p:nvSpPr>
        <p:spPr>
          <a:xfrm>
            <a:off x="5486400" y="3236913"/>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a</a:t>
            </a:r>
            <a:endParaRPr lang="en-US" altLang="zh-CN" sz="2000" dirty="0">
              <a:solidFill>
                <a:srgbClr val="FF0000"/>
              </a:solidFill>
              <a:latin typeface="Times New Roman" panose="02020603050405020304" pitchFamily="18" charset="0"/>
              <a:ea typeface="MingLiU" pitchFamily="49" charset="-120"/>
            </a:endParaRPr>
          </a:p>
        </p:txBody>
      </p:sp>
      <p:sp>
        <p:nvSpPr>
          <p:cNvPr id="160859" name="Text Box 138"/>
          <p:cNvSpPr txBox="1"/>
          <p:nvPr/>
        </p:nvSpPr>
        <p:spPr>
          <a:xfrm>
            <a:off x="5638800" y="3786188"/>
            <a:ext cx="3810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E</a:t>
            </a:r>
            <a:endParaRPr lang="en-US" altLang="zh-CN" sz="2000" dirty="0">
              <a:solidFill>
                <a:srgbClr val="FF0000"/>
              </a:solidFill>
              <a:latin typeface="Times New Roman" panose="02020603050405020304" pitchFamily="18" charset="0"/>
              <a:ea typeface="MingLiU" pitchFamily="49" charset="-120"/>
            </a:endParaRPr>
          </a:p>
        </p:txBody>
      </p:sp>
      <p:sp>
        <p:nvSpPr>
          <p:cNvPr id="160860" name="Text Box 139"/>
          <p:cNvSpPr txBox="1"/>
          <p:nvPr/>
        </p:nvSpPr>
        <p:spPr>
          <a:xfrm>
            <a:off x="5443538" y="4729163"/>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b</a:t>
            </a:r>
            <a:endParaRPr lang="en-US" altLang="zh-CN" sz="2000" dirty="0">
              <a:solidFill>
                <a:srgbClr val="FF0000"/>
              </a:solidFill>
              <a:latin typeface="Times New Roman" panose="02020603050405020304" pitchFamily="18" charset="0"/>
              <a:ea typeface="MingLiU" pitchFamily="49" charset="-120"/>
            </a:endParaRPr>
          </a:p>
        </p:txBody>
      </p:sp>
      <p:sp>
        <p:nvSpPr>
          <p:cNvPr id="160861" name="Text Box 140"/>
          <p:cNvSpPr txBox="1"/>
          <p:nvPr/>
        </p:nvSpPr>
        <p:spPr>
          <a:xfrm>
            <a:off x="5715000" y="2490788"/>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c</a:t>
            </a:r>
            <a:endParaRPr lang="en-US" altLang="zh-CN" sz="2000" dirty="0">
              <a:solidFill>
                <a:srgbClr val="FF0000"/>
              </a:solidFill>
              <a:latin typeface="Times New Roman" panose="02020603050405020304" pitchFamily="18" charset="0"/>
              <a:ea typeface="MingLiU" pitchFamily="49" charset="-120"/>
            </a:endParaRPr>
          </a:p>
        </p:txBody>
      </p:sp>
      <p:sp>
        <p:nvSpPr>
          <p:cNvPr id="160862" name="Text Box 141"/>
          <p:cNvSpPr txBox="1"/>
          <p:nvPr/>
        </p:nvSpPr>
        <p:spPr>
          <a:xfrm>
            <a:off x="5638800" y="5522913"/>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c</a:t>
            </a:r>
            <a:endParaRPr lang="en-US" altLang="zh-CN" sz="2000" dirty="0">
              <a:solidFill>
                <a:srgbClr val="FF0000"/>
              </a:solidFill>
              <a:latin typeface="Times New Roman" panose="02020603050405020304" pitchFamily="18" charset="0"/>
              <a:ea typeface="MingLiU" pitchFamily="49" charset="-120"/>
            </a:endParaRPr>
          </a:p>
        </p:txBody>
      </p:sp>
      <p:sp>
        <p:nvSpPr>
          <p:cNvPr id="160863" name="Text Box 142"/>
          <p:cNvSpPr txBox="1"/>
          <p:nvPr/>
        </p:nvSpPr>
        <p:spPr>
          <a:xfrm>
            <a:off x="7239000" y="1957388"/>
            <a:ext cx="4572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A</a:t>
            </a:r>
            <a:endParaRPr lang="en-US" altLang="zh-CN" sz="2000" dirty="0">
              <a:solidFill>
                <a:srgbClr val="FF0000"/>
              </a:solidFill>
              <a:latin typeface="Times New Roman" panose="02020603050405020304" pitchFamily="18" charset="0"/>
              <a:ea typeface="MingLiU" pitchFamily="49" charset="-120"/>
            </a:endParaRPr>
          </a:p>
        </p:txBody>
      </p:sp>
      <p:sp>
        <p:nvSpPr>
          <p:cNvPr id="160864" name="Text Box 143"/>
          <p:cNvSpPr txBox="1"/>
          <p:nvPr/>
        </p:nvSpPr>
        <p:spPr>
          <a:xfrm>
            <a:off x="7391400" y="2398713"/>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d</a:t>
            </a:r>
            <a:endParaRPr lang="en-US" altLang="zh-CN" sz="2000" dirty="0">
              <a:solidFill>
                <a:srgbClr val="FF0000"/>
              </a:solidFill>
              <a:latin typeface="Times New Roman" panose="02020603050405020304" pitchFamily="18" charset="0"/>
              <a:ea typeface="MingLiU" pitchFamily="49" charset="-120"/>
            </a:endParaRPr>
          </a:p>
        </p:txBody>
      </p:sp>
      <p:sp>
        <p:nvSpPr>
          <p:cNvPr id="160865" name="Text Box 145"/>
          <p:cNvSpPr txBox="1"/>
          <p:nvPr/>
        </p:nvSpPr>
        <p:spPr>
          <a:xfrm>
            <a:off x="7162800" y="2886075"/>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d</a:t>
            </a:r>
            <a:endParaRPr lang="en-US" altLang="zh-CN" sz="2000" dirty="0">
              <a:solidFill>
                <a:srgbClr val="FF0000"/>
              </a:solidFill>
              <a:latin typeface="Times New Roman" panose="02020603050405020304" pitchFamily="18" charset="0"/>
              <a:ea typeface="MingLiU" pitchFamily="49" charset="-120"/>
            </a:endParaRPr>
          </a:p>
        </p:txBody>
      </p:sp>
      <p:sp>
        <p:nvSpPr>
          <p:cNvPr id="160866" name="Text Box 146"/>
          <p:cNvSpPr txBox="1"/>
          <p:nvPr/>
        </p:nvSpPr>
        <p:spPr>
          <a:xfrm>
            <a:off x="7467600" y="4941888"/>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d</a:t>
            </a:r>
            <a:endParaRPr lang="en-US" altLang="zh-CN" sz="2000" dirty="0">
              <a:solidFill>
                <a:srgbClr val="FF0000"/>
              </a:solidFill>
              <a:latin typeface="Times New Roman" panose="02020603050405020304" pitchFamily="18" charset="0"/>
              <a:ea typeface="MingLiU" pitchFamily="49" charset="-120"/>
            </a:endParaRPr>
          </a:p>
        </p:txBody>
      </p:sp>
      <p:sp>
        <p:nvSpPr>
          <p:cNvPr id="160867" name="Text Box 147"/>
          <p:cNvSpPr txBox="1"/>
          <p:nvPr/>
        </p:nvSpPr>
        <p:spPr>
          <a:xfrm>
            <a:off x="7134225" y="5503863"/>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d</a:t>
            </a:r>
            <a:endParaRPr lang="en-US" altLang="zh-CN" sz="2000" dirty="0">
              <a:solidFill>
                <a:srgbClr val="FF0000"/>
              </a:solidFill>
              <a:latin typeface="Times New Roman" panose="02020603050405020304" pitchFamily="18" charset="0"/>
              <a:ea typeface="MingLiU" pitchFamily="49" charset="-120"/>
            </a:endParaRPr>
          </a:p>
        </p:txBody>
      </p:sp>
      <p:sp>
        <p:nvSpPr>
          <p:cNvPr id="160868" name="Text Box 148"/>
          <p:cNvSpPr txBox="1"/>
          <p:nvPr/>
        </p:nvSpPr>
        <p:spPr>
          <a:xfrm>
            <a:off x="7467600" y="3328988"/>
            <a:ext cx="4572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A</a:t>
            </a:r>
            <a:endParaRPr lang="en-US" altLang="zh-CN" sz="2000" dirty="0">
              <a:solidFill>
                <a:srgbClr val="FF0000"/>
              </a:solidFill>
              <a:latin typeface="Times New Roman" panose="02020603050405020304" pitchFamily="18" charset="0"/>
              <a:ea typeface="MingLiU" pitchFamily="49" charset="-120"/>
            </a:endParaRPr>
          </a:p>
        </p:txBody>
      </p:sp>
      <p:sp>
        <p:nvSpPr>
          <p:cNvPr id="160869" name="Text Box 149"/>
          <p:cNvSpPr txBox="1"/>
          <p:nvPr/>
        </p:nvSpPr>
        <p:spPr>
          <a:xfrm>
            <a:off x="7467600" y="5751513"/>
            <a:ext cx="4572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B</a:t>
            </a:r>
            <a:endParaRPr lang="en-US" altLang="zh-CN" sz="2000" dirty="0">
              <a:solidFill>
                <a:srgbClr val="FF0000"/>
              </a:solidFill>
              <a:latin typeface="Times New Roman" panose="02020603050405020304" pitchFamily="18" charset="0"/>
              <a:ea typeface="MingLiU" pitchFamily="49" charset="-120"/>
            </a:endParaRPr>
          </a:p>
        </p:txBody>
      </p:sp>
      <p:sp>
        <p:nvSpPr>
          <p:cNvPr id="160870" name="Text Box 150"/>
          <p:cNvSpPr txBox="1"/>
          <p:nvPr/>
        </p:nvSpPr>
        <p:spPr>
          <a:xfrm>
            <a:off x="7162800" y="4532313"/>
            <a:ext cx="4572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B</a:t>
            </a:r>
            <a:endParaRPr lang="en-US" altLang="zh-CN" sz="2000" dirty="0">
              <a:solidFill>
                <a:srgbClr val="FF0000"/>
              </a:solidFill>
              <a:latin typeface="Times New Roman" panose="02020603050405020304" pitchFamily="18" charset="0"/>
              <a:ea typeface="MingLiU" pitchFamily="49" charset="-120"/>
            </a:endParaRPr>
          </a:p>
        </p:txBody>
      </p:sp>
      <p:cxnSp>
        <p:nvCxnSpPr>
          <p:cNvPr id="160871" name="AutoShape 151"/>
          <p:cNvCxnSpPr>
            <a:stCxn id="160834" idx="7"/>
            <a:endCxn id="160834" idx="1"/>
          </p:cNvCxnSpPr>
          <p:nvPr/>
        </p:nvCxnSpPr>
        <p:spPr>
          <a:xfrm rot="-5400000" flipH="1" flipV="1">
            <a:off x="6626225" y="1830388"/>
            <a:ext cx="1588" cy="647700"/>
          </a:xfrm>
          <a:prstGeom prst="curvedConnector3">
            <a:avLst>
              <a:gd name="adj1" fmla="val -22100000"/>
            </a:avLst>
          </a:prstGeom>
          <a:ln w="9525" cap="flat" cmpd="sng">
            <a:solidFill>
              <a:schemeClr val="tx1"/>
            </a:solidFill>
            <a:prstDash val="solid"/>
            <a:round/>
            <a:headEnd type="none" w="med" len="med"/>
            <a:tailEnd type="triangle" w="med" len="med"/>
          </a:ln>
        </p:spPr>
      </p:cxnSp>
      <p:cxnSp>
        <p:nvCxnSpPr>
          <p:cNvPr id="160872" name="AutoShape 152"/>
          <p:cNvCxnSpPr>
            <a:stCxn id="160838" idx="5"/>
            <a:endCxn id="160838" idx="3"/>
          </p:cNvCxnSpPr>
          <p:nvPr/>
        </p:nvCxnSpPr>
        <p:spPr>
          <a:xfrm rot="5400000">
            <a:off x="6632575" y="5953125"/>
            <a:ext cx="3175" cy="755650"/>
          </a:xfrm>
          <a:prstGeom prst="curvedConnector3">
            <a:avLst>
              <a:gd name="adj1" fmla="val 22100000"/>
            </a:avLst>
          </a:prstGeom>
          <a:ln w="9525" cap="flat" cmpd="sng">
            <a:solidFill>
              <a:schemeClr val="tx1"/>
            </a:solidFill>
            <a:prstDash val="solid"/>
            <a:round/>
            <a:headEnd type="none" w="med" len="med"/>
            <a:tailEnd type="triangle" w="med" len="med"/>
          </a:ln>
        </p:spPr>
      </p:cxnSp>
      <p:sp>
        <p:nvSpPr>
          <p:cNvPr id="160873" name="Text Box 153"/>
          <p:cNvSpPr txBox="1"/>
          <p:nvPr/>
        </p:nvSpPr>
        <p:spPr>
          <a:xfrm>
            <a:off x="6858000" y="1789113"/>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c</a:t>
            </a:r>
            <a:endParaRPr lang="en-US" altLang="zh-CN" sz="2000" dirty="0">
              <a:solidFill>
                <a:srgbClr val="FF0000"/>
              </a:solidFill>
              <a:latin typeface="Times New Roman" panose="02020603050405020304" pitchFamily="18" charset="0"/>
              <a:ea typeface="MingLiU" pitchFamily="49" charset="-120"/>
            </a:endParaRPr>
          </a:p>
        </p:txBody>
      </p:sp>
      <p:sp>
        <p:nvSpPr>
          <p:cNvPr id="160874" name="Text Box 154"/>
          <p:cNvSpPr txBox="1"/>
          <p:nvPr/>
        </p:nvSpPr>
        <p:spPr>
          <a:xfrm>
            <a:off x="6510338" y="6332538"/>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c</a:t>
            </a:r>
            <a:endParaRPr lang="en-US" altLang="zh-CN" sz="2000" dirty="0">
              <a:solidFill>
                <a:srgbClr val="FF0000"/>
              </a:solidFill>
              <a:latin typeface="Times New Roman" panose="02020603050405020304" pitchFamily="18" charset="0"/>
              <a:ea typeface="MingLiU" pitchFamily="49" charset="-120"/>
            </a:endParaRPr>
          </a:p>
        </p:txBody>
      </p:sp>
      <p:sp>
        <p:nvSpPr>
          <p:cNvPr id="160875" name="矩形 1"/>
          <p:cNvSpPr/>
          <p:nvPr/>
        </p:nvSpPr>
        <p:spPr>
          <a:xfrm>
            <a:off x="4498975" y="6232525"/>
            <a:ext cx="1108075" cy="461963"/>
          </a:xfrm>
          <a:prstGeom prst="rect">
            <a:avLst/>
          </a:prstGeom>
          <a:noFill/>
          <a:ln w="9525">
            <a:noFill/>
          </a:ln>
        </p:spPr>
        <p:txBody>
          <a:bodyPr wrap="none" anchor="t" anchorCtr="0">
            <a:spAutoFit/>
          </a:bodyPr>
          <a:p>
            <a:r>
              <a:rPr lang="zh-CN" altLang="en-US" dirty="0">
                <a:solidFill>
                  <a:srgbClr val="FF0000"/>
                </a:solidFill>
                <a:latin typeface="Times New Roman" panose="02020603050405020304" pitchFamily="18" charset="0"/>
                <a:ea typeface="宋体" panose="02010600030101010101" pitchFamily="2" charset="-122"/>
              </a:rPr>
              <a:t>确定化</a:t>
            </a:r>
            <a:endParaRPr lang="zh-CN" altLang="en-US"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7" name="Rectangle 2"/>
          <p:cNvSpPr>
            <a:spLocks noGrp="1"/>
          </p:cNvSpPr>
          <p:nvPr>
            <p:ph type="title"/>
          </p:nvPr>
        </p:nvSpPr>
        <p:spPr>
          <a:xfrm>
            <a:off x="457200" y="152400"/>
            <a:ext cx="8229600" cy="1143000"/>
          </a:xfrm>
        </p:spPr>
        <p:txBody>
          <a:bodyPr vert="horz" wrap="square" lIns="91440" tIns="45720" rIns="91440" bIns="45720" anchor="ctr" anchorCtr="0"/>
          <a:p>
            <a:pPr eaLnBrk="1" hangingPunct="1"/>
            <a:r>
              <a:rPr lang="en-US" altLang="zh-CN" sz="3200" u="sng" dirty="0">
                <a:solidFill>
                  <a:srgbClr val="FF0000"/>
                </a:solidFill>
              </a:rPr>
              <a:t>5.3.2 LR(0)</a:t>
            </a:r>
            <a:r>
              <a:rPr lang="zh-CN" altLang="en-US" sz="3200" u="sng" dirty="0">
                <a:solidFill>
                  <a:srgbClr val="FF0000"/>
                </a:solidFill>
              </a:rPr>
              <a:t>项目集族和</a:t>
            </a:r>
            <a:r>
              <a:rPr lang="en-US" altLang="zh-CN" sz="3200" u="sng" dirty="0">
                <a:solidFill>
                  <a:srgbClr val="FF0000"/>
                </a:solidFill>
              </a:rPr>
              <a:t>LR(0)</a:t>
            </a:r>
            <a:r>
              <a:rPr lang="zh-CN" altLang="en-US" sz="3200" u="sng" dirty="0">
                <a:solidFill>
                  <a:srgbClr val="FF0000"/>
                </a:solidFill>
              </a:rPr>
              <a:t>分析表的构造</a:t>
            </a:r>
            <a:r>
              <a:rPr lang="en-US" altLang="zh-CN" sz="3200" u="sng" dirty="0">
                <a:solidFill>
                  <a:srgbClr val="FF0000"/>
                </a:solidFill>
              </a:rPr>
              <a:t>(6)</a:t>
            </a:r>
            <a:br>
              <a:rPr lang="en-US" altLang="zh-CN" sz="3200" u="sng" dirty="0">
                <a:solidFill>
                  <a:srgbClr val="FF0000"/>
                </a:solidFill>
              </a:rPr>
            </a:br>
            <a:r>
              <a:rPr lang="en-US" altLang="zh-CN" sz="3200" u="sng" dirty="0">
                <a:solidFill>
                  <a:srgbClr val="FF0000"/>
                </a:solidFill>
              </a:rPr>
              <a:t> </a:t>
            </a:r>
            <a:r>
              <a:rPr lang="en-US" altLang="zh-CN" sz="3200" dirty="0">
                <a:solidFill>
                  <a:srgbClr val="000099"/>
                </a:solidFill>
              </a:rPr>
              <a:t>(</a:t>
            </a:r>
            <a:r>
              <a:rPr lang="zh-CN" altLang="en-US" sz="3200" dirty="0">
                <a:solidFill>
                  <a:srgbClr val="000099"/>
                </a:solidFill>
              </a:rPr>
              <a:t>一</a:t>
            </a:r>
            <a:r>
              <a:rPr lang="en-US" altLang="zh-CN" sz="3200" dirty="0">
                <a:solidFill>
                  <a:srgbClr val="000099"/>
                </a:solidFill>
              </a:rPr>
              <a:t>) </a:t>
            </a:r>
            <a:r>
              <a:rPr lang="zh-CN" altLang="en-US" sz="3200" dirty="0">
                <a:solidFill>
                  <a:srgbClr val="000099"/>
                </a:solidFill>
              </a:rPr>
              <a:t>构造识别</a:t>
            </a:r>
            <a:r>
              <a:rPr lang="en-US" altLang="zh-CN" sz="3200" dirty="0">
                <a:solidFill>
                  <a:srgbClr val="000099"/>
                </a:solidFill>
              </a:rPr>
              <a:t>G</a:t>
            </a:r>
            <a:r>
              <a:rPr lang="zh-CN" altLang="en-US" sz="3200" dirty="0">
                <a:solidFill>
                  <a:srgbClr val="000099"/>
                </a:solidFill>
              </a:rPr>
              <a:t>所有活前缀的有限自动机</a:t>
            </a:r>
            <a:r>
              <a:rPr lang="en-US" altLang="zh-CN" sz="3200" dirty="0">
                <a:solidFill>
                  <a:srgbClr val="000099"/>
                </a:solidFill>
              </a:rPr>
              <a:t>(5)</a:t>
            </a:r>
            <a:endParaRPr lang="en-US" altLang="zh-CN" sz="3200" dirty="0">
              <a:solidFill>
                <a:srgbClr val="000099"/>
              </a:solidFill>
            </a:endParaRPr>
          </a:p>
        </p:txBody>
      </p:sp>
      <p:sp>
        <p:nvSpPr>
          <p:cNvPr id="162818" name="Text Box 4"/>
          <p:cNvSpPr txBox="1"/>
          <p:nvPr/>
        </p:nvSpPr>
        <p:spPr>
          <a:xfrm>
            <a:off x="457200" y="2438400"/>
            <a:ext cx="1676400" cy="457200"/>
          </a:xfrm>
          <a:prstGeom prst="rect">
            <a:avLst/>
          </a:prstGeom>
          <a:noFill/>
          <a:ln w="9525">
            <a:noFill/>
          </a:ln>
        </p:spPr>
        <p:txBody>
          <a:bodyPr anchor="t" anchorCtr="0">
            <a:spAutoFit/>
          </a:bodyPr>
          <a:p>
            <a:pPr>
              <a:spcBef>
                <a:spcPct val="50000"/>
              </a:spcBef>
            </a:pPr>
            <a:endParaRPr lang="zh-CN" altLang="zh-CN" dirty="0">
              <a:latin typeface="Times New Roman" panose="02020603050405020304" pitchFamily="18" charset="0"/>
              <a:ea typeface="宋体" panose="02010600030101010101" pitchFamily="2" charset="-122"/>
            </a:endParaRPr>
          </a:p>
        </p:txBody>
      </p:sp>
      <p:sp>
        <p:nvSpPr>
          <p:cNvPr id="162819" name="Rectangle 7"/>
          <p:cNvSpPr/>
          <p:nvPr/>
        </p:nvSpPr>
        <p:spPr>
          <a:xfrm>
            <a:off x="677863" y="1295400"/>
            <a:ext cx="7797800" cy="588963"/>
          </a:xfrm>
          <a:prstGeom prst="rect">
            <a:avLst/>
          </a:prstGeom>
          <a:solidFill>
            <a:srgbClr val="FFCC00"/>
          </a:solidFill>
          <a:ln w="9525" cap="flat" cmpd="sng">
            <a:solidFill>
              <a:srgbClr val="800000"/>
            </a:solidFill>
            <a:prstDash val="solid"/>
            <a:miter/>
            <a:headEnd type="none" w="med" len="med"/>
            <a:tailEnd type="none" w="med" len="med"/>
          </a:ln>
        </p:spPr>
        <p:txBody>
          <a:bodyPr wrap="none" anchor="t" anchorCtr="0">
            <a:spAutoFit/>
          </a:bodyPr>
          <a:p>
            <a:pPr>
              <a:spcBef>
                <a:spcPct val="20000"/>
              </a:spcBef>
            </a:pPr>
            <a:r>
              <a:rPr lang="en-US" altLang="zh-CN" sz="3200" u="sng" dirty="0">
                <a:latin typeface="Times New Roman" panose="02020603050405020304" pitchFamily="18" charset="0"/>
                <a:ea typeface="宋体" panose="02010600030101010101" pitchFamily="2" charset="-122"/>
              </a:rPr>
              <a:t>S’→E</a:t>
            </a:r>
            <a:r>
              <a:rPr lang="en-US" altLang="zh-CN" sz="3200" dirty="0">
                <a:latin typeface="Times New Roman" panose="02020603050405020304" pitchFamily="18" charset="0"/>
                <a:ea typeface="宋体" panose="02010600030101010101" pitchFamily="2" charset="-122"/>
              </a:rPr>
              <a:t>     </a:t>
            </a:r>
            <a:r>
              <a:rPr lang="en-US" altLang="zh-CN" sz="3200" u="sng" dirty="0">
                <a:latin typeface="Times New Roman" panose="02020603050405020304" pitchFamily="18" charset="0"/>
                <a:ea typeface="宋体" panose="02010600030101010101" pitchFamily="2" charset="-122"/>
              </a:rPr>
              <a:t>E→aA|bB</a:t>
            </a:r>
            <a:r>
              <a:rPr lang="en-US" altLang="zh-CN" sz="3200" dirty="0">
                <a:latin typeface="Times New Roman" panose="02020603050405020304" pitchFamily="18" charset="0"/>
                <a:ea typeface="宋体" panose="02010600030101010101" pitchFamily="2" charset="-122"/>
              </a:rPr>
              <a:t>      </a:t>
            </a:r>
            <a:r>
              <a:rPr lang="en-US" altLang="zh-CN" sz="3200" u="sng" dirty="0">
                <a:latin typeface="Times New Roman" panose="02020603050405020304" pitchFamily="18" charset="0"/>
                <a:ea typeface="宋体" panose="02010600030101010101" pitchFamily="2" charset="-122"/>
              </a:rPr>
              <a:t>A→cA|d</a:t>
            </a:r>
            <a:r>
              <a:rPr lang="en-US" altLang="zh-CN" sz="3200" dirty="0">
                <a:latin typeface="Times New Roman" panose="02020603050405020304" pitchFamily="18" charset="0"/>
                <a:ea typeface="宋体" panose="02010600030101010101" pitchFamily="2" charset="-122"/>
              </a:rPr>
              <a:t>        </a:t>
            </a:r>
            <a:r>
              <a:rPr lang="en-US" altLang="zh-CN" sz="3200" u="sng" dirty="0">
                <a:latin typeface="Times New Roman" panose="02020603050405020304" pitchFamily="18" charset="0"/>
                <a:ea typeface="宋体" panose="02010600030101010101" pitchFamily="2" charset="-122"/>
              </a:rPr>
              <a:t>B→cB|d</a:t>
            </a:r>
            <a:r>
              <a:rPr lang="en-US" altLang="zh-CN" sz="3200" dirty="0">
                <a:latin typeface="Times New Roman" panose="02020603050405020304" pitchFamily="18" charset="0"/>
                <a:ea typeface="宋体" panose="02010600030101010101" pitchFamily="2" charset="-122"/>
              </a:rPr>
              <a:t> </a:t>
            </a:r>
            <a:endParaRPr lang="en-US" altLang="zh-CN" sz="3200" dirty="0">
              <a:latin typeface="Times New Roman" panose="02020603050405020304" pitchFamily="18" charset="0"/>
              <a:ea typeface="宋体" panose="02010600030101010101" pitchFamily="2" charset="-122"/>
            </a:endParaRPr>
          </a:p>
        </p:txBody>
      </p:sp>
      <p:graphicFrame>
        <p:nvGraphicFramePr>
          <p:cNvPr id="52232" name="Group 8"/>
          <p:cNvGraphicFramePr>
            <a:graphicFrameLocks noGrp="1"/>
          </p:cNvGraphicFramePr>
          <p:nvPr/>
        </p:nvGraphicFramePr>
        <p:xfrm>
          <a:off x="152400" y="1971675"/>
          <a:ext cx="3581400" cy="4691067"/>
        </p:xfrm>
        <a:graphic>
          <a:graphicData uri="http://schemas.openxmlformats.org/drawingml/2006/table">
            <a:tbl>
              <a:tblPr/>
              <a:tblGrid>
                <a:gridCol w="1671638"/>
                <a:gridCol w="1909762"/>
              </a:tblGrid>
              <a:tr h="51814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 </a:t>
                      </a:r>
                      <a:r>
                        <a:rPr kumimoji="1" lang="en-US" altLang="zh-CN" sz="2800" b="0" i="0" u="none" strike="noStrike" cap="none" normalizeH="0" baseline="0">
                          <a:ln>
                            <a:noFill/>
                          </a:ln>
                          <a:solidFill>
                            <a:schemeClr val="tx2"/>
                          </a:solidFill>
                          <a:effectLst/>
                          <a:latin typeface="Times New Roman" panose="02020603050405020304" pitchFamily="18" charset="0"/>
                          <a:ea typeface="宋体" panose="02010600030101010101" pitchFamily="2" charset="-122"/>
                        </a:rPr>
                        <a:t>S’→·E</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10 </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A→d ·</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4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2</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S’→E ·</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11 </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E→·bB</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4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3</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E→·aA</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12 </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E→b·B</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4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4</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E→a·A</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13 </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E→bB·</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4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5</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E→aA·</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14 </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B→·cB</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594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6</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A→·cA</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15 </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B→c·B</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4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7</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A→c·A</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16 </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B→cB ·</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4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8</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A→cA·</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17 </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B→·d</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4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9</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A→·d</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18 </a:t>
                      </a:r>
                      <a:r>
                        <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B→d ·</a:t>
                      </a:r>
                      <a:endParaRPr kumimoji="1" lang="en-US" altLang="zh-CN" sz="28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0" marB="4571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62852" name="Oval 79"/>
          <p:cNvSpPr/>
          <p:nvPr/>
        </p:nvSpPr>
        <p:spPr>
          <a:xfrm>
            <a:off x="4038600" y="3902075"/>
            <a:ext cx="914400" cy="838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1,3,11</a:t>
            </a:r>
            <a:endParaRPr lang="en-US" altLang="zh-CN" dirty="0">
              <a:latin typeface="Times New Roman" panose="02020603050405020304" pitchFamily="18" charset="0"/>
              <a:ea typeface="宋体" panose="02010600030101010101" pitchFamily="2" charset="-122"/>
            </a:endParaRPr>
          </a:p>
        </p:txBody>
      </p:sp>
      <p:sp>
        <p:nvSpPr>
          <p:cNvPr id="162853" name="Oval 80"/>
          <p:cNvSpPr/>
          <p:nvPr/>
        </p:nvSpPr>
        <p:spPr>
          <a:xfrm>
            <a:off x="5486400" y="2149475"/>
            <a:ext cx="914400" cy="838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6,7,9</a:t>
            </a:r>
            <a:endParaRPr lang="en-US" altLang="zh-CN" dirty="0">
              <a:latin typeface="Times New Roman" panose="02020603050405020304" pitchFamily="18" charset="0"/>
              <a:ea typeface="宋体" panose="02010600030101010101" pitchFamily="2" charset="-122"/>
            </a:endParaRPr>
          </a:p>
        </p:txBody>
      </p:sp>
      <p:sp>
        <p:nvSpPr>
          <p:cNvPr id="162854" name="Oval 81"/>
          <p:cNvSpPr/>
          <p:nvPr/>
        </p:nvSpPr>
        <p:spPr>
          <a:xfrm>
            <a:off x="5486400" y="3040063"/>
            <a:ext cx="914400" cy="838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4,6,9</a:t>
            </a:r>
            <a:endParaRPr lang="en-US" altLang="zh-CN" dirty="0">
              <a:latin typeface="Times New Roman" panose="02020603050405020304" pitchFamily="18" charset="0"/>
              <a:ea typeface="宋体" panose="02010600030101010101" pitchFamily="2" charset="-122"/>
            </a:endParaRPr>
          </a:p>
        </p:txBody>
      </p:sp>
      <p:sp>
        <p:nvSpPr>
          <p:cNvPr id="162855" name="Oval 82"/>
          <p:cNvSpPr/>
          <p:nvPr/>
        </p:nvSpPr>
        <p:spPr>
          <a:xfrm>
            <a:off x="5486400" y="4054475"/>
            <a:ext cx="914400" cy="533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2</a:t>
            </a:r>
            <a:endParaRPr lang="en-US" altLang="zh-CN" dirty="0">
              <a:latin typeface="Times New Roman" panose="02020603050405020304" pitchFamily="18" charset="0"/>
              <a:ea typeface="宋体" panose="02010600030101010101" pitchFamily="2" charset="-122"/>
            </a:endParaRPr>
          </a:p>
        </p:txBody>
      </p:sp>
      <p:sp>
        <p:nvSpPr>
          <p:cNvPr id="162856" name="Oval 83"/>
          <p:cNvSpPr/>
          <p:nvPr/>
        </p:nvSpPr>
        <p:spPr>
          <a:xfrm>
            <a:off x="5410200" y="4840288"/>
            <a:ext cx="1066800" cy="838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12,14,17</a:t>
            </a:r>
            <a:endParaRPr lang="en-US" altLang="zh-CN" dirty="0">
              <a:latin typeface="Times New Roman" panose="02020603050405020304" pitchFamily="18" charset="0"/>
              <a:ea typeface="宋体" panose="02010600030101010101" pitchFamily="2" charset="-122"/>
            </a:endParaRPr>
          </a:p>
        </p:txBody>
      </p:sp>
      <p:sp>
        <p:nvSpPr>
          <p:cNvPr id="162857" name="Oval 84"/>
          <p:cNvSpPr/>
          <p:nvPr/>
        </p:nvSpPr>
        <p:spPr>
          <a:xfrm>
            <a:off x="5414963" y="5730875"/>
            <a:ext cx="1066800" cy="8382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14,15,17</a:t>
            </a:r>
            <a:endParaRPr lang="en-US" altLang="zh-CN" dirty="0">
              <a:latin typeface="Times New Roman" panose="02020603050405020304" pitchFamily="18" charset="0"/>
              <a:ea typeface="宋体" panose="02010600030101010101" pitchFamily="2" charset="-122"/>
            </a:endParaRPr>
          </a:p>
        </p:txBody>
      </p:sp>
      <p:sp>
        <p:nvSpPr>
          <p:cNvPr id="162858" name="Oval 85"/>
          <p:cNvSpPr/>
          <p:nvPr/>
        </p:nvSpPr>
        <p:spPr>
          <a:xfrm>
            <a:off x="7162800" y="2073275"/>
            <a:ext cx="914400" cy="533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8</a:t>
            </a:r>
            <a:endParaRPr lang="en-US" altLang="zh-CN" dirty="0">
              <a:latin typeface="Times New Roman" panose="02020603050405020304" pitchFamily="18" charset="0"/>
              <a:ea typeface="宋体" panose="02010600030101010101" pitchFamily="2" charset="-122"/>
            </a:endParaRPr>
          </a:p>
        </p:txBody>
      </p:sp>
      <p:sp>
        <p:nvSpPr>
          <p:cNvPr id="162859" name="Oval 86"/>
          <p:cNvSpPr/>
          <p:nvPr/>
        </p:nvSpPr>
        <p:spPr>
          <a:xfrm>
            <a:off x="7162800" y="2835275"/>
            <a:ext cx="914400" cy="533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10</a:t>
            </a:r>
            <a:endParaRPr lang="en-US" altLang="zh-CN" dirty="0">
              <a:latin typeface="Times New Roman" panose="02020603050405020304" pitchFamily="18" charset="0"/>
              <a:ea typeface="宋体" panose="02010600030101010101" pitchFamily="2" charset="-122"/>
            </a:endParaRPr>
          </a:p>
        </p:txBody>
      </p:sp>
      <p:sp>
        <p:nvSpPr>
          <p:cNvPr id="162860" name="Oval 87"/>
          <p:cNvSpPr/>
          <p:nvPr/>
        </p:nvSpPr>
        <p:spPr>
          <a:xfrm>
            <a:off x="7162800" y="3673475"/>
            <a:ext cx="914400" cy="533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5</a:t>
            </a:r>
            <a:endParaRPr lang="en-US" altLang="zh-CN" dirty="0">
              <a:latin typeface="Times New Roman" panose="02020603050405020304" pitchFamily="18" charset="0"/>
              <a:ea typeface="宋体" panose="02010600030101010101" pitchFamily="2" charset="-122"/>
            </a:endParaRPr>
          </a:p>
        </p:txBody>
      </p:sp>
      <p:sp>
        <p:nvSpPr>
          <p:cNvPr id="162861" name="Oval 88"/>
          <p:cNvSpPr/>
          <p:nvPr/>
        </p:nvSpPr>
        <p:spPr>
          <a:xfrm>
            <a:off x="7162800" y="4435475"/>
            <a:ext cx="914400" cy="533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13</a:t>
            </a:r>
            <a:endParaRPr lang="en-US" altLang="zh-CN" dirty="0">
              <a:latin typeface="Times New Roman" panose="02020603050405020304" pitchFamily="18" charset="0"/>
              <a:ea typeface="宋体" panose="02010600030101010101" pitchFamily="2" charset="-122"/>
            </a:endParaRPr>
          </a:p>
        </p:txBody>
      </p:sp>
      <p:sp>
        <p:nvSpPr>
          <p:cNvPr id="162862" name="Oval 89"/>
          <p:cNvSpPr/>
          <p:nvPr/>
        </p:nvSpPr>
        <p:spPr>
          <a:xfrm>
            <a:off x="7162800" y="5197475"/>
            <a:ext cx="914400" cy="533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18</a:t>
            </a:r>
            <a:endParaRPr lang="en-US" altLang="zh-CN" dirty="0">
              <a:latin typeface="Times New Roman" panose="02020603050405020304" pitchFamily="18" charset="0"/>
              <a:ea typeface="宋体" panose="02010600030101010101" pitchFamily="2" charset="-122"/>
            </a:endParaRPr>
          </a:p>
        </p:txBody>
      </p:sp>
      <p:sp>
        <p:nvSpPr>
          <p:cNvPr id="162863" name="Oval 90"/>
          <p:cNvSpPr/>
          <p:nvPr/>
        </p:nvSpPr>
        <p:spPr>
          <a:xfrm>
            <a:off x="7162800" y="6035675"/>
            <a:ext cx="914400" cy="533400"/>
          </a:xfrm>
          <a:prstGeom prst="ellipse">
            <a:avLst/>
          </a:prstGeom>
          <a:solidFill>
            <a:schemeClr val="accent1"/>
          </a:solidFill>
          <a:ln w="9525" cap="flat" cmpd="sng">
            <a:solidFill>
              <a:schemeClr val="tx1"/>
            </a:solidFill>
            <a:prstDash val="solid"/>
            <a:round/>
            <a:headEnd type="none" w="med" len="med"/>
            <a:tailEnd type="none" w="med" len="med"/>
          </a:ln>
        </p:spPr>
        <p:txBody>
          <a:bodyPr wrap="none" anchor="ctr" anchorCtr="0"/>
          <a:p>
            <a:pPr algn="ctr"/>
            <a:r>
              <a:rPr lang="en-US" altLang="zh-CN" dirty="0">
                <a:latin typeface="Times New Roman" panose="02020603050405020304" pitchFamily="18" charset="0"/>
                <a:ea typeface="宋体" panose="02010600030101010101" pitchFamily="2" charset="-122"/>
              </a:rPr>
              <a:t>16</a:t>
            </a:r>
            <a:endParaRPr lang="en-US" altLang="zh-CN" dirty="0">
              <a:latin typeface="Times New Roman" panose="02020603050405020304" pitchFamily="18" charset="0"/>
              <a:ea typeface="宋体" panose="02010600030101010101" pitchFamily="2" charset="-122"/>
            </a:endParaRPr>
          </a:p>
        </p:txBody>
      </p:sp>
      <p:cxnSp>
        <p:nvCxnSpPr>
          <p:cNvPr id="162864" name="AutoShape 91"/>
          <p:cNvCxnSpPr>
            <a:stCxn id="162852" idx="7"/>
            <a:endCxn id="162854" idx="2"/>
          </p:cNvCxnSpPr>
          <p:nvPr/>
        </p:nvCxnSpPr>
        <p:spPr>
          <a:xfrm rot="-5400000">
            <a:off x="4870450" y="3408363"/>
            <a:ext cx="565150" cy="666750"/>
          </a:xfrm>
          <a:prstGeom prst="curvedConnector2">
            <a:avLst/>
          </a:prstGeom>
          <a:ln w="9525" cap="flat" cmpd="sng">
            <a:solidFill>
              <a:schemeClr val="tx1"/>
            </a:solidFill>
            <a:prstDash val="solid"/>
            <a:round/>
            <a:headEnd type="none" w="med" len="med"/>
            <a:tailEnd type="triangle" w="med" len="med"/>
          </a:ln>
        </p:spPr>
      </p:cxnSp>
      <p:cxnSp>
        <p:nvCxnSpPr>
          <p:cNvPr id="162865" name="AutoShape 92"/>
          <p:cNvCxnSpPr>
            <a:stCxn id="162852" idx="5"/>
            <a:endCxn id="162856" idx="2"/>
          </p:cNvCxnSpPr>
          <p:nvPr/>
        </p:nvCxnSpPr>
        <p:spPr>
          <a:xfrm rot="-5400000" flipH="1">
            <a:off x="4794250" y="4643438"/>
            <a:ext cx="641350" cy="590550"/>
          </a:xfrm>
          <a:prstGeom prst="curvedConnector2">
            <a:avLst/>
          </a:prstGeom>
          <a:ln w="9525" cap="flat" cmpd="sng">
            <a:solidFill>
              <a:schemeClr val="tx1"/>
            </a:solidFill>
            <a:prstDash val="solid"/>
            <a:round/>
            <a:headEnd type="none" w="med" len="med"/>
            <a:tailEnd type="triangle" w="med" len="med"/>
          </a:ln>
        </p:spPr>
      </p:cxnSp>
      <p:cxnSp>
        <p:nvCxnSpPr>
          <p:cNvPr id="162866" name="AutoShape 93"/>
          <p:cNvCxnSpPr>
            <a:stCxn id="162852" idx="6"/>
            <a:endCxn id="162855" idx="2"/>
          </p:cNvCxnSpPr>
          <p:nvPr/>
        </p:nvCxnSpPr>
        <p:spPr>
          <a:xfrm>
            <a:off x="4953000" y="4321175"/>
            <a:ext cx="533400" cy="0"/>
          </a:xfrm>
          <a:prstGeom prst="straightConnector1">
            <a:avLst/>
          </a:prstGeom>
          <a:ln w="9525" cap="flat" cmpd="sng">
            <a:solidFill>
              <a:schemeClr val="tx1"/>
            </a:solidFill>
            <a:prstDash val="solid"/>
            <a:round/>
            <a:headEnd type="none" w="med" len="med"/>
            <a:tailEnd type="triangle" w="med" len="med"/>
          </a:ln>
        </p:spPr>
      </p:cxnSp>
      <p:cxnSp>
        <p:nvCxnSpPr>
          <p:cNvPr id="162867" name="AutoShape 94"/>
          <p:cNvCxnSpPr>
            <a:stCxn id="162854" idx="1"/>
            <a:endCxn id="162853" idx="2"/>
          </p:cNvCxnSpPr>
          <p:nvPr/>
        </p:nvCxnSpPr>
        <p:spPr>
          <a:xfrm rot="5400000" flipH="1">
            <a:off x="5256213" y="2798763"/>
            <a:ext cx="593725" cy="133350"/>
          </a:xfrm>
          <a:prstGeom prst="curvedConnector4">
            <a:avLst>
              <a:gd name="adj1" fmla="val 24866"/>
              <a:gd name="adj2" fmla="val 271431"/>
            </a:avLst>
          </a:prstGeom>
          <a:ln w="9525" cap="flat" cmpd="sng">
            <a:solidFill>
              <a:schemeClr val="tx1"/>
            </a:solidFill>
            <a:prstDash val="solid"/>
            <a:round/>
            <a:headEnd type="none" w="med" len="med"/>
            <a:tailEnd type="triangle" w="med" len="med"/>
          </a:ln>
        </p:spPr>
      </p:cxnSp>
      <p:cxnSp>
        <p:nvCxnSpPr>
          <p:cNvPr id="162868" name="AutoShape 95"/>
          <p:cNvCxnSpPr>
            <a:stCxn id="162853" idx="6"/>
            <a:endCxn id="162858" idx="2"/>
          </p:cNvCxnSpPr>
          <p:nvPr/>
        </p:nvCxnSpPr>
        <p:spPr>
          <a:xfrm flipV="1">
            <a:off x="6400800" y="2339975"/>
            <a:ext cx="762000" cy="228600"/>
          </a:xfrm>
          <a:prstGeom prst="straightConnector1">
            <a:avLst/>
          </a:prstGeom>
          <a:ln w="9525" cap="flat" cmpd="sng">
            <a:solidFill>
              <a:schemeClr val="tx1"/>
            </a:solidFill>
            <a:prstDash val="solid"/>
            <a:round/>
            <a:headEnd type="none" w="med" len="med"/>
            <a:tailEnd type="triangle" w="med" len="med"/>
          </a:ln>
        </p:spPr>
      </p:cxnSp>
      <p:cxnSp>
        <p:nvCxnSpPr>
          <p:cNvPr id="162869" name="AutoShape 96"/>
          <p:cNvCxnSpPr>
            <a:stCxn id="162853" idx="6"/>
            <a:endCxn id="162859" idx="2"/>
          </p:cNvCxnSpPr>
          <p:nvPr/>
        </p:nvCxnSpPr>
        <p:spPr>
          <a:xfrm>
            <a:off x="6400800" y="2568575"/>
            <a:ext cx="762000" cy="533400"/>
          </a:xfrm>
          <a:prstGeom prst="straightConnector1">
            <a:avLst/>
          </a:prstGeom>
          <a:ln w="9525" cap="flat" cmpd="sng">
            <a:solidFill>
              <a:schemeClr val="tx1"/>
            </a:solidFill>
            <a:prstDash val="solid"/>
            <a:round/>
            <a:headEnd type="none" w="med" len="med"/>
            <a:tailEnd type="triangle" w="med" len="med"/>
          </a:ln>
        </p:spPr>
      </p:cxnSp>
      <p:cxnSp>
        <p:nvCxnSpPr>
          <p:cNvPr id="162870" name="AutoShape 97"/>
          <p:cNvCxnSpPr>
            <a:stCxn id="162854" idx="6"/>
            <a:endCxn id="162859" idx="2"/>
          </p:cNvCxnSpPr>
          <p:nvPr/>
        </p:nvCxnSpPr>
        <p:spPr>
          <a:xfrm flipV="1">
            <a:off x="6400800" y="3101975"/>
            <a:ext cx="762000" cy="357188"/>
          </a:xfrm>
          <a:prstGeom prst="straightConnector1">
            <a:avLst/>
          </a:prstGeom>
          <a:ln w="9525" cap="flat" cmpd="sng">
            <a:solidFill>
              <a:schemeClr val="tx1"/>
            </a:solidFill>
            <a:prstDash val="solid"/>
            <a:round/>
            <a:headEnd type="none" w="med" len="med"/>
            <a:tailEnd type="triangle" w="med" len="med"/>
          </a:ln>
        </p:spPr>
      </p:cxnSp>
      <p:cxnSp>
        <p:nvCxnSpPr>
          <p:cNvPr id="162871" name="AutoShape 98"/>
          <p:cNvCxnSpPr>
            <a:stCxn id="162854" idx="6"/>
            <a:endCxn id="162860" idx="2"/>
          </p:cNvCxnSpPr>
          <p:nvPr/>
        </p:nvCxnSpPr>
        <p:spPr>
          <a:xfrm>
            <a:off x="6400800" y="3459163"/>
            <a:ext cx="762000" cy="481012"/>
          </a:xfrm>
          <a:prstGeom prst="straightConnector1">
            <a:avLst/>
          </a:prstGeom>
          <a:ln w="9525" cap="flat" cmpd="sng">
            <a:solidFill>
              <a:schemeClr val="tx1"/>
            </a:solidFill>
            <a:prstDash val="solid"/>
            <a:round/>
            <a:headEnd type="none" w="med" len="med"/>
            <a:tailEnd type="triangle" w="med" len="med"/>
          </a:ln>
        </p:spPr>
      </p:cxnSp>
      <p:cxnSp>
        <p:nvCxnSpPr>
          <p:cNvPr id="162872" name="AutoShape 99"/>
          <p:cNvCxnSpPr>
            <a:stCxn id="162856" idx="6"/>
            <a:endCxn id="162861" idx="2"/>
          </p:cNvCxnSpPr>
          <p:nvPr/>
        </p:nvCxnSpPr>
        <p:spPr>
          <a:xfrm flipV="1">
            <a:off x="6477000" y="4702175"/>
            <a:ext cx="685800" cy="557213"/>
          </a:xfrm>
          <a:prstGeom prst="straightConnector1">
            <a:avLst/>
          </a:prstGeom>
          <a:ln w="9525" cap="flat" cmpd="sng">
            <a:solidFill>
              <a:schemeClr val="tx1"/>
            </a:solidFill>
            <a:prstDash val="solid"/>
            <a:round/>
            <a:headEnd type="none" w="med" len="med"/>
            <a:tailEnd type="triangle" w="med" len="med"/>
          </a:ln>
        </p:spPr>
      </p:cxnSp>
      <p:cxnSp>
        <p:nvCxnSpPr>
          <p:cNvPr id="162873" name="AutoShape 100"/>
          <p:cNvCxnSpPr>
            <a:stCxn id="162856" idx="6"/>
            <a:endCxn id="162862" idx="2"/>
          </p:cNvCxnSpPr>
          <p:nvPr/>
        </p:nvCxnSpPr>
        <p:spPr>
          <a:xfrm>
            <a:off x="6477000" y="5259388"/>
            <a:ext cx="685800" cy="204787"/>
          </a:xfrm>
          <a:prstGeom prst="straightConnector1">
            <a:avLst/>
          </a:prstGeom>
          <a:ln w="9525" cap="flat" cmpd="sng">
            <a:solidFill>
              <a:schemeClr val="tx1"/>
            </a:solidFill>
            <a:prstDash val="solid"/>
            <a:round/>
            <a:headEnd type="none" w="med" len="med"/>
            <a:tailEnd type="triangle" w="med" len="med"/>
          </a:ln>
        </p:spPr>
      </p:cxnSp>
      <p:cxnSp>
        <p:nvCxnSpPr>
          <p:cNvPr id="162874" name="AutoShape 101"/>
          <p:cNvCxnSpPr>
            <a:stCxn id="162857" idx="6"/>
            <a:endCxn id="162862" idx="2"/>
          </p:cNvCxnSpPr>
          <p:nvPr/>
        </p:nvCxnSpPr>
        <p:spPr>
          <a:xfrm flipV="1">
            <a:off x="6481763" y="5464175"/>
            <a:ext cx="681037" cy="685800"/>
          </a:xfrm>
          <a:prstGeom prst="straightConnector1">
            <a:avLst/>
          </a:prstGeom>
          <a:ln w="9525" cap="flat" cmpd="sng">
            <a:solidFill>
              <a:schemeClr val="tx1"/>
            </a:solidFill>
            <a:prstDash val="solid"/>
            <a:round/>
            <a:headEnd type="none" w="med" len="med"/>
            <a:tailEnd type="triangle" w="med" len="med"/>
          </a:ln>
        </p:spPr>
      </p:cxnSp>
      <p:cxnSp>
        <p:nvCxnSpPr>
          <p:cNvPr id="162875" name="AutoShape 102"/>
          <p:cNvCxnSpPr>
            <a:stCxn id="162857" idx="6"/>
            <a:endCxn id="162863" idx="2"/>
          </p:cNvCxnSpPr>
          <p:nvPr/>
        </p:nvCxnSpPr>
        <p:spPr>
          <a:xfrm>
            <a:off x="6481763" y="6149975"/>
            <a:ext cx="681037" cy="152400"/>
          </a:xfrm>
          <a:prstGeom prst="straightConnector1">
            <a:avLst/>
          </a:prstGeom>
          <a:ln w="9525" cap="flat" cmpd="sng">
            <a:solidFill>
              <a:schemeClr val="tx1"/>
            </a:solidFill>
            <a:prstDash val="solid"/>
            <a:round/>
            <a:headEnd type="none" w="med" len="med"/>
            <a:tailEnd type="triangle" w="med" len="med"/>
          </a:ln>
        </p:spPr>
      </p:cxnSp>
      <p:cxnSp>
        <p:nvCxnSpPr>
          <p:cNvPr id="162876" name="AutoShape 103"/>
          <p:cNvCxnSpPr>
            <a:stCxn id="162856" idx="3"/>
            <a:endCxn id="162857" idx="2"/>
          </p:cNvCxnSpPr>
          <p:nvPr/>
        </p:nvCxnSpPr>
        <p:spPr>
          <a:xfrm rot="5400000">
            <a:off x="5192713" y="5776913"/>
            <a:ext cx="593725" cy="149225"/>
          </a:xfrm>
          <a:prstGeom prst="curvedConnector4">
            <a:avLst>
              <a:gd name="adj1" fmla="val 24866"/>
              <a:gd name="adj2" fmla="val 251579"/>
            </a:avLst>
          </a:prstGeom>
          <a:ln w="9525" cap="flat" cmpd="sng">
            <a:solidFill>
              <a:schemeClr val="tx1"/>
            </a:solidFill>
            <a:prstDash val="solid"/>
            <a:round/>
            <a:headEnd type="none" w="med" len="med"/>
            <a:tailEnd type="triangle" w="med" len="med"/>
          </a:ln>
        </p:spPr>
      </p:cxnSp>
      <p:sp>
        <p:nvSpPr>
          <p:cNvPr id="162877" name="Text Box 104"/>
          <p:cNvSpPr txBox="1"/>
          <p:nvPr/>
        </p:nvSpPr>
        <p:spPr>
          <a:xfrm>
            <a:off x="4800600" y="335280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a</a:t>
            </a:r>
            <a:endParaRPr lang="en-US" altLang="zh-CN" sz="2000" dirty="0">
              <a:solidFill>
                <a:srgbClr val="FF0000"/>
              </a:solidFill>
              <a:latin typeface="Times New Roman" panose="02020603050405020304" pitchFamily="18" charset="0"/>
              <a:ea typeface="MingLiU" pitchFamily="49" charset="-120"/>
            </a:endParaRPr>
          </a:p>
        </p:txBody>
      </p:sp>
      <p:sp>
        <p:nvSpPr>
          <p:cNvPr id="162878" name="Text Box 105"/>
          <p:cNvSpPr txBox="1"/>
          <p:nvPr/>
        </p:nvSpPr>
        <p:spPr>
          <a:xfrm>
            <a:off x="4953000" y="3902075"/>
            <a:ext cx="3810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E</a:t>
            </a:r>
            <a:endParaRPr lang="en-US" altLang="zh-CN" sz="2000" dirty="0">
              <a:solidFill>
                <a:srgbClr val="FF0000"/>
              </a:solidFill>
              <a:latin typeface="Times New Roman" panose="02020603050405020304" pitchFamily="18" charset="0"/>
              <a:ea typeface="MingLiU" pitchFamily="49" charset="-120"/>
            </a:endParaRPr>
          </a:p>
        </p:txBody>
      </p:sp>
      <p:sp>
        <p:nvSpPr>
          <p:cNvPr id="162879" name="Text Box 106"/>
          <p:cNvSpPr txBox="1"/>
          <p:nvPr/>
        </p:nvSpPr>
        <p:spPr>
          <a:xfrm>
            <a:off x="4757738" y="484505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b</a:t>
            </a:r>
            <a:endParaRPr lang="en-US" altLang="zh-CN" sz="2000" dirty="0">
              <a:solidFill>
                <a:srgbClr val="FF0000"/>
              </a:solidFill>
              <a:latin typeface="Times New Roman" panose="02020603050405020304" pitchFamily="18" charset="0"/>
              <a:ea typeface="MingLiU" pitchFamily="49" charset="-120"/>
            </a:endParaRPr>
          </a:p>
        </p:txBody>
      </p:sp>
      <p:sp>
        <p:nvSpPr>
          <p:cNvPr id="162880" name="Text Box 107"/>
          <p:cNvSpPr txBox="1"/>
          <p:nvPr/>
        </p:nvSpPr>
        <p:spPr>
          <a:xfrm>
            <a:off x="5029200" y="2606675"/>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c</a:t>
            </a:r>
            <a:endParaRPr lang="en-US" altLang="zh-CN" sz="2000" dirty="0">
              <a:solidFill>
                <a:srgbClr val="FF0000"/>
              </a:solidFill>
              <a:latin typeface="Times New Roman" panose="02020603050405020304" pitchFamily="18" charset="0"/>
              <a:ea typeface="MingLiU" pitchFamily="49" charset="-120"/>
            </a:endParaRPr>
          </a:p>
        </p:txBody>
      </p:sp>
      <p:sp>
        <p:nvSpPr>
          <p:cNvPr id="162881" name="Text Box 108"/>
          <p:cNvSpPr txBox="1"/>
          <p:nvPr/>
        </p:nvSpPr>
        <p:spPr>
          <a:xfrm>
            <a:off x="4953000" y="563880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c</a:t>
            </a:r>
            <a:endParaRPr lang="en-US" altLang="zh-CN" sz="2000" dirty="0">
              <a:solidFill>
                <a:srgbClr val="FF0000"/>
              </a:solidFill>
              <a:latin typeface="Times New Roman" panose="02020603050405020304" pitchFamily="18" charset="0"/>
              <a:ea typeface="MingLiU" pitchFamily="49" charset="-120"/>
            </a:endParaRPr>
          </a:p>
        </p:txBody>
      </p:sp>
      <p:sp>
        <p:nvSpPr>
          <p:cNvPr id="162882" name="Text Box 109"/>
          <p:cNvSpPr txBox="1"/>
          <p:nvPr/>
        </p:nvSpPr>
        <p:spPr>
          <a:xfrm>
            <a:off x="6553200" y="2073275"/>
            <a:ext cx="4572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A</a:t>
            </a:r>
            <a:endParaRPr lang="en-US" altLang="zh-CN" sz="2000" dirty="0">
              <a:solidFill>
                <a:srgbClr val="FF0000"/>
              </a:solidFill>
              <a:latin typeface="Times New Roman" panose="02020603050405020304" pitchFamily="18" charset="0"/>
              <a:ea typeface="MingLiU" pitchFamily="49" charset="-120"/>
            </a:endParaRPr>
          </a:p>
        </p:txBody>
      </p:sp>
      <p:sp>
        <p:nvSpPr>
          <p:cNvPr id="162883" name="Text Box 110"/>
          <p:cNvSpPr txBox="1"/>
          <p:nvPr/>
        </p:nvSpPr>
        <p:spPr>
          <a:xfrm>
            <a:off x="6705600" y="251460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d</a:t>
            </a:r>
            <a:endParaRPr lang="en-US" altLang="zh-CN" sz="2000" dirty="0">
              <a:solidFill>
                <a:srgbClr val="FF0000"/>
              </a:solidFill>
              <a:latin typeface="Times New Roman" panose="02020603050405020304" pitchFamily="18" charset="0"/>
              <a:ea typeface="MingLiU" pitchFamily="49" charset="-120"/>
            </a:endParaRPr>
          </a:p>
        </p:txBody>
      </p:sp>
      <p:sp>
        <p:nvSpPr>
          <p:cNvPr id="162884" name="Text Box 111"/>
          <p:cNvSpPr txBox="1"/>
          <p:nvPr/>
        </p:nvSpPr>
        <p:spPr>
          <a:xfrm>
            <a:off x="6477000" y="3001963"/>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d</a:t>
            </a:r>
            <a:endParaRPr lang="en-US" altLang="zh-CN" sz="2000" dirty="0">
              <a:solidFill>
                <a:srgbClr val="FF0000"/>
              </a:solidFill>
              <a:latin typeface="Times New Roman" panose="02020603050405020304" pitchFamily="18" charset="0"/>
              <a:ea typeface="MingLiU" pitchFamily="49" charset="-120"/>
            </a:endParaRPr>
          </a:p>
        </p:txBody>
      </p:sp>
      <p:sp>
        <p:nvSpPr>
          <p:cNvPr id="162885" name="Text Box 112"/>
          <p:cNvSpPr txBox="1"/>
          <p:nvPr/>
        </p:nvSpPr>
        <p:spPr>
          <a:xfrm>
            <a:off x="6781800" y="5057775"/>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d</a:t>
            </a:r>
            <a:endParaRPr lang="en-US" altLang="zh-CN" sz="2000" dirty="0">
              <a:solidFill>
                <a:srgbClr val="FF0000"/>
              </a:solidFill>
              <a:latin typeface="Times New Roman" panose="02020603050405020304" pitchFamily="18" charset="0"/>
              <a:ea typeface="MingLiU" pitchFamily="49" charset="-120"/>
            </a:endParaRPr>
          </a:p>
        </p:txBody>
      </p:sp>
      <p:sp>
        <p:nvSpPr>
          <p:cNvPr id="162886" name="Text Box 113"/>
          <p:cNvSpPr txBox="1"/>
          <p:nvPr/>
        </p:nvSpPr>
        <p:spPr>
          <a:xfrm>
            <a:off x="6448425" y="561975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d</a:t>
            </a:r>
            <a:endParaRPr lang="en-US" altLang="zh-CN" sz="2000" dirty="0">
              <a:solidFill>
                <a:srgbClr val="FF0000"/>
              </a:solidFill>
              <a:latin typeface="Times New Roman" panose="02020603050405020304" pitchFamily="18" charset="0"/>
              <a:ea typeface="MingLiU" pitchFamily="49" charset="-120"/>
            </a:endParaRPr>
          </a:p>
        </p:txBody>
      </p:sp>
      <p:sp>
        <p:nvSpPr>
          <p:cNvPr id="162887" name="Text Box 114"/>
          <p:cNvSpPr txBox="1"/>
          <p:nvPr/>
        </p:nvSpPr>
        <p:spPr>
          <a:xfrm>
            <a:off x="6781800" y="3444875"/>
            <a:ext cx="4572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A</a:t>
            </a:r>
            <a:endParaRPr lang="en-US" altLang="zh-CN" sz="2000" dirty="0">
              <a:solidFill>
                <a:srgbClr val="FF0000"/>
              </a:solidFill>
              <a:latin typeface="Times New Roman" panose="02020603050405020304" pitchFamily="18" charset="0"/>
              <a:ea typeface="MingLiU" pitchFamily="49" charset="-120"/>
            </a:endParaRPr>
          </a:p>
        </p:txBody>
      </p:sp>
      <p:sp>
        <p:nvSpPr>
          <p:cNvPr id="162888" name="Text Box 115"/>
          <p:cNvSpPr txBox="1"/>
          <p:nvPr/>
        </p:nvSpPr>
        <p:spPr>
          <a:xfrm>
            <a:off x="6781800" y="5867400"/>
            <a:ext cx="4572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B</a:t>
            </a:r>
            <a:endParaRPr lang="en-US" altLang="zh-CN" sz="2000" dirty="0">
              <a:solidFill>
                <a:srgbClr val="FF0000"/>
              </a:solidFill>
              <a:latin typeface="Times New Roman" panose="02020603050405020304" pitchFamily="18" charset="0"/>
              <a:ea typeface="MingLiU" pitchFamily="49" charset="-120"/>
            </a:endParaRPr>
          </a:p>
        </p:txBody>
      </p:sp>
      <p:sp>
        <p:nvSpPr>
          <p:cNvPr id="162889" name="Text Box 116"/>
          <p:cNvSpPr txBox="1"/>
          <p:nvPr/>
        </p:nvSpPr>
        <p:spPr>
          <a:xfrm>
            <a:off x="6477000" y="4648200"/>
            <a:ext cx="4572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B</a:t>
            </a:r>
            <a:endParaRPr lang="en-US" altLang="zh-CN" sz="2000" dirty="0">
              <a:solidFill>
                <a:srgbClr val="FF0000"/>
              </a:solidFill>
              <a:latin typeface="Times New Roman" panose="02020603050405020304" pitchFamily="18" charset="0"/>
              <a:ea typeface="MingLiU" pitchFamily="49" charset="-120"/>
            </a:endParaRPr>
          </a:p>
        </p:txBody>
      </p:sp>
      <p:cxnSp>
        <p:nvCxnSpPr>
          <p:cNvPr id="162890" name="AutoShape 117"/>
          <p:cNvCxnSpPr>
            <a:stCxn id="162853" idx="7"/>
            <a:endCxn id="162853" idx="1"/>
          </p:cNvCxnSpPr>
          <p:nvPr/>
        </p:nvCxnSpPr>
        <p:spPr>
          <a:xfrm rot="-5400000" flipH="1" flipV="1">
            <a:off x="5942013" y="1947863"/>
            <a:ext cx="0" cy="647700"/>
          </a:xfrm>
          <a:prstGeom prst="curvedConnector3">
            <a:avLst>
              <a:gd name="adj1" fmla="val -22100000"/>
            </a:avLst>
          </a:prstGeom>
          <a:ln w="9525" cap="flat" cmpd="sng">
            <a:solidFill>
              <a:schemeClr val="tx1"/>
            </a:solidFill>
            <a:prstDash val="solid"/>
            <a:round/>
            <a:headEnd type="none" w="med" len="med"/>
            <a:tailEnd type="triangle" w="med" len="med"/>
          </a:ln>
        </p:spPr>
      </p:cxnSp>
      <p:cxnSp>
        <p:nvCxnSpPr>
          <p:cNvPr id="162891" name="AutoShape 118"/>
          <p:cNvCxnSpPr>
            <a:stCxn id="162857" idx="5"/>
            <a:endCxn id="162857" idx="3"/>
          </p:cNvCxnSpPr>
          <p:nvPr/>
        </p:nvCxnSpPr>
        <p:spPr>
          <a:xfrm rot="5400000">
            <a:off x="5946775" y="6069013"/>
            <a:ext cx="1588" cy="755650"/>
          </a:xfrm>
          <a:prstGeom prst="curvedConnector3">
            <a:avLst>
              <a:gd name="adj1" fmla="val 22100000"/>
            </a:avLst>
          </a:prstGeom>
          <a:ln w="9525" cap="flat" cmpd="sng">
            <a:solidFill>
              <a:schemeClr val="tx1"/>
            </a:solidFill>
            <a:prstDash val="solid"/>
            <a:round/>
            <a:headEnd type="none" w="med" len="med"/>
            <a:tailEnd type="triangle" w="med" len="med"/>
          </a:ln>
        </p:spPr>
      </p:cxnSp>
      <p:sp>
        <p:nvSpPr>
          <p:cNvPr id="162892" name="Text Box 119"/>
          <p:cNvSpPr txBox="1"/>
          <p:nvPr/>
        </p:nvSpPr>
        <p:spPr>
          <a:xfrm>
            <a:off x="6172200" y="1905000"/>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c</a:t>
            </a:r>
            <a:endParaRPr lang="en-US" altLang="zh-CN" sz="2000" dirty="0">
              <a:solidFill>
                <a:srgbClr val="FF0000"/>
              </a:solidFill>
              <a:latin typeface="Times New Roman" panose="02020603050405020304" pitchFamily="18" charset="0"/>
              <a:ea typeface="MingLiU" pitchFamily="49" charset="-120"/>
            </a:endParaRPr>
          </a:p>
        </p:txBody>
      </p:sp>
      <p:sp>
        <p:nvSpPr>
          <p:cNvPr id="162893" name="Text Box 120"/>
          <p:cNvSpPr txBox="1"/>
          <p:nvPr/>
        </p:nvSpPr>
        <p:spPr>
          <a:xfrm>
            <a:off x="5824538" y="6448425"/>
            <a:ext cx="304800" cy="396875"/>
          </a:xfrm>
          <a:prstGeom prst="rect">
            <a:avLst/>
          </a:prstGeom>
          <a:noFill/>
          <a:ln w="9525">
            <a:noFill/>
          </a:ln>
        </p:spPr>
        <p:txBody>
          <a:bodyPr anchor="t" anchorCtr="0">
            <a:spAutoFit/>
          </a:bodyPr>
          <a:p>
            <a:pPr>
              <a:spcBef>
                <a:spcPct val="50000"/>
              </a:spcBef>
            </a:pPr>
            <a:r>
              <a:rPr lang="en-US" altLang="zh-CN" sz="2000" dirty="0">
                <a:solidFill>
                  <a:srgbClr val="FF0000"/>
                </a:solidFill>
                <a:latin typeface="Times New Roman" panose="02020603050405020304" pitchFamily="18" charset="0"/>
                <a:ea typeface="MingLiU" pitchFamily="49" charset="-120"/>
              </a:rPr>
              <a:t>c</a:t>
            </a:r>
            <a:endParaRPr lang="en-US" altLang="zh-CN" sz="2000" dirty="0">
              <a:solidFill>
                <a:srgbClr val="FF0000"/>
              </a:solidFill>
              <a:latin typeface="Times New Roman" panose="02020603050405020304" pitchFamily="18" charset="0"/>
              <a:ea typeface="MingLiU" pitchFamily="49" charset="-120"/>
            </a:endParaRPr>
          </a:p>
        </p:txBody>
      </p:sp>
    </p:spTree>
  </p:cSld>
  <p:clrMapOvr>
    <a:masterClrMapping/>
  </p:clrMapOvr>
</p:sld>
</file>

<file path=ppt/tags/tag1.xml><?xml version="1.0" encoding="utf-8"?>
<p:tagLst xmlns:p="http://schemas.openxmlformats.org/presentationml/2006/main">
  <p:tag name="commondata" val="eyJoZGlkIjoiYmY4NGExY2Q5NzE2NWY1NmEwYWU2NDg4ZTM4ODkyYTkifQ=="/>
</p:tagLst>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28714</Words>
  <Application>WPS 演示</Application>
  <PresentationFormat/>
  <Paragraphs>5874</Paragraphs>
  <Slides>141</Slides>
  <Notes>70</Notes>
  <HiddenSlides>0</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141</vt:i4>
      </vt:variant>
    </vt:vector>
  </HeadingPairs>
  <TitlesOfParts>
    <vt:vector size="165" baseType="lpstr">
      <vt:lpstr>Arial</vt:lpstr>
      <vt:lpstr>宋体</vt:lpstr>
      <vt:lpstr>Wingdings</vt:lpstr>
      <vt:lpstr>Times New Roman</vt:lpstr>
      <vt:lpstr>楷体_GB2312</vt:lpstr>
      <vt:lpstr>新宋体</vt:lpstr>
      <vt:lpstr>_x000B__x000C_</vt:lpstr>
      <vt:lpstr>隶书</vt:lpstr>
      <vt:lpstr>Liberation Mono</vt:lpstr>
      <vt:lpstr>黑体</vt:lpstr>
      <vt:lpstr>MingLiU</vt:lpstr>
      <vt:lpstr>MingLiU-ExtB</vt:lpstr>
      <vt:lpstr>Symbol</vt:lpstr>
      <vt:lpstr>微软雅黑</vt:lpstr>
      <vt:lpstr>Arial Unicode MS</vt:lpstr>
      <vt:lpstr>Calibri</vt:lpstr>
      <vt:lpstr>Arial Black</vt:lpstr>
      <vt:lpstr>cajcd fntaa</vt:lpstr>
      <vt:lpstr>cajcd fnta1</vt:lpstr>
      <vt:lpstr>Tempus Sans ITC</vt:lpstr>
      <vt:lpstr>方正姚体</vt:lpstr>
      <vt:lpstr>Times New Roman</vt:lpstr>
      <vt:lpstr>默认设计模板</vt:lpstr>
      <vt:lpstr>1_默认设计模板</vt:lpstr>
      <vt:lpstr>PowerPoint 演示文稿</vt:lpstr>
      <vt:lpstr>第五章 自下而上的语法分析</vt:lpstr>
      <vt:lpstr>PowerPoint 演示文稿</vt:lpstr>
      <vt:lpstr>移进—规约分析（Shift-reduce parsing)</vt:lpstr>
      <vt:lpstr>PowerPoint 演示文稿</vt:lpstr>
      <vt:lpstr>5.1自下而上分析的基本问题 5.1.1 规约 （1）移进－规约法举例</vt:lpstr>
      <vt:lpstr>PowerPoint 演示文稿</vt:lpstr>
      <vt:lpstr>5.1.1 规约 （2）语法分析树举例</vt:lpstr>
      <vt:lpstr>  5.1.1 规约 （3）规约与推导对比 4.5.1 预测分析程序工作过程(4)举例 E→TE’ ;  E’→+TE’|  ; T→FT’ ; T’→*FT’| ;F→(E)|i </vt:lpstr>
      <vt:lpstr>5.1.1 规约 （4）移进－规约法</vt:lpstr>
      <vt:lpstr>PowerPoint 演示文稿</vt:lpstr>
      <vt:lpstr>自下而上分析的关键问题： 如何确定可归约串？</vt:lpstr>
      <vt:lpstr>PowerPoint 演示文稿</vt:lpstr>
      <vt:lpstr>5.1.2 规范规约简述（1）概念</vt:lpstr>
      <vt:lpstr>PowerPoint 演示文稿</vt:lpstr>
      <vt:lpstr>5.1.2 规范规约简述（2）举例</vt:lpstr>
      <vt:lpstr>5.1.2 规范规约简述（3）举例</vt:lpstr>
      <vt:lpstr>5.1.2 规范规约简述（4） 基于句柄的规约举例</vt:lpstr>
      <vt:lpstr>考试样例</vt:lpstr>
      <vt:lpstr>PowerPoint 演示文稿</vt:lpstr>
      <vt:lpstr>5.1.2 规范规约简述（5）定义</vt:lpstr>
      <vt:lpstr>5.1.2 规范规约简述（6） 基于句柄的规约举例</vt:lpstr>
      <vt:lpstr>5.1.2 规范规约简述（7） 基于句柄规约的最左性</vt:lpstr>
      <vt:lpstr>5.1.2 规范规约简述（8）</vt:lpstr>
      <vt:lpstr>5.1.3 符号栈的使用和语法树的表示（1）</vt:lpstr>
      <vt:lpstr>5.1.3 符号栈的使用和语法树的表示（2）  E→T | E+T          T→F | T*F          F→(E) | i </vt:lpstr>
      <vt:lpstr>5.1.3 符号栈的使用和语法树的表示（3）</vt:lpstr>
      <vt:lpstr>作业</vt:lpstr>
      <vt:lpstr>知识回顾</vt:lpstr>
      <vt:lpstr>PowerPoint 演示文稿</vt:lpstr>
      <vt:lpstr>5.2 算符优先分析</vt:lpstr>
      <vt:lpstr>5.2.1 算符优先文法及优先表的构造(1)</vt:lpstr>
      <vt:lpstr>PowerPoint 演示文稿</vt:lpstr>
      <vt:lpstr>5.2.1 算符优先文法及优先表的构造(2)</vt:lpstr>
      <vt:lpstr>5.2.1 算符优先文法及优先表的构造(3)</vt:lpstr>
      <vt:lpstr>5.2.1 算符优先文法及优先表的构造(4)</vt:lpstr>
      <vt:lpstr>PowerPoint 演示文稿</vt:lpstr>
      <vt:lpstr>PowerPoint 演示文稿</vt:lpstr>
      <vt:lpstr>PowerPoint 演示文稿</vt:lpstr>
      <vt:lpstr>5.2.1 算符优先文法及优先表的构造(5)</vt:lpstr>
      <vt:lpstr>PowerPoint 演示文稿</vt:lpstr>
      <vt:lpstr>PowerPoint 演示文稿</vt:lpstr>
      <vt:lpstr>5.2.1 算符优先文法及优先表的构造(6)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算符优先分析算法(3)</vt:lpstr>
      <vt:lpstr>PowerPoint 演示文稿</vt:lpstr>
      <vt:lpstr>PowerPoint 演示文稿</vt:lpstr>
      <vt:lpstr>小结</vt:lpstr>
      <vt:lpstr>5.2.3 优先函数(1)</vt:lpstr>
      <vt:lpstr>5.2.3 优先函数(2)</vt:lpstr>
      <vt:lpstr>5.2.3 优先函数(2)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5.2.4 算符优先分析的出错处理</vt:lpstr>
      <vt:lpstr>作业</vt:lpstr>
      <vt:lpstr>PowerPoint 演示文稿</vt:lpstr>
      <vt:lpstr>5.3  LR分析法</vt:lpstr>
      <vt:lpstr>PowerPoint 演示文稿</vt:lpstr>
      <vt:lpstr>移进—规约分析（Shift-reduce parsing)</vt:lpstr>
      <vt:lpstr>PowerPoint 演示文稿</vt:lpstr>
      <vt:lpstr>5.3.1  LR分析法</vt:lpstr>
      <vt:lpstr>5.3.1  LR分析法 (2)</vt:lpstr>
      <vt:lpstr>PowerPoint 演示文稿</vt:lpstr>
      <vt:lpstr>5.3.1  LR分析法 (3)</vt:lpstr>
      <vt:lpstr>PowerPoint 演示文稿</vt:lpstr>
      <vt:lpstr>PowerPoint 演示文稿</vt:lpstr>
      <vt:lpstr>1 E→E+T   2 E→T    3 T→T*F   4 T→F   5 F→(E)    6 F→i</vt:lpstr>
      <vt:lpstr>5.3.1  LR分析法（6）  LR文法</vt:lpstr>
      <vt:lpstr>PowerPoint 演示文稿</vt:lpstr>
      <vt:lpstr>5.3.1  LR分析法（7）  非LR文法</vt:lpstr>
      <vt:lpstr>5.3.1  LR分析法（8）  非LR文法  A(i,j)</vt:lpstr>
      <vt:lpstr>PowerPoint 演示文稿</vt:lpstr>
      <vt:lpstr>5.3.2 LR(0)项目集族和LR(0)分析表的构造(1)</vt:lpstr>
      <vt:lpstr>PowerPoint 演示文稿</vt:lpstr>
      <vt:lpstr>PowerPoint 演示文稿</vt:lpstr>
      <vt:lpstr>5.3.2 LR(0)项目集族和LR(0)分析表的构造(2)  (一) 构造识别G所有活前缀的有限自动机(1)</vt:lpstr>
      <vt:lpstr>5.3.2 LR(0)项目集族和LR(0)分析表的构造(3)  (一) 构造识别G所有活前缀的有限自动机(2)</vt:lpstr>
      <vt:lpstr>PowerPoint 演示文稿</vt:lpstr>
      <vt:lpstr>5.3.2 LR(0)项目集族和LR(0)分析表的构造(4)  (一) 构造识别G所有活前缀的有限自动机(3)</vt:lpstr>
      <vt:lpstr>5.3.2 LR(0)项目集族和LR(0)分析表的构造(5)  (一) 构造识别G所有活前缀的有限自动机(4)</vt:lpstr>
      <vt:lpstr>5.3.2 LR(0)项目集族和LR(0)分析表的构造(6)  (一) 构造识别G所有活前缀的有限自动机(5)</vt:lpstr>
      <vt:lpstr>5.3.2 LR(0)项目集族和LR(0)分析表的构造(9)  (一) 构造识别G所有活前缀的有限自动机(8)</vt:lpstr>
      <vt:lpstr>PowerPoint 演示文稿</vt:lpstr>
      <vt:lpstr>5.3.2 LR(0)项目集族和LR(0)分析表的构造(8)  (一) 构造识别G所有活前缀的有限自动机(7)</vt:lpstr>
      <vt:lpstr>PowerPoint 演示文稿</vt:lpstr>
      <vt:lpstr>5.3.2 LR(0)项目集族和LR(0)分析表的构造(10)  (一) 构造识别G所有活前缀的有限自动机(9)</vt:lpstr>
      <vt:lpstr>5.3.2 LR(0)项目集族和LR(0)分析表的构造(9)  (一) 构造识别G所有活前缀的有限自动机(8)</vt:lpstr>
      <vt:lpstr>5.3.2 LR(0)项目集族和LR(0)分析表的构造(11)  (一) 构造识别G所有活前缀的有限自动机(10)</vt:lpstr>
      <vt:lpstr>5.3.2 LR(0)项目集族和LR(0)分析表的构造(12) </vt:lpstr>
      <vt:lpstr>5.3.2 LR(0)项目集族和LR(0)分析表的构造(12) </vt:lpstr>
      <vt:lpstr>5.3.2 LR(0)项目集族和LR(0)分析表的构造(13) </vt:lpstr>
      <vt:lpstr>5.3.2 LR(0)项目集族和LR(0)分析表的构造(13) LR(0)分析表的构造算法</vt:lpstr>
      <vt:lpstr>5.3.2 LR(0)项目集族和LR(0)分析表的构造(14) LR(0)分析表的构造算法</vt:lpstr>
      <vt:lpstr>PowerPoint 演示文稿</vt:lpstr>
      <vt:lpstr>ＬＲ分析器模型</vt:lpstr>
      <vt:lpstr>PowerPoint 演示文稿</vt:lpstr>
      <vt:lpstr>PowerPoint 演示文稿</vt:lpstr>
      <vt:lpstr>PowerPoint 演示文稿</vt:lpstr>
      <vt:lpstr>5.3.3 SLR分析表的构造（1）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E→E+T   2 E→T    3 T→T*F   4 T→F   5 F→(E)    6 F→i</vt:lpstr>
      <vt:lpstr>PowerPoint 演示文稿</vt:lpstr>
      <vt:lpstr>PowerPoint 演示文稿</vt:lpstr>
      <vt:lpstr>PowerPoint 演示文稿</vt:lpstr>
      <vt:lpstr>作业</vt:lpstr>
      <vt:lpstr>程序实现</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 自下而上的语法分析</dc:title>
  <dc:creator>hzq</dc:creator>
  <cp:lastModifiedBy>风絮</cp:lastModifiedBy>
  <cp:revision>552</cp:revision>
  <cp:lastPrinted>2015-11-09T08:49:00Z</cp:lastPrinted>
  <dcterms:created xsi:type="dcterms:W3CDTF">2002-03-24T06:40:00Z</dcterms:created>
  <dcterms:modified xsi:type="dcterms:W3CDTF">2025-01-08T10:08:58Z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0EBB7779BF534383AA6CF7BE34C255D7_12</vt:lpwstr>
  </property>
  <property fmtid="{D5CDD505-2E9C-101B-9397-08002B2CF9AE}" pid="3" name="KSOProductBuildVer">
    <vt:lpwstr>2052-12.1.0.19302</vt:lpwstr>
  </property>
</Properties>
</file>